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3"/>
  </p:notesMasterIdLst>
  <p:sldIdLst>
    <p:sldId id="267" r:id="rId5"/>
    <p:sldId id="269" r:id="rId6"/>
    <p:sldId id="270" r:id="rId7"/>
    <p:sldId id="271" r:id="rId8"/>
    <p:sldId id="272" r:id="rId9"/>
    <p:sldId id="277" r:id="rId10"/>
    <p:sldId id="275" r:id="rId11"/>
    <p:sldId id="278" r:id="rId12"/>
  </p:sldIdLst>
  <p:sldSz cx="12192000" cy="6858000"/>
  <p:notesSz cx="6797675" cy="9926638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62" userDrawn="1">
          <p15:clr>
            <a:srgbClr val="A4A3A4"/>
          </p15:clr>
        </p15:guide>
        <p15:guide id="2" pos="39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5DD66C5-01E4-49A8-A955-790E757A562F}" v="226" dt="2020-02-13T14:36:44.993"/>
    <p1510:client id="{115D1A6F-95A7-4C41-A997-ED4333761B07}" v="12" dt="2020-02-21T10:55:49.539"/>
    <p1510:client id="{360B302A-98CA-4E91-874F-01DEE64682FE}" v="21" dt="2019-11-22T15:32:56.184"/>
    <p1510:client id="{4D4A820A-AA2A-4912-9494-587D5EE298A4}" v="32" dt="2019-10-28T03:20:22.368"/>
    <p1510:client id="{A0B0CF5E-311A-430D-8F0E-2ECEAE78D6F7}" v="192" dt="2021-01-20T02:11:06.021"/>
    <p1510:client id="{FD3317F9-61C7-4032-B680-D7FD3FB15EE2}" v="1" dt="2019-12-04T13:42:43.73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834" y="78"/>
      </p:cViewPr>
      <p:guideLst>
        <p:guide orient="horz" pos="1162"/>
        <p:guide pos="39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ndbacka Katarina" userId="S::katarina.sandbacka@vamia.fi::1930a15f-4c37-469e-9f57-4ba92dfff4e7" providerId="AD" clId="Web-{A0B0CF5E-311A-430D-8F0E-2ECEAE78D6F7}"/>
    <pc:docChg chg="modSld">
      <pc:chgData name="Sandbacka Katarina" userId="S::katarina.sandbacka@vamia.fi::1930a15f-4c37-469e-9f57-4ba92dfff4e7" providerId="AD" clId="Web-{A0B0CF5E-311A-430D-8F0E-2ECEAE78D6F7}" dt="2021-01-20T02:11:06.021" v="166" actId="20577"/>
      <pc:docMkLst>
        <pc:docMk/>
      </pc:docMkLst>
      <pc:sldChg chg="modSp">
        <pc:chgData name="Sandbacka Katarina" userId="S::katarina.sandbacka@vamia.fi::1930a15f-4c37-469e-9f57-4ba92dfff4e7" providerId="AD" clId="Web-{A0B0CF5E-311A-430D-8F0E-2ECEAE78D6F7}" dt="2021-01-20T02:04:28.383" v="59" actId="20577"/>
        <pc:sldMkLst>
          <pc:docMk/>
          <pc:sldMk cId="4228117207" sldId="269"/>
        </pc:sldMkLst>
        <pc:spChg chg="mod">
          <ac:chgData name="Sandbacka Katarina" userId="S::katarina.sandbacka@vamia.fi::1930a15f-4c37-469e-9f57-4ba92dfff4e7" providerId="AD" clId="Web-{A0B0CF5E-311A-430D-8F0E-2ECEAE78D6F7}" dt="2021-01-20T02:04:28.383" v="59" actId="20577"/>
          <ac:spMkLst>
            <pc:docMk/>
            <pc:sldMk cId="4228117207" sldId="269"/>
            <ac:spMk id="4" creationId="{00000000-0000-0000-0000-000000000000}"/>
          </ac:spMkLst>
        </pc:spChg>
      </pc:sldChg>
      <pc:sldChg chg="modSp">
        <pc:chgData name="Sandbacka Katarina" userId="S::katarina.sandbacka@vamia.fi::1930a15f-4c37-469e-9f57-4ba92dfff4e7" providerId="AD" clId="Web-{A0B0CF5E-311A-430D-8F0E-2ECEAE78D6F7}" dt="2021-01-20T02:04:35.352" v="62" actId="20577"/>
        <pc:sldMkLst>
          <pc:docMk/>
          <pc:sldMk cId="649394742" sldId="270"/>
        </pc:sldMkLst>
        <pc:spChg chg="mod">
          <ac:chgData name="Sandbacka Katarina" userId="S::katarina.sandbacka@vamia.fi::1930a15f-4c37-469e-9f57-4ba92dfff4e7" providerId="AD" clId="Web-{A0B0CF5E-311A-430D-8F0E-2ECEAE78D6F7}" dt="2021-01-20T02:04:35.352" v="62" actId="20577"/>
          <ac:spMkLst>
            <pc:docMk/>
            <pc:sldMk cId="649394742" sldId="270"/>
            <ac:spMk id="4" creationId="{00000000-0000-0000-0000-000000000000}"/>
          </ac:spMkLst>
        </pc:spChg>
      </pc:sldChg>
      <pc:sldChg chg="modSp">
        <pc:chgData name="Sandbacka Katarina" userId="S::katarina.sandbacka@vamia.fi::1930a15f-4c37-469e-9f57-4ba92dfff4e7" providerId="AD" clId="Web-{A0B0CF5E-311A-430D-8F0E-2ECEAE78D6F7}" dt="2021-01-20T02:06:30.059" v="78" actId="20577"/>
        <pc:sldMkLst>
          <pc:docMk/>
          <pc:sldMk cId="3587199206" sldId="271"/>
        </pc:sldMkLst>
        <pc:spChg chg="mod">
          <ac:chgData name="Sandbacka Katarina" userId="S::katarina.sandbacka@vamia.fi::1930a15f-4c37-469e-9f57-4ba92dfff4e7" providerId="AD" clId="Web-{A0B0CF5E-311A-430D-8F0E-2ECEAE78D6F7}" dt="2021-01-20T02:06:30.059" v="78" actId="20577"/>
          <ac:spMkLst>
            <pc:docMk/>
            <pc:sldMk cId="3587199206" sldId="271"/>
            <ac:spMk id="4" creationId="{00000000-0000-0000-0000-000000000000}"/>
          </ac:spMkLst>
        </pc:spChg>
      </pc:sldChg>
      <pc:sldChg chg="modSp">
        <pc:chgData name="Sandbacka Katarina" userId="S::katarina.sandbacka@vamia.fi::1930a15f-4c37-469e-9f57-4ba92dfff4e7" providerId="AD" clId="Web-{A0B0CF5E-311A-430D-8F0E-2ECEAE78D6F7}" dt="2021-01-20T02:11:06.021" v="166" actId="20577"/>
        <pc:sldMkLst>
          <pc:docMk/>
          <pc:sldMk cId="1110815903" sldId="272"/>
        </pc:sldMkLst>
        <pc:spChg chg="mod">
          <ac:chgData name="Sandbacka Katarina" userId="S::katarina.sandbacka@vamia.fi::1930a15f-4c37-469e-9f57-4ba92dfff4e7" providerId="AD" clId="Web-{A0B0CF5E-311A-430D-8F0E-2ECEAE78D6F7}" dt="2021-01-20T02:11:06.021" v="166" actId="20577"/>
          <ac:spMkLst>
            <pc:docMk/>
            <pc:sldMk cId="1110815903" sldId="272"/>
            <ac:spMk id="4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1FDA58-753F-4E77-934B-F783DC35BBF7}" type="datetimeFigureOut">
              <a:rPr lang="en-GB" smtClean="0"/>
              <a:t>01/02/2021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CEDB41-A1C2-497F-81FB-C6FAF30CE6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19634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PT" err="1"/>
              <a:t>The</a:t>
            </a:r>
            <a:r>
              <a:rPr lang="pt-PT"/>
              <a:t> </a:t>
            </a:r>
            <a:r>
              <a:rPr lang="pt-PT" err="1"/>
              <a:t>teacher</a:t>
            </a:r>
            <a:r>
              <a:rPr lang="pt-PT"/>
              <a:t> </a:t>
            </a:r>
            <a:r>
              <a:rPr lang="pt-PT" err="1"/>
              <a:t>reminds</a:t>
            </a:r>
            <a:r>
              <a:rPr lang="pt-PT" baseline="0"/>
              <a:t> </a:t>
            </a:r>
            <a:r>
              <a:rPr lang="pt-PT" baseline="0" err="1"/>
              <a:t>the</a:t>
            </a:r>
            <a:r>
              <a:rPr lang="pt-PT" baseline="0"/>
              <a:t> </a:t>
            </a:r>
            <a:r>
              <a:rPr lang="pt-PT" baseline="0" err="1"/>
              <a:t>students</a:t>
            </a:r>
            <a:r>
              <a:rPr lang="pt-PT" baseline="0"/>
              <a:t> </a:t>
            </a:r>
            <a:r>
              <a:rPr lang="pt-PT" baseline="0" err="1"/>
              <a:t>about</a:t>
            </a:r>
            <a:r>
              <a:rPr lang="pt-PT" baseline="0"/>
              <a:t> </a:t>
            </a:r>
            <a:r>
              <a:rPr lang="pt-PT" baseline="0" err="1"/>
              <a:t>the</a:t>
            </a:r>
            <a:r>
              <a:rPr lang="pt-PT" baseline="0"/>
              <a:t> </a:t>
            </a:r>
            <a:r>
              <a:rPr lang="pt-PT" baseline="0" err="1"/>
              <a:t>first</a:t>
            </a:r>
            <a:r>
              <a:rPr lang="pt-PT" baseline="0"/>
              <a:t> </a:t>
            </a:r>
            <a:r>
              <a:rPr lang="pt-PT" baseline="0" err="1"/>
              <a:t>exercise</a:t>
            </a:r>
            <a:r>
              <a:rPr lang="pt-PT" baseline="0"/>
              <a:t> </a:t>
            </a:r>
            <a:r>
              <a:rPr lang="pt-PT" baseline="0" err="1"/>
              <a:t>that</a:t>
            </a:r>
            <a:r>
              <a:rPr lang="pt-PT" baseline="0"/>
              <a:t> </a:t>
            </a:r>
            <a:r>
              <a:rPr lang="pt-PT" baseline="0" err="1"/>
              <a:t>they’ve</a:t>
            </a:r>
            <a:r>
              <a:rPr lang="pt-PT" baseline="0"/>
              <a:t> </a:t>
            </a:r>
            <a:r>
              <a:rPr lang="pt-PT" baseline="0" err="1"/>
              <a:t>made</a:t>
            </a:r>
            <a:r>
              <a:rPr lang="pt-PT" baseline="0"/>
              <a:t> </a:t>
            </a:r>
            <a:r>
              <a:rPr lang="pt-PT" baseline="0" err="1"/>
              <a:t>and</a:t>
            </a:r>
            <a:r>
              <a:rPr lang="pt-PT" baseline="0"/>
              <a:t> </a:t>
            </a:r>
            <a:r>
              <a:rPr lang="pt-PT" baseline="0" err="1"/>
              <a:t>now</a:t>
            </a:r>
            <a:r>
              <a:rPr lang="pt-PT" baseline="0"/>
              <a:t> </a:t>
            </a:r>
            <a:r>
              <a:rPr lang="pt-PT" baseline="0" err="1"/>
              <a:t>they</a:t>
            </a:r>
            <a:r>
              <a:rPr lang="pt-PT" baseline="0"/>
              <a:t> </a:t>
            </a:r>
            <a:r>
              <a:rPr lang="pt-PT" baseline="0" err="1"/>
              <a:t>have</a:t>
            </a:r>
            <a:r>
              <a:rPr lang="pt-PT" baseline="0"/>
              <a:t> to </a:t>
            </a:r>
            <a:r>
              <a:rPr lang="pt-PT" baseline="0" err="1"/>
              <a:t>completye</a:t>
            </a:r>
            <a:r>
              <a:rPr lang="pt-PT" baseline="0"/>
              <a:t> </a:t>
            </a:r>
            <a:r>
              <a:rPr lang="pt-PT" baseline="0" err="1"/>
              <a:t>the</a:t>
            </a:r>
            <a:r>
              <a:rPr lang="pt-PT" baseline="0"/>
              <a:t> </a:t>
            </a:r>
            <a:r>
              <a:rPr lang="pt-PT" baseline="0" err="1"/>
              <a:t>third</a:t>
            </a:r>
            <a:r>
              <a:rPr lang="pt-PT" baseline="0"/>
              <a:t> </a:t>
            </a:r>
            <a:r>
              <a:rPr lang="pt-PT" baseline="0" err="1"/>
              <a:t>column</a:t>
            </a:r>
            <a:r>
              <a:rPr lang="pt-PT" baseline="0"/>
              <a:t> . For </a:t>
            </a:r>
            <a:r>
              <a:rPr lang="pt-PT" baseline="0" err="1"/>
              <a:t>that</a:t>
            </a:r>
            <a:r>
              <a:rPr lang="pt-PT" baseline="0"/>
              <a:t> </a:t>
            </a:r>
            <a:r>
              <a:rPr lang="pt-PT" baseline="0" err="1"/>
              <a:t>the</a:t>
            </a:r>
            <a:r>
              <a:rPr lang="pt-PT" baseline="0"/>
              <a:t> </a:t>
            </a:r>
            <a:r>
              <a:rPr lang="pt-PT" baseline="0" err="1"/>
              <a:t>Teacher</a:t>
            </a:r>
            <a:r>
              <a:rPr lang="pt-PT" baseline="0"/>
              <a:t> </a:t>
            </a:r>
            <a:r>
              <a:rPr lang="pt-PT" err="1"/>
              <a:t>gives</a:t>
            </a:r>
            <a:r>
              <a:rPr lang="pt-PT"/>
              <a:t> </a:t>
            </a:r>
            <a:r>
              <a:rPr lang="pt-PT" err="1"/>
              <a:t>again</a:t>
            </a:r>
            <a:r>
              <a:rPr lang="pt-PT"/>
              <a:t> post-its to </a:t>
            </a:r>
            <a:r>
              <a:rPr lang="pt-PT" err="1"/>
              <a:t>the</a:t>
            </a:r>
            <a:r>
              <a:rPr lang="pt-PT"/>
              <a:t> </a:t>
            </a:r>
            <a:r>
              <a:rPr lang="pt-PT" err="1"/>
              <a:t>students</a:t>
            </a:r>
            <a:r>
              <a:rPr lang="pt-PT"/>
              <a:t> </a:t>
            </a:r>
            <a:r>
              <a:rPr lang="pt-PT" err="1"/>
              <a:t>and</a:t>
            </a:r>
            <a:r>
              <a:rPr lang="pt-PT"/>
              <a:t> </a:t>
            </a:r>
            <a:r>
              <a:rPr lang="pt-PT" err="1"/>
              <a:t>they</a:t>
            </a:r>
            <a:r>
              <a:rPr lang="pt-PT" baseline="0"/>
              <a:t> </a:t>
            </a:r>
            <a:r>
              <a:rPr lang="pt-PT" baseline="0" err="1"/>
              <a:t>write</a:t>
            </a:r>
            <a:r>
              <a:rPr lang="pt-PT" baseline="0"/>
              <a:t> </a:t>
            </a:r>
            <a:r>
              <a:rPr lang="pt-PT" baseline="0" err="1"/>
              <a:t>down</a:t>
            </a:r>
            <a:r>
              <a:rPr lang="pt-PT" baseline="0"/>
              <a:t> </a:t>
            </a:r>
            <a:r>
              <a:rPr lang="pt-PT" baseline="0" err="1"/>
              <a:t>their</a:t>
            </a:r>
            <a:r>
              <a:rPr lang="pt-PT" baseline="0"/>
              <a:t> </a:t>
            </a:r>
            <a:r>
              <a:rPr lang="pt-PT" baseline="0" err="1"/>
              <a:t>answers</a:t>
            </a:r>
            <a:r>
              <a:rPr lang="pt-PT" baseline="0"/>
              <a:t>.</a:t>
            </a:r>
          </a:p>
          <a:p>
            <a:r>
              <a:rPr lang="pt-PT" baseline="0" err="1"/>
              <a:t>Then</a:t>
            </a:r>
            <a:r>
              <a:rPr lang="pt-PT" baseline="0"/>
              <a:t> </a:t>
            </a:r>
            <a:r>
              <a:rPr lang="pt-PT" baseline="0" err="1"/>
              <a:t>the</a:t>
            </a:r>
            <a:r>
              <a:rPr lang="pt-PT" baseline="0"/>
              <a:t> </a:t>
            </a:r>
            <a:r>
              <a:rPr lang="pt-PT" baseline="0" err="1"/>
              <a:t>students</a:t>
            </a:r>
            <a:r>
              <a:rPr lang="pt-PT" baseline="0"/>
              <a:t> </a:t>
            </a:r>
            <a:r>
              <a:rPr lang="pt-PT" baseline="0" err="1"/>
              <a:t>place</a:t>
            </a:r>
            <a:r>
              <a:rPr lang="pt-PT" baseline="0"/>
              <a:t> </a:t>
            </a:r>
            <a:r>
              <a:rPr lang="pt-PT" baseline="0" err="1"/>
              <a:t>the</a:t>
            </a:r>
            <a:r>
              <a:rPr lang="pt-PT" baseline="0"/>
              <a:t> post-its </a:t>
            </a:r>
            <a:r>
              <a:rPr lang="pt-PT" baseline="0" err="1"/>
              <a:t>on</a:t>
            </a:r>
            <a:r>
              <a:rPr lang="pt-PT" baseline="0"/>
              <a:t> </a:t>
            </a:r>
            <a:r>
              <a:rPr lang="pt-PT" baseline="0" err="1"/>
              <a:t>the</a:t>
            </a:r>
            <a:r>
              <a:rPr lang="pt-PT" baseline="0"/>
              <a:t> Wall.</a:t>
            </a:r>
            <a:endParaRPr lang="en-GB"/>
          </a:p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DC6F48-C9B6-4F18-884F-A54260531484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32478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746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801B0034-B63B-414B-A5F0-9F00CEB9E346}" type="datetime1">
              <a:rPr lang="pt-PT" altLang="en-US" smtClean="0"/>
              <a:pPr eaLnBrk="1" hangingPunct="1"/>
              <a:t>01/02/2021</a:t>
            </a:fld>
            <a:endParaRPr lang="pt-PT" altLang="en-US"/>
          </a:p>
        </p:txBody>
      </p:sp>
      <p:sp>
        <p:nvSpPr>
          <p:cNvPr id="287747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8774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3BFFD06-9BBC-46EC-88B3-3BFC4BB84A1C}" type="slidenum">
              <a:rPr lang="pt-PT" altLang="en-US"/>
              <a:pPr eaLnBrk="1" hangingPunct="1"/>
              <a:t>7</a:t>
            </a:fld>
            <a:endParaRPr lang="pt-PT" altLang="en-US"/>
          </a:p>
        </p:txBody>
      </p:sp>
      <p:sp>
        <p:nvSpPr>
          <p:cNvPr id="28774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775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pt-PT" altLang="en-US"/>
              <a:t>Toyota </a:t>
            </a:r>
            <a:r>
              <a:rPr lang="pt-PT" altLang="en-US" err="1"/>
              <a:t>production</a:t>
            </a:r>
            <a:r>
              <a:rPr lang="pt-PT" altLang="en-US"/>
              <a:t> </a:t>
            </a:r>
            <a:r>
              <a:rPr lang="pt-PT" altLang="en-US" err="1"/>
              <a:t>system</a:t>
            </a:r>
            <a:r>
              <a:rPr lang="pt-PT" altLang="en-US"/>
              <a:t> : </a:t>
            </a:r>
            <a:r>
              <a:rPr lang="pt-PT" altLang="en-US" err="1"/>
              <a:t>beyond</a:t>
            </a:r>
            <a:r>
              <a:rPr lang="pt-PT" altLang="en-US"/>
              <a:t> </a:t>
            </a:r>
            <a:r>
              <a:rPr lang="pt-PT" altLang="en-US" err="1"/>
              <a:t>large-scale</a:t>
            </a:r>
            <a:r>
              <a:rPr lang="pt-PT" altLang="en-US"/>
              <a:t> </a:t>
            </a:r>
            <a:r>
              <a:rPr lang="pt-PT" altLang="en-US" err="1"/>
              <a:t>production</a:t>
            </a:r>
            <a:endParaRPr lang="pt-PT" altLang="en-US"/>
          </a:p>
          <a:p>
            <a:r>
              <a:rPr lang="pt-PT" altLang="en-US"/>
              <a:t>TAIICHI AUTOR OHNO</a:t>
            </a:r>
          </a:p>
          <a:p>
            <a:r>
              <a:rPr lang="pt-PT" altLang="en-US" err="1"/>
              <a:t>Productivity</a:t>
            </a:r>
            <a:r>
              <a:rPr lang="pt-PT" altLang="en-US"/>
              <a:t> </a:t>
            </a:r>
            <a:r>
              <a:rPr lang="pt-PT" altLang="en-US" err="1"/>
              <a:t>Press</a:t>
            </a:r>
            <a:r>
              <a:rPr lang="pt-PT" altLang="en-US"/>
              <a:t> </a:t>
            </a:r>
            <a:r>
              <a:rPr lang="pt-PT" altLang="en-US" err="1"/>
              <a:t>edition</a:t>
            </a:r>
            <a:r>
              <a:rPr lang="pt-PT" altLang="en-US"/>
              <a:t>, 1988</a:t>
            </a:r>
          </a:p>
          <a:p>
            <a:endParaRPr lang="pt-PT" altLang="en-US"/>
          </a:p>
          <a:p>
            <a:pPr eaLnBrk="1" hangingPunct="1"/>
            <a:r>
              <a:rPr lang="pt-PT" altLang="en-US" err="1"/>
              <a:t>Authors</a:t>
            </a:r>
            <a:r>
              <a:rPr lang="pt-PT" altLang="en-US"/>
              <a:t>: James P. </a:t>
            </a:r>
            <a:r>
              <a:rPr lang="pt-PT" altLang="en-US" err="1"/>
              <a:t>Womack</a:t>
            </a:r>
            <a:r>
              <a:rPr lang="pt-PT" altLang="en-US"/>
              <a:t>, Daniel T. Jones. Daniel </a:t>
            </a:r>
            <a:r>
              <a:rPr lang="pt-PT" altLang="en-US" err="1"/>
              <a:t>Roos</a:t>
            </a:r>
            <a:endParaRPr lang="pt-PT" altLang="en-US"/>
          </a:p>
          <a:p>
            <a:pPr eaLnBrk="1" hangingPunct="1"/>
            <a:endParaRPr lang="pt-PT" altLang="en-US"/>
          </a:p>
          <a:p>
            <a:pPr eaLnBrk="1" hangingPunct="1"/>
            <a:r>
              <a:rPr lang="en-US" altLang="en-US"/>
              <a:t>It was through this book that the Lean methodology was released to the world in 1990.</a:t>
            </a:r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Model T (produced in 1908)</a:t>
            </a:r>
            <a:endParaRPr lang="pt-PT" altLang="en-US"/>
          </a:p>
        </p:txBody>
      </p:sp>
    </p:spTree>
    <p:extLst>
      <p:ext uri="{BB962C8B-B14F-4D97-AF65-F5344CB8AC3E}">
        <p14:creationId xmlns:p14="http://schemas.microsoft.com/office/powerpoint/2010/main" val="514351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Kuva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7766" y="6065507"/>
            <a:ext cx="838200" cy="295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33070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Kuva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08709" y="6092802"/>
            <a:ext cx="838200" cy="295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3426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675803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ruta 3"/>
          <p:cNvSpPr txBox="1"/>
          <p:nvPr/>
        </p:nvSpPr>
        <p:spPr>
          <a:xfrm>
            <a:off x="377610" y="2152387"/>
            <a:ext cx="11454169" cy="193899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sv-SE" sz="2000" dirty="0">
                <a:latin typeface="Arial"/>
                <a:ea typeface="Arial" charset="0"/>
                <a:cs typeface="Arial"/>
              </a:rPr>
              <a:t>T07</a:t>
            </a:r>
          </a:p>
          <a:p>
            <a:pPr algn="ctr"/>
            <a:r>
              <a:rPr lang="sv-SE" sz="4000" dirty="0">
                <a:latin typeface="Arial"/>
                <a:cs typeface="Arial"/>
              </a:rPr>
              <a:t>GRUNDERNA I LEAN</a:t>
            </a:r>
            <a:endParaRPr lang="sv-SE" dirty="0">
              <a:latin typeface="Arial"/>
              <a:cs typeface="Arial"/>
            </a:endParaRPr>
          </a:p>
          <a:p>
            <a:pPr algn="ctr"/>
            <a:r>
              <a:rPr lang="en-US" sz="6000" dirty="0" err="1">
                <a:latin typeface="Calibri"/>
                <a:cs typeface="Calibri"/>
              </a:rPr>
              <a:t>Sammanfattning</a:t>
            </a:r>
            <a:r>
              <a:rPr lang="en-US" sz="6000" dirty="0">
                <a:latin typeface="Calibri"/>
                <a:cs typeface="Calibri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698609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4294967295"/>
          </p:nvPr>
        </p:nvSpPr>
        <p:spPr>
          <a:xfrm>
            <a:off x="890546" y="1609589"/>
            <a:ext cx="10756022" cy="4050287"/>
          </a:xfrm>
          <a:prstGeom prst="rect">
            <a:avLst/>
          </a:prstGeom>
        </p:spPr>
        <p:txBody>
          <a:bodyPr lIns="91440" tIns="45720" rIns="91440" bIns="45720" anchor="t">
            <a:norm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GB" sz="2400" b="1" dirty="0"/>
              <a:t>10 bud </a:t>
            </a:r>
            <a:r>
              <a:rPr lang="en-GB" sz="2400" b="1" dirty="0" err="1"/>
              <a:t>inom</a:t>
            </a:r>
            <a:r>
              <a:rPr lang="en-GB" sz="2400" b="1" dirty="0"/>
              <a:t> </a:t>
            </a:r>
            <a:r>
              <a:rPr lang="en-GB" sz="2400" b="1" dirty="0" err="1"/>
              <a:t>kontinuerlig</a:t>
            </a:r>
            <a:r>
              <a:rPr lang="en-GB" sz="2400" b="1" dirty="0"/>
              <a:t> </a:t>
            </a:r>
            <a:r>
              <a:rPr lang="en-GB" sz="2400" b="1" dirty="0" err="1"/>
              <a:t>förbättring</a:t>
            </a:r>
            <a:r>
              <a:rPr lang="en-GB" sz="2400" b="1" dirty="0"/>
              <a:t> (Kaizen):</a:t>
            </a:r>
            <a:endParaRPr lang="pt-PT" sz="2400" b="1" dirty="0">
              <a:cs typeface="Calibri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pt-PT" sz="1200" dirty="0"/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pt-PT" sz="2400" dirty="0"/>
              <a:t>1 – </a:t>
            </a:r>
            <a:r>
              <a:rPr lang="pt-PT" sz="2400" dirty="0" err="1"/>
              <a:t>Slöseri</a:t>
            </a:r>
            <a:r>
              <a:rPr lang="pt-PT" sz="2400" dirty="0"/>
              <a:t> (Muda) </a:t>
            </a:r>
            <a:r>
              <a:rPr lang="pt-PT" sz="2400" dirty="0" err="1"/>
              <a:t>är</a:t>
            </a:r>
            <a:r>
              <a:rPr lang="pt-PT" sz="2400" dirty="0"/>
              <a:t> </a:t>
            </a:r>
            <a:r>
              <a:rPr lang="pt-PT" sz="2400" dirty="0" err="1"/>
              <a:t>den</a:t>
            </a:r>
            <a:r>
              <a:rPr lang="pt-PT" sz="2400" dirty="0"/>
              <a:t> </a:t>
            </a:r>
            <a:r>
              <a:rPr lang="pt-PT" sz="2400" dirty="0" err="1"/>
              <a:t>viktigaste</a:t>
            </a:r>
            <a:r>
              <a:rPr lang="pt-PT" sz="2400" dirty="0"/>
              <a:t> </a:t>
            </a:r>
            <a:r>
              <a:rPr lang="pt-PT" sz="2400" dirty="0" err="1"/>
              <a:t>fienden</a:t>
            </a:r>
            <a:r>
              <a:rPr lang="pt-PT" sz="2400" dirty="0"/>
              <a:t>: </a:t>
            </a:r>
            <a:r>
              <a:rPr lang="pt-PT" sz="2400" dirty="0" err="1"/>
              <a:t>För</a:t>
            </a:r>
            <a:r>
              <a:rPr lang="pt-PT" sz="2400" dirty="0"/>
              <a:t> </a:t>
            </a:r>
            <a:r>
              <a:rPr lang="pt-PT" sz="2400" dirty="0" err="1"/>
              <a:t>att</a:t>
            </a:r>
            <a:r>
              <a:rPr lang="pt-PT" sz="2400" dirty="0"/>
              <a:t> </a:t>
            </a:r>
            <a:r>
              <a:rPr lang="pt-PT" sz="2400" dirty="0" err="1"/>
              <a:t>eliminera</a:t>
            </a:r>
            <a:r>
              <a:rPr lang="pt-PT" sz="2400" dirty="0"/>
              <a:t> </a:t>
            </a:r>
            <a:r>
              <a:rPr lang="pt-PT" sz="2400" dirty="0" err="1"/>
              <a:t>det</a:t>
            </a:r>
            <a:r>
              <a:rPr lang="pt-PT" sz="2400" dirty="0"/>
              <a:t> </a:t>
            </a:r>
            <a:r>
              <a:rPr lang="pt-PT" sz="2400" dirty="0" err="1"/>
              <a:t>måste</a:t>
            </a:r>
            <a:r>
              <a:rPr lang="pt-PT" sz="2400" dirty="0"/>
              <a:t> </a:t>
            </a:r>
            <a:r>
              <a:rPr lang="pt-PT" sz="2400" dirty="0" err="1"/>
              <a:t>du</a:t>
            </a:r>
            <a:r>
              <a:rPr lang="pt-PT" sz="2400" dirty="0"/>
              <a:t>  ta i </a:t>
            </a:r>
            <a:r>
              <a:rPr lang="pt-PT" sz="2400" dirty="0" err="1"/>
              <a:t>och</a:t>
            </a:r>
            <a:r>
              <a:rPr lang="pt-PT" sz="2400" dirty="0"/>
              <a:t>  “</a:t>
            </a:r>
            <a:r>
              <a:rPr lang="pt-PT" sz="2400" dirty="0" err="1"/>
              <a:t>smutsa</a:t>
            </a:r>
            <a:r>
              <a:rPr lang="pt-PT" sz="2400" dirty="0"/>
              <a:t> </a:t>
            </a:r>
            <a:r>
              <a:rPr lang="pt-PT" sz="2400" dirty="0" err="1"/>
              <a:t>ner</a:t>
            </a:r>
            <a:r>
              <a:rPr lang="pt-PT" sz="2400" dirty="0"/>
              <a:t> dina </a:t>
            </a:r>
            <a:r>
              <a:rPr lang="pt-PT" sz="2400" dirty="0" err="1"/>
              <a:t>händer</a:t>
            </a:r>
            <a:r>
              <a:rPr lang="pt-PT" sz="2400" dirty="0"/>
              <a:t>”. </a:t>
            </a:r>
            <a:endParaRPr lang="pt-PT" sz="2400" dirty="0">
              <a:cs typeface="Calibri" panose="020F0502020204030204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pt-PT" sz="2400" dirty="0"/>
              <a:t>2 – Kontinuerligt, förbättringar lite i taget tar inte på våra krafter.</a:t>
            </a:r>
            <a:endParaRPr lang="pt-PT" sz="2400" dirty="0">
              <a:cs typeface="Calibri" panose="020F0502020204030204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pt-PT" sz="2400" dirty="0"/>
              <a:t>3 – I organisationen ska alla delta, från ledningen till arbetstagarna.</a:t>
            </a:r>
            <a:endParaRPr lang="en-GB" sz="2400" dirty="0">
              <a:cs typeface="Calibri" panose="020F0502020204030204"/>
            </a:endParaRPr>
          </a:p>
        </p:txBody>
      </p:sp>
      <p:sp>
        <p:nvSpPr>
          <p:cNvPr id="6" name="Otsikko 1"/>
          <p:cNvSpPr txBox="1">
            <a:spLocks/>
          </p:cNvSpPr>
          <p:nvPr/>
        </p:nvSpPr>
        <p:spPr>
          <a:xfrm>
            <a:off x="2163095" y="542150"/>
            <a:ext cx="7878273" cy="734478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000" b="1" dirty="0" err="1">
                <a:latin typeface="+mn-lt"/>
              </a:rPr>
              <a:t>Sammanfattning</a:t>
            </a:r>
            <a:endParaRPr lang="en-US" sz="40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28117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4294967295"/>
          </p:nvPr>
        </p:nvSpPr>
        <p:spPr>
          <a:xfrm>
            <a:off x="623889" y="1567084"/>
            <a:ext cx="10942298" cy="3943282"/>
          </a:xfrm>
          <a:prstGeom prst="rect">
            <a:avLst/>
          </a:prstGeom>
        </p:spPr>
        <p:txBody>
          <a:bodyPr lIns="91440" tIns="45720" rIns="91440" bIns="45720" anchor="t">
            <a:no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GB" sz="2400" b="1" dirty="0"/>
              <a:t>10 bud </a:t>
            </a:r>
            <a:r>
              <a:rPr lang="en-GB" sz="2400" b="1" dirty="0" err="1"/>
              <a:t>inom</a:t>
            </a:r>
            <a:r>
              <a:rPr lang="en-GB" sz="2400" b="1" dirty="0"/>
              <a:t> </a:t>
            </a:r>
            <a:r>
              <a:rPr lang="en-GB" sz="2400" b="1" dirty="0" err="1"/>
              <a:t>kontinuerlig</a:t>
            </a:r>
            <a:r>
              <a:rPr lang="en-GB" sz="2400" b="1" dirty="0"/>
              <a:t> </a:t>
            </a:r>
            <a:r>
              <a:rPr lang="en-GB" sz="2400" b="1" dirty="0" err="1"/>
              <a:t>förbättring</a:t>
            </a:r>
            <a:r>
              <a:rPr lang="en-GB" sz="2400" b="1" dirty="0"/>
              <a:t> (Kaizen) </a:t>
            </a:r>
            <a:r>
              <a:rPr lang="en-GB" sz="2400" b="1" dirty="0" err="1"/>
              <a:t>fortsättning</a:t>
            </a:r>
            <a:r>
              <a:rPr lang="en-GB" sz="2400" b="1" dirty="0"/>
              <a:t>:</a:t>
            </a:r>
            <a:endParaRPr lang="pt-PT" sz="2400" b="1" dirty="0">
              <a:cs typeface="Calibri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pt-PT" sz="1200" dirty="0"/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pt-PT" sz="2400" dirty="0"/>
              <a:t>4 – Verksmhetsplanen ska vara förmånlig :</a:t>
            </a:r>
            <a:endParaRPr lang="pt-PT" sz="2000" dirty="0"/>
          </a:p>
          <a:p>
            <a:pPr marL="457200" lvl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fi-FI" sz="2000" dirty="0" err="1"/>
              <a:t>Öka</a:t>
            </a:r>
            <a:r>
              <a:rPr lang="fi-FI" sz="2000" dirty="0"/>
              <a:t> </a:t>
            </a:r>
            <a:r>
              <a:rPr lang="fi-FI" sz="2000" dirty="0" err="1"/>
              <a:t>produktionen</a:t>
            </a:r>
            <a:r>
              <a:rPr lang="fi-FI" sz="2000" dirty="0"/>
              <a:t> </a:t>
            </a:r>
            <a:r>
              <a:rPr lang="fi-FI" sz="2000" dirty="0" err="1"/>
              <a:t>utan</a:t>
            </a:r>
            <a:r>
              <a:rPr lang="fi-FI" sz="2000" dirty="0"/>
              <a:t> </a:t>
            </a:r>
            <a:r>
              <a:rPr lang="fi-FI" sz="2000" dirty="0" err="1"/>
              <a:t>märkbara</a:t>
            </a:r>
            <a:r>
              <a:rPr lang="fi-FI" sz="2000" dirty="0"/>
              <a:t> </a:t>
            </a:r>
            <a:r>
              <a:rPr lang="fi-FI" sz="2000" dirty="0" err="1"/>
              <a:t>kostnader</a:t>
            </a:r>
            <a:r>
              <a:rPr lang="fi-FI" sz="2000" dirty="0"/>
              <a:t>.</a:t>
            </a:r>
            <a:endParaRPr lang="pt-PT" sz="2000" dirty="0">
              <a:cs typeface="Calibri"/>
            </a:endParaRPr>
          </a:p>
          <a:p>
            <a:pPr marL="457200" lvl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pt-PT" sz="2000" dirty="0"/>
              <a:t>Man ska inte satsa stora summor i teknik, teknologi och konsultation.</a:t>
            </a:r>
            <a:endParaRPr lang="pt-PT" sz="2000" dirty="0">
              <a:cs typeface="Calibri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pt-PT" sz="2400" dirty="0"/>
              <a:t>5 – </a:t>
            </a:r>
            <a:r>
              <a:rPr lang="pt-PT" sz="2400" dirty="0" err="1"/>
              <a:t>Kan</a:t>
            </a:r>
            <a:r>
              <a:rPr lang="pt-PT" sz="2400" dirty="0"/>
              <a:t> </a:t>
            </a:r>
            <a:r>
              <a:rPr lang="pt-PT" sz="2400" dirty="0" err="1"/>
              <a:t>anpassas</a:t>
            </a:r>
            <a:r>
              <a:rPr lang="pt-PT" sz="2400" dirty="0"/>
              <a:t> </a:t>
            </a:r>
            <a:r>
              <a:rPr lang="pt-PT" sz="2400" dirty="0" err="1"/>
              <a:t>överallt</a:t>
            </a:r>
            <a:r>
              <a:rPr lang="pt-PT" sz="2400" dirty="0"/>
              <a:t> </a:t>
            </a:r>
            <a:r>
              <a:rPr lang="pt-PT" sz="2400" dirty="0" err="1"/>
              <a:t>och</a:t>
            </a:r>
            <a:r>
              <a:rPr lang="pt-PT" sz="2400" dirty="0"/>
              <a:t> </a:t>
            </a:r>
            <a:r>
              <a:rPr lang="pt-PT" sz="2400" dirty="0" err="1"/>
              <a:t>inte</a:t>
            </a:r>
            <a:r>
              <a:rPr lang="pt-PT" sz="2400" dirty="0"/>
              <a:t> </a:t>
            </a:r>
            <a:r>
              <a:rPr lang="pt-PT" sz="2400" dirty="0" err="1"/>
              <a:t>bara</a:t>
            </a:r>
            <a:r>
              <a:rPr lang="pt-PT" sz="2400" dirty="0"/>
              <a:t> </a:t>
            </a:r>
            <a:r>
              <a:rPr lang="pt-PT" sz="2400" dirty="0" err="1"/>
              <a:t>inom</a:t>
            </a:r>
            <a:r>
              <a:rPr lang="pt-PT" sz="2400" dirty="0"/>
              <a:t> </a:t>
            </a:r>
            <a:r>
              <a:rPr lang="pt-PT" sz="2400" dirty="0" err="1"/>
              <a:t>österländska</a:t>
            </a:r>
            <a:r>
              <a:rPr lang="pt-PT" sz="2400" dirty="0"/>
              <a:t> </a:t>
            </a:r>
            <a:r>
              <a:rPr lang="pt-PT" sz="2400" dirty="0" err="1"/>
              <a:t>kulturer</a:t>
            </a:r>
            <a:r>
              <a:rPr lang="pt-PT" sz="2400" dirty="0"/>
              <a:t>.</a:t>
            </a:r>
            <a:endParaRPr lang="pt-PT" sz="2400" dirty="0">
              <a:cs typeface="Calibri" panose="020F0502020204030204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pt-PT" sz="2400" dirty="0"/>
              <a:t>6 – </a:t>
            </a:r>
            <a:r>
              <a:rPr lang="pt-PT" sz="2400" dirty="0" err="1"/>
              <a:t>Baserar</a:t>
            </a:r>
            <a:r>
              <a:rPr lang="pt-PT" sz="2400" dirty="0"/>
              <a:t> </a:t>
            </a:r>
            <a:r>
              <a:rPr lang="pt-PT" sz="2400" dirty="0" err="1"/>
              <a:t>sig</a:t>
            </a:r>
            <a:r>
              <a:rPr lang="pt-PT" sz="2400" dirty="0"/>
              <a:t> </a:t>
            </a:r>
            <a:r>
              <a:rPr lang="pt-PT" sz="2400" dirty="0" err="1"/>
              <a:t>på</a:t>
            </a:r>
            <a:r>
              <a:rPr lang="pt-PT" sz="2400" dirty="0"/>
              <a:t> </a:t>
            </a:r>
            <a:r>
              <a:rPr lang="pt-PT" sz="2400" dirty="0" err="1"/>
              <a:t>visuellt</a:t>
            </a:r>
            <a:r>
              <a:rPr lang="pt-PT" sz="2400" dirty="0"/>
              <a:t> </a:t>
            </a:r>
            <a:r>
              <a:rPr lang="pt-PT" sz="2400" dirty="0" err="1"/>
              <a:t>ledarskap</a:t>
            </a:r>
            <a:r>
              <a:rPr lang="pt-PT" sz="2400" dirty="0"/>
              <a:t>, </a:t>
            </a:r>
            <a:r>
              <a:rPr lang="pt-PT" sz="2400" dirty="0" err="1"/>
              <a:t>totalt</a:t>
            </a:r>
            <a:r>
              <a:rPr lang="pt-PT" sz="2400" dirty="0"/>
              <a:t> transparenta (</a:t>
            </a:r>
            <a:r>
              <a:rPr lang="pt-PT" sz="2400" dirty="0" err="1"/>
              <a:t>genomskinliga</a:t>
            </a:r>
            <a:r>
              <a:rPr lang="pt-PT" sz="2400" dirty="0"/>
              <a:t>) </a:t>
            </a:r>
            <a:r>
              <a:rPr lang="pt-PT" sz="2400" dirty="0" err="1"/>
              <a:t>förhandlingssätt</a:t>
            </a:r>
            <a:r>
              <a:rPr lang="pt-PT" sz="2400" dirty="0"/>
              <a:t>, </a:t>
            </a:r>
            <a:r>
              <a:rPr lang="pt-PT" sz="2400" dirty="0" err="1"/>
              <a:t>processer</a:t>
            </a:r>
            <a:r>
              <a:rPr lang="pt-PT" sz="2400" dirty="0"/>
              <a:t> </a:t>
            </a:r>
            <a:r>
              <a:rPr lang="pt-PT" sz="2400" dirty="0" err="1"/>
              <a:t>och</a:t>
            </a:r>
            <a:r>
              <a:rPr lang="pt-PT" sz="2400" dirty="0"/>
              <a:t> </a:t>
            </a:r>
            <a:r>
              <a:rPr lang="pt-PT" sz="2400" dirty="0" err="1"/>
              <a:t>värderingar</a:t>
            </a:r>
            <a:r>
              <a:rPr lang="pt-PT" sz="2400" dirty="0"/>
              <a:t> </a:t>
            </a:r>
            <a:r>
              <a:rPr lang="pt-PT" sz="2400" dirty="0" err="1"/>
              <a:t>samt</a:t>
            </a:r>
            <a:r>
              <a:rPr lang="pt-PT" sz="2400" dirty="0"/>
              <a:t> </a:t>
            </a:r>
            <a:r>
              <a:rPr lang="pt-PT" sz="2400" dirty="0" err="1"/>
              <a:t>att</a:t>
            </a:r>
            <a:r>
              <a:rPr lang="pt-PT" sz="2400" dirty="0"/>
              <a:t> </a:t>
            </a:r>
            <a:r>
              <a:rPr lang="pt-PT" sz="2400" dirty="0" err="1"/>
              <a:t>synliggöra</a:t>
            </a:r>
            <a:r>
              <a:rPr lang="pt-PT" sz="2400" dirty="0"/>
              <a:t> </a:t>
            </a:r>
            <a:r>
              <a:rPr lang="pt-PT" sz="2400" dirty="0" err="1"/>
              <a:t>problem</a:t>
            </a:r>
            <a:r>
              <a:rPr lang="pt-PT" sz="2400" dirty="0"/>
              <a:t> </a:t>
            </a:r>
            <a:r>
              <a:rPr lang="pt-PT" sz="2400" dirty="0" err="1"/>
              <a:t>och</a:t>
            </a:r>
            <a:r>
              <a:rPr lang="pt-PT" sz="2400" dirty="0"/>
              <a:t> </a:t>
            </a:r>
            <a:r>
              <a:rPr lang="pt-PT" sz="2400" dirty="0" err="1"/>
              <a:t>slöseri</a:t>
            </a:r>
            <a:r>
              <a:rPr lang="pt-PT" sz="2400" dirty="0"/>
              <a:t> </a:t>
            </a:r>
            <a:r>
              <a:rPr lang="pt-PT" sz="2400" dirty="0" err="1"/>
              <a:t>för</a:t>
            </a:r>
            <a:r>
              <a:rPr lang="pt-PT" sz="2400" dirty="0"/>
              <a:t> </a:t>
            </a:r>
            <a:r>
              <a:rPr lang="pt-PT" sz="2400" dirty="0" err="1"/>
              <a:t>alla</a:t>
            </a:r>
            <a:r>
              <a:rPr lang="pt-PT" sz="2400" dirty="0"/>
              <a:t>.</a:t>
            </a:r>
            <a:endParaRPr lang="pt-PT" sz="2400" dirty="0">
              <a:cs typeface="Calibri" panose="020F0502020204030204"/>
            </a:endParaRPr>
          </a:p>
        </p:txBody>
      </p:sp>
      <p:sp>
        <p:nvSpPr>
          <p:cNvPr id="5" name="Otsikko 1"/>
          <p:cNvSpPr txBox="1">
            <a:spLocks/>
          </p:cNvSpPr>
          <p:nvPr/>
        </p:nvSpPr>
        <p:spPr>
          <a:xfrm>
            <a:off x="2163095" y="530118"/>
            <a:ext cx="7878273" cy="734478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000" b="1" dirty="0" err="1">
                <a:latin typeface="+mn-lt"/>
              </a:rPr>
              <a:t>Sammanfattning</a:t>
            </a:r>
            <a:endParaRPr lang="en-US" sz="40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49394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4294967295"/>
          </p:nvPr>
        </p:nvSpPr>
        <p:spPr>
          <a:xfrm>
            <a:off x="623889" y="1714972"/>
            <a:ext cx="10932571" cy="4011377"/>
          </a:xfrm>
          <a:prstGeom prst="rect">
            <a:avLst/>
          </a:prstGeom>
        </p:spPr>
        <p:txBody>
          <a:bodyPr lIns="91440" tIns="45720" rIns="91440" bIns="45720" anchor="t"/>
          <a:lstStyle/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GB" sz="2400" b="1" dirty="0"/>
              <a:t>10 bud </a:t>
            </a:r>
            <a:r>
              <a:rPr lang="en-GB" sz="2400" b="1" dirty="0" err="1"/>
              <a:t>inom</a:t>
            </a:r>
            <a:r>
              <a:rPr lang="en-GB" sz="2400" b="1" dirty="0"/>
              <a:t> </a:t>
            </a:r>
            <a:r>
              <a:rPr lang="en-GB" sz="2400" b="1" dirty="0" err="1"/>
              <a:t>kontinuerlig</a:t>
            </a:r>
            <a:r>
              <a:rPr lang="en-GB" sz="2400" b="1" dirty="0"/>
              <a:t> </a:t>
            </a:r>
            <a:r>
              <a:rPr lang="en-GB" sz="2400" b="1" dirty="0" err="1"/>
              <a:t>förbättring</a:t>
            </a:r>
            <a:r>
              <a:rPr lang="en-GB" sz="2400" b="1" dirty="0"/>
              <a:t> (Kaizen) </a:t>
            </a:r>
            <a:r>
              <a:rPr lang="en-GB" sz="2400" b="1" dirty="0" err="1"/>
              <a:t>fortsättning</a:t>
            </a:r>
            <a:r>
              <a:rPr lang="en-GB" sz="2400" b="1" dirty="0"/>
              <a:t>:</a:t>
            </a:r>
            <a:endParaRPr lang="pt-PT" sz="2400" b="1" dirty="0">
              <a:cs typeface="Calibri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pt-PT" sz="1200" dirty="0"/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pt-PT" sz="2400" dirty="0"/>
              <a:t>7 – </a:t>
            </a:r>
            <a:r>
              <a:rPr lang="pt-PT" sz="2400" dirty="0" err="1"/>
              <a:t>Lägg</a:t>
            </a:r>
            <a:r>
              <a:rPr lang="pt-PT" sz="2400" dirty="0"/>
              <a:t> </a:t>
            </a:r>
            <a:r>
              <a:rPr lang="pt-PT" sz="2400" dirty="0" err="1"/>
              <a:t>märke</a:t>
            </a:r>
            <a:r>
              <a:rPr lang="pt-PT" sz="2400" dirty="0"/>
              <a:t> </a:t>
            </a:r>
            <a:r>
              <a:rPr lang="pt-PT" sz="2400" dirty="0" err="1"/>
              <a:t>speciellt</a:t>
            </a:r>
            <a:r>
              <a:rPr lang="pt-PT" sz="2400" dirty="0"/>
              <a:t> </a:t>
            </a:r>
            <a:r>
              <a:rPr lang="pt-PT" sz="2400" dirty="0" err="1"/>
              <a:t>till</a:t>
            </a:r>
            <a:r>
              <a:rPr lang="pt-PT" sz="2400" dirty="0"/>
              <a:t> de </a:t>
            </a:r>
            <a:r>
              <a:rPr lang="pt-PT" sz="2400" dirty="0" err="1"/>
              <a:t>arbetspunkter</a:t>
            </a:r>
            <a:r>
              <a:rPr lang="pt-PT" sz="2400" dirty="0"/>
              <a:t> </a:t>
            </a:r>
            <a:r>
              <a:rPr lang="pt-PT" sz="2400" dirty="0" err="1"/>
              <a:t>där</a:t>
            </a:r>
            <a:r>
              <a:rPr lang="pt-PT" sz="2400" dirty="0"/>
              <a:t> </a:t>
            </a:r>
            <a:r>
              <a:rPr lang="pt-PT" sz="2400" dirty="0" err="1"/>
              <a:t>man</a:t>
            </a:r>
            <a:r>
              <a:rPr lang="pt-PT" sz="2400" dirty="0"/>
              <a:t> </a:t>
            </a:r>
            <a:r>
              <a:rPr lang="pt-PT" sz="2400" dirty="0" err="1"/>
              <a:t>skapar</a:t>
            </a:r>
            <a:r>
              <a:rPr lang="pt-PT" sz="2400" dirty="0"/>
              <a:t> </a:t>
            </a:r>
            <a:r>
              <a:rPr lang="pt-PT" sz="2400" dirty="0" err="1"/>
              <a:t>värde</a:t>
            </a:r>
            <a:r>
              <a:rPr lang="pt-PT" sz="2400" dirty="0"/>
              <a:t> </a:t>
            </a:r>
            <a:r>
              <a:rPr lang="pt-PT" sz="2400" dirty="0" err="1"/>
              <a:t>för</a:t>
            </a:r>
            <a:r>
              <a:rPr lang="pt-PT" sz="2400" dirty="0"/>
              <a:t> </a:t>
            </a:r>
            <a:r>
              <a:rPr lang="pt-PT" sz="2400" dirty="0" err="1"/>
              <a:t>kunden</a:t>
            </a:r>
            <a:r>
              <a:rPr lang="pt-PT" sz="2400" dirty="0"/>
              <a:t/>
            </a:r>
            <a:br>
              <a:rPr lang="pt-PT" sz="2400" dirty="0"/>
            </a:br>
            <a:r>
              <a:rPr lang="pt-PT" sz="2400" dirty="0"/>
              <a:t>       (‘’gemba’’ på japanska = den verkliga platsen).</a:t>
            </a:r>
            <a:endParaRPr lang="pt-PT" sz="2400" dirty="0">
              <a:cs typeface="Calibri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pt-PT" sz="2400" dirty="0"/>
              <a:t>8 – Betoning av processerna.</a:t>
            </a:r>
            <a:endParaRPr lang="pt-PT" sz="2400" dirty="0">
              <a:cs typeface="Calibri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pt-PT" sz="2400" dirty="0"/>
              <a:t>9 – </a:t>
            </a:r>
            <a:r>
              <a:rPr lang="pt-PT" sz="2400" dirty="0" err="1"/>
              <a:t>Ett</a:t>
            </a:r>
            <a:r>
              <a:rPr lang="pt-PT" sz="2400" dirty="0"/>
              <a:t> </a:t>
            </a:r>
            <a:r>
              <a:rPr lang="pt-PT" sz="2400" dirty="0" err="1"/>
              <a:t>viktigt</a:t>
            </a:r>
            <a:r>
              <a:rPr lang="pt-PT" sz="2400" dirty="0"/>
              <a:t> </a:t>
            </a:r>
            <a:r>
              <a:rPr lang="pt-PT" sz="2400" dirty="0" err="1"/>
              <a:t>motto</a:t>
            </a:r>
            <a:r>
              <a:rPr lang="pt-PT" sz="2400" dirty="0"/>
              <a:t> </a:t>
            </a:r>
            <a:r>
              <a:rPr lang="pt-PT" sz="2400" dirty="0" err="1"/>
              <a:t>för</a:t>
            </a:r>
            <a:r>
              <a:rPr lang="pt-PT" sz="2400" dirty="0"/>
              <a:t> </a:t>
            </a:r>
            <a:r>
              <a:rPr lang="pt-PT" sz="2400" dirty="0" err="1"/>
              <a:t>organisationen</a:t>
            </a:r>
            <a:r>
              <a:rPr lang="pt-PT" sz="2400" dirty="0"/>
              <a:t> </a:t>
            </a:r>
            <a:r>
              <a:rPr lang="pt-PT" sz="2400" dirty="0" err="1"/>
              <a:t>är</a:t>
            </a:r>
            <a:r>
              <a:rPr lang="pt-PT" sz="2400" dirty="0"/>
              <a:t> “Vi </a:t>
            </a:r>
            <a:r>
              <a:rPr lang="pt-PT" sz="2400" dirty="0" err="1"/>
              <a:t>lär</a:t>
            </a:r>
            <a:r>
              <a:rPr lang="pt-PT" sz="2400" dirty="0"/>
              <a:t> </a:t>
            </a:r>
            <a:r>
              <a:rPr lang="pt-PT" sz="2400" dirty="0" err="1"/>
              <a:t>oss</a:t>
            </a:r>
            <a:r>
              <a:rPr lang="pt-PT" sz="2400" dirty="0"/>
              <a:t> </a:t>
            </a:r>
            <a:r>
              <a:rPr lang="pt-PT" sz="2400" dirty="0" err="1"/>
              <a:t>medan</a:t>
            </a:r>
            <a:r>
              <a:rPr lang="pt-PT" sz="2400" dirty="0"/>
              <a:t> vi </a:t>
            </a:r>
            <a:r>
              <a:rPr lang="pt-PT" sz="2400" dirty="0" err="1"/>
              <a:t>gör</a:t>
            </a:r>
            <a:r>
              <a:rPr lang="pt-PT" sz="2400" dirty="0"/>
              <a:t> – </a:t>
            </a:r>
            <a:r>
              <a:rPr lang="pt-PT" sz="2400" dirty="0" err="1"/>
              <a:t>learning</a:t>
            </a:r>
            <a:r>
              <a:rPr lang="pt-PT" sz="2400" dirty="0"/>
              <a:t> </a:t>
            </a:r>
            <a:r>
              <a:rPr lang="pt-PT" sz="2400" dirty="0" err="1"/>
              <a:t>by</a:t>
            </a:r>
            <a:r>
              <a:rPr lang="pt-PT" sz="2400" dirty="0"/>
              <a:t> </a:t>
            </a:r>
            <a:r>
              <a:rPr lang="pt-PT" sz="2400" dirty="0" err="1"/>
              <a:t>doing</a:t>
            </a:r>
            <a:r>
              <a:rPr lang="pt-PT" sz="2400" dirty="0"/>
              <a:t>”</a:t>
            </a:r>
            <a:endParaRPr lang="pt-PT" sz="2400" dirty="0">
              <a:cs typeface="Calibri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pt-PT" sz="2400" dirty="0">
              <a:cs typeface="Calibri"/>
            </a:endParaRPr>
          </a:p>
        </p:txBody>
      </p:sp>
      <p:sp>
        <p:nvSpPr>
          <p:cNvPr id="5" name="Otsikko 1"/>
          <p:cNvSpPr txBox="1">
            <a:spLocks/>
          </p:cNvSpPr>
          <p:nvPr/>
        </p:nvSpPr>
        <p:spPr>
          <a:xfrm>
            <a:off x="2163095" y="530118"/>
            <a:ext cx="7878273" cy="734478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000" b="1" dirty="0" err="1">
                <a:latin typeface="+mn-lt"/>
              </a:rPr>
              <a:t>Sammanfattning</a:t>
            </a:r>
            <a:endParaRPr lang="en-US" sz="40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87199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4294967295"/>
          </p:nvPr>
        </p:nvSpPr>
        <p:spPr>
          <a:xfrm>
            <a:off x="623889" y="1547530"/>
            <a:ext cx="10932571" cy="4254569"/>
          </a:xfrm>
          <a:prstGeom prst="rect">
            <a:avLst/>
          </a:prstGeom>
        </p:spPr>
        <p:txBody>
          <a:bodyPr lIns="91440" tIns="45720" rIns="91440" bIns="45720" anchor="t"/>
          <a:lstStyle/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GB" sz="2400" b="1" dirty="0"/>
              <a:t>10 bud </a:t>
            </a:r>
            <a:r>
              <a:rPr lang="en-GB" sz="2400" b="1" dirty="0" err="1"/>
              <a:t>inom</a:t>
            </a:r>
            <a:r>
              <a:rPr lang="en-GB" sz="2400" b="1" dirty="0"/>
              <a:t> </a:t>
            </a:r>
            <a:r>
              <a:rPr lang="en-GB" sz="2400" b="1" dirty="0" err="1"/>
              <a:t>kontinuerlig</a:t>
            </a:r>
            <a:r>
              <a:rPr lang="en-GB" sz="2400" b="1" dirty="0"/>
              <a:t> </a:t>
            </a:r>
            <a:r>
              <a:rPr lang="en-GB" sz="2400" b="1" dirty="0" err="1"/>
              <a:t>förbättring</a:t>
            </a:r>
            <a:r>
              <a:rPr lang="en-GB" sz="2400" b="1" dirty="0"/>
              <a:t> (Kaizen) </a:t>
            </a:r>
            <a:r>
              <a:rPr lang="en-GB" sz="2400" b="1" dirty="0" err="1"/>
              <a:t>fortsättning</a:t>
            </a:r>
            <a:r>
              <a:rPr lang="en-GB" sz="2400" b="1" dirty="0"/>
              <a:t>:</a:t>
            </a:r>
            <a:endParaRPr lang="pt-PT" sz="2400" b="1" dirty="0">
              <a:cs typeface="Calibri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pt-PT" sz="12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pt-PT" sz="2400" dirty="0"/>
              <a:t>10 – Människorna i fokus; kraften för förbättring kommer från det nya tankesättet och människornas arbetsätt:</a:t>
            </a:r>
            <a:endParaRPr lang="pt-PT" sz="2400" dirty="0">
              <a:cs typeface="Calibri"/>
            </a:endParaRPr>
          </a:p>
          <a:p>
            <a:pPr marL="991870" lvl="1" indent="-174625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pt-PT" dirty="0"/>
              <a:t>Personlig vägledning för att förstå kvaliteten</a:t>
            </a:r>
            <a:endParaRPr lang="pt-PT" dirty="0">
              <a:cs typeface="Calibri" panose="020F0502020204030204"/>
            </a:endParaRPr>
          </a:p>
          <a:p>
            <a:pPr marL="991870" lvl="1" indent="-174625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pt-PT" dirty="0"/>
              <a:t>Team-arbete</a:t>
            </a:r>
          </a:p>
          <a:p>
            <a:pPr marL="991870" lvl="1" indent="-174625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pt-PT" dirty="0"/>
              <a:t>Man </a:t>
            </a:r>
            <a:r>
              <a:rPr lang="pt-PT" dirty="0" err="1"/>
              <a:t>skapar</a:t>
            </a:r>
            <a:r>
              <a:rPr lang="pt-PT" dirty="0"/>
              <a:t> </a:t>
            </a:r>
            <a:r>
              <a:rPr lang="pt-PT" dirty="0" err="1"/>
              <a:t>en</a:t>
            </a:r>
            <a:r>
              <a:rPr lang="pt-PT" dirty="0"/>
              <a:t> </a:t>
            </a:r>
            <a:r>
              <a:rPr lang="pt-PT" dirty="0" err="1"/>
              <a:t>kultur</a:t>
            </a:r>
            <a:r>
              <a:rPr lang="pt-PT" dirty="0"/>
              <a:t> </a:t>
            </a:r>
            <a:r>
              <a:rPr lang="pt-PT" dirty="0" err="1"/>
              <a:t>baserat</a:t>
            </a:r>
            <a:r>
              <a:rPr lang="pt-PT" dirty="0"/>
              <a:t> </a:t>
            </a:r>
            <a:r>
              <a:rPr lang="pt-PT" dirty="0" err="1"/>
              <a:t>på</a:t>
            </a:r>
            <a:r>
              <a:rPr lang="pt-PT" dirty="0"/>
              <a:t> </a:t>
            </a:r>
            <a:r>
              <a:rPr lang="pt-PT" dirty="0" err="1"/>
              <a:t>förnuft</a:t>
            </a:r>
            <a:endParaRPr lang="pt-PT" dirty="0" err="1">
              <a:cs typeface="Calibri"/>
            </a:endParaRPr>
          </a:p>
          <a:p>
            <a:pPr marL="991870" lvl="1" indent="-174625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pt-PT" dirty="0"/>
              <a:t>Förhöjning av moralen</a:t>
            </a:r>
            <a:endParaRPr lang="pt-PT" dirty="0">
              <a:cs typeface="Calibri"/>
            </a:endParaRPr>
          </a:p>
          <a:p>
            <a:pPr marL="991870" lvl="1" indent="-174625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pt-PT" dirty="0"/>
              <a:t>Självdisciplin</a:t>
            </a:r>
          </a:p>
          <a:p>
            <a:pPr marL="991870" lvl="1" indent="-174625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pt-PT" dirty="0" err="1"/>
              <a:t>Kvalitetscirklar</a:t>
            </a:r>
            <a:r>
              <a:rPr lang="pt-PT" dirty="0"/>
              <a:t> (</a:t>
            </a:r>
            <a:r>
              <a:rPr lang="pt-PT" dirty="0" err="1"/>
              <a:t>tex</a:t>
            </a:r>
            <a:r>
              <a:rPr lang="pt-PT" dirty="0"/>
              <a:t>. PDCA)</a:t>
            </a:r>
            <a:endParaRPr lang="pt-PT" dirty="0">
              <a:cs typeface="Calibri" panose="020F0502020204030204"/>
            </a:endParaRPr>
          </a:p>
          <a:p>
            <a:pPr marL="991870" lvl="1" indent="-174625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pt-PT" dirty="0"/>
              <a:t>Man </a:t>
            </a:r>
            <a:r>
              <a:rPr lang="pt-PT" dirty="0" err="1"/>
              <a:t>tar</a:t>
            </a:r>
            <a:r>
              <a:rPr lang="pt-PT" dirty="0"/>
              <a:t> i </a:t>
            </a:r>
            <a:r>
              <a:rPr lang="pt-PT" dirty="0" err="1"/>
              <a:t>bruk</a:t>
            </a:r>
            <a:r>
              <a:rPr lang="pt-PT" dirty="0"/>
              <a:t>  </a:t>
            </a:r>
            <a:r>
              <a:rPr lang="pt-PT" dirty="0" err="1"/>
              <a:t>individers</a:t>
            </a:r>
            <a:r>
              <a:rPr lang="pt-PT" dirty="0"/>
              <a:t> </a:t>
            </a:r>
            <a:r>
              <a:rPr lang="pt-PT" dirty="0" err="1"/>
              <a:t>eller</a:t>
            </a:r>
            <a:r>
              <a:rPr lang="pt-PT" dirty="0"/>
              <a:t> </a:t>
            </a:r>
            <a:r>
              <a:rPr lang="pt-PT" dirty="0" err="1"/>
              <a:t>gruppens</a:t>
            </a:r>
            <a:r>
              <a:rPr lang="pt-PT" dirty="0"/>
              <a:t> </a:t>
            </a:r>
            <a:r>
              <a:rPr lang="pt-PT" dirty="0" err="1"/>
              <a:t>förslag</a:t>
            </a:r>
            <a:endParaRPr lang="pt-PT" dirty="0" err="1">
              <a:cs typeface="Calibri" panose="020F0502020204030204"/>
            </a:endParaRPr>
          </a:p>
        </p:txBody>
      </p:sp>
      <p:sp>
        <p:nvSpPr>
          <p:cNvPr id="5" name="Otsikko 1"/>
          <p:cNvSpPr txBox="1">
            <a:spLocks/>
          </p:cNvSpPr>
          <p:nvPr/>
        </p:nvSpPr>
        <p:spPr>
          <a:xfrm>
            <a:off x="2163095" y="530118"/>
            <a:ext cx="7878273" cy="734478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000" b="1" dirty="0" err="1">
                <a:latin typeface="+mn-lt"/>
              </a:rPr>
              <a:t>Sammanfattning</a:t>
            </a:r>
            <a:endParaRPr lang="en-US" sz="40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108159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310949" y="2732810"/>
            <a:ext cx="6611618" cy="646331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pt-PT" sz="3600" dirty="0"/>
              <a:t>Vad nytt har du </a:t>
            </a:r>
            <a:r>
              <a:rPr lang="pt-PT" sz="3600" u="sng" dirty="0"/>
              <a:t>LÄRT DIG </a:t>
            </a:r>
            <a:r>
              <a:rPr lang="pt-PT" sz="3600" dirty="0"/>
              <a:t>av Lean?</a:t>
            </a:r>
            <a:endParaRPr lang="pt-PT" sz="36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728206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0466" name="Picture 7" descr="http://spf.fotolog.com/photo/63/46/92/lean_poeta/1231118245414_f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9351" y="1541664"/>
            <a:ext cx="2716299" cy="41031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0467" name="CaixaDeTexto 2"/>
          <p:cNvSpPr txBox="1">
            <a:spLocks noChangeArrowheads="1"/>
          </p:cNvSpPr>
          <p:nvPr/>
        </p:nvSpPr>
        <p:spPr bwMode="auto">
          <a:xfrm>
            <a:off x="593283" y="2837642"/>
            <a:ext cx="2257926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pt-PT" altLang="en-US" sz="8000" b="1" dirty="0">
                <a:latin typeface="+mn-lt"/>
              </a:rPr>
              <a:t>SLUT</a:t>
            </a:r>
          </a:p>
        </p:txBody>
      </p:sp>
      <p:sp>
        <p:nvSpPr>
          <p:cNvPr id="2" name="Rectangle 1"/>
          <p:cNvSpPr/>
          <p:nvPr/>
        </p:nvSpPr>
        <p:spPr>
          <a:xfrm>
            <a:off x="7383941" y="2837642"/>
            <a:ext cx="3453687" cy="1477328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r>
              <a:rPr lang="pt-PT" altLang="en-US" dirty="0"/>
              <a:t>Kirja:</a:t>
            </a:r>
          </a:p>
          <a:p>
            <a:r>
              <a:rPr lang="pt-PT" altLang="en-US" b="1" dirty="0"/>
              <a:t>TOYOTA PRODUCTION SYSTEM</a:t>
            </a:r>
            <a:br>
              <a:rPr lang="pt-PT" altLang="en-US" b="1" dirty="0"/>
            </a:br>
            <a:r>
              <a:rPr lang="pt-PT" altLang="en-US" b="1" dirty="0"/>
              <a:t>Beyond Large-Scale Production</a:t>
            </a:r>
          </a:p>
          <a:p>
            <a:r>
              <a:rPr lang="pt-PT" altLang="en-US" dirty="0"/>
              <a:t>Taiichi Ohno</a:t>
            </a:r>
            <a:endParaRPr lang="pt-PT" altLang="en-US" dirty="0">
              <a:cs typeface="Calibri"/>
            </a:endParaRPr>
          </a:p>
          <a:p>
            <a:r>
              <a:rPr lang="pt-PT" altLang="en-US" dirty="0"/>
              <a:t>A Productivity Press Book, 1988</a:t>
            </a:r>
            <a:endParaRPr lang="pt-PT" alt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20531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ruta 3"/>
          <p:cNvSpPr txBox="1"/>
          <p:nvPr/>
        </p:nvSpPr>
        <p:spPr>
          <a:xfrm>
            <a:off x="1958742" y="2791368"/>
            <a:ext cx="829310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v-SE" sz="3600" b="1">
                <a:ea typeface="Arial" charset="0"/>
                <a:cs typeface="Arial" charset="0"/>
              </a:rPr>
              <a:t>LEAN FOR WORK AND LEAN FOR LIFE</a:t>
            </a:r>
          </a:p>
          <a:p>
            <a:pPr algn="ctr"/>
            <a:r>
              <a:rPr lang="en-US" sz="3600" b="1"/>
              <a:t>Train the trainer to teach Lean skills in VET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992065" y="4211782"/>
            <a:ext cx="72597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/>
              <a:t>This publication has been funded by the European Commission. The Commission accepts no responsibility for the contents of the publication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087651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7FB7FE31D87FC944BC2242F5F365016A" ma:contentTypeVersion="12" ma:contentTypeDescription="Luo uusi asiakirja." ma:contentTypeScope="" ma:versionID="e7cd290be0310d79ded4a47832a0808f">
  <xsd:schema xmlns:xsd="http://www.w3.org/2001/XMLSchema" xmlns:xs="http://www.w3.org/2001/XMLSchema" xmlns:p="http://schemas.microsoft.com/office/2006/metadata/properties" xmlns:ns2="231c4e8d-8d33-4f83-9b03-dff978f9daf7" xmlns:ns3="dbb4bb59-340b-40d7-b36a-e65cb49f14f9" targetNamespace="http://schemas.microsoft.com/office/2006/metadata/properties" ma:root="true" ma:fieldsID="180e86ecb833259490524a507f8d9f6c" ns2:_="" ns3:_="">
    <xsd:import namespace="231c4e8d-8d33-4f83-9b03-dff978f9daf7"/>
    <xsd:import namespace="dbb4bb59-340b-40d7-b36a-e65cb49f14f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1c4e8d-8d33-4f83-9b03-dff978f9daf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bb4bb59-340b-40d7-b36a-e65cb49f14f9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15E3F09-FDE1-408E-A5D7-6CE99EA751C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31c4e8d-8d33-4f83-9b03-dff978f9daf7"/>
    <ds:schemaRef ds:uri="dbb4bb59-340b-40d7-b36a-e65cb49f14f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94440A1-3272-4FF9-BB46-6E531CC13FA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8C6E1E1-2391-4497-8B1D-43D891CD2B9D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dbb4bb59-340b-40d7-b36a-e65cb49f14f9"/>
    <ds:schemaRef ds:uri="http://purl.org/dc/terms/"/>
    <ds:schemaRef ds:uri="http://schemas.openxmlformats.org/package/2006/metadata/core-properties"/>
    <ds:schemaRef ds:uri="231c4e8d-8d33-4f83-9b03-dff978f9daf7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458</Words>
  <Application>Microsoft Office PowerPoint</Application>
  <PresentationFormat>Laajakuva</PresentationFormat>
  <Paragraphs>57</Paragraphs>
  <Slides>8</Slides>
  <Notes>2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2" baseType="lpstr">
      <vt:lpstr>Arial</vt:lpstr>
      <vt:lpstr>Calibri</vt:lpstr>
      <vt:lpstr>Wingdings</vt:lpstr>
      <vt:lpstr>Office-tema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Nedergård Jan</dc:creator>
  <cp:lastModifiedBy>Peltoharju Sami</cp:lastModifiedBy>
  <cp:revision>204</cp:revision>
  <cp:lastPrinted>2020-03-06T07:03:42Z</cp:lastPrinted>
  <dcterms:created xsi:type="dcterms:W3CDTF">2019-08-21T07:31:50Z</dcterms:created>
  <dcterms:modified xsi:type="dcterms:W3CDTF">2021-02-01T18:34:48Z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0x0101007FB7FE31D87FC944BC2242F5F365016A</vt:lpwstr>
  </property>
</Properties>
</file>