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59" r:id="rId5"/>
    <p:sldId id="287" r:id="rId6"/>
    <p:sldId id="260" r:id="rId7"/>
    <p:sldId id="267" r:id="rId8"/>
    <p:sldId id="262" r:id="rId9"/>
    <p:sldId id="261" r:id="rId10"/>
    <p:sldId id="302" r:id="rId11"/>
    <p:sldId id="303" r:id="rId12"/>
    <p:sldId id="304" r:id="rId13"/>
    <p:sldId id="305" r:id="rId14"/>
    <p:sldId id="323" r:id="rId15"/>
    <p:sldId id="307" r:id="rId16"/>
    <p:sldId id="308" r:id="rId17"/>
    <p:sldId id="309" r:id="rId18"/>
    <p:sldId id="327" r:id="rId19"/>
    <p:sldId id="311" r:id="rId20"/>
    <p:sldId id="312" r:id="rId21"/>
    <p:sldId id="313" r:id="rId22"/>
    <p:sldId id="314" r:id="rId23"/>
    <p:sldId id="315" r:id="rId24"/>
    <p:sldId id="322" r:id="rId25"/>
    <p:sldId id="326" r:id="rId26"/>
    <p:sldId id="317" r:id="rId27"/>
    <p:sldId id="321" r:id="rId28"/>
    <p:sldId id="320" r:id="rId29"/>
    <p:sldId id="325" r:id="rId30"/>
    <p:sldId id="268" r:id="rId31"/>
    <p:sldId id="328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96" autoAdjust="0"/>
  </p:normalViewPr>
  <p:slideViewPr>
    <p:cSldViewPr snapToGrid="0">
      <p:cViewPr varScale="1">
        <p:scale>
          <a:sx n="67" d="100"/>
          <a:sy n="67" d="100"/>
        </p:scale>
        <p:origin x="1190" y="53"/>
      </p:cViewPr>
      <p:guideLst>
        <p:guide orient="horz" pos="12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ATPTPLSF0001\ssilvestre$\My%20Documents\Ac&#231;&#227;o%20de%20Forma&#231;&#227;o%20Lean_2%20dias\melhoria%20cont&#237;nua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xVal>
            <c:numRef>
              <c:f>Sheet1!$A$2:$A$13</c:f>
              <c:numCache>
                <c:formatCode>General</c:formatCode>
                <c:ptCount val="12"/>
                <c:pt idx="0">
                  <c:v>0</c:v>
                </c:pt>
                <c:pt idx="1">
                  <c:v>20</c:v>
                </c:pt>
                <c:pt idx="2">
                  <c:v>20</c:v>
                </c:pt>
                <c:pt idx="3">
                  <c:v>40</c:v>
                </c:pt>
                <c:pt idx="4">
                  <c:v>40</c:v>
                </c:pt>
                <c:pt idx="5">
                  <c:v>60</c:v>
                </c:pt>
                <c:pt idx="6">
                  <c:v>60</c:v>
                </c:pt>
                <c:pt idx="7">
                  <c:v>80</c:v>
                </c:pt>
                <c:pt idx="8">
                  <c:v>80</c:v>
                </c:pt>
                <c:pt idx="9">
                  <c:v>100</c:v>
                </c:pt>
                <c:pt idx="10">
                  <c:v>100</c:v>
                </c:pt>
                <c:pt idx="11">
                  <c:v>120</c:v>
                </c:pt>
              </c:numCache>
            </c:numRef>
          </c:xVal>
          <c:yVal>
            <c:numRef>
              <c:f>Sheet1!$B$2:$B$13</c:f>
              <c:numCache>
                <c:formatCode>General</c:formatCode>
                <c:ptCount val="12"/>
                <c:pt idx="0">
                  <c:v>10</c:v>
                </c:pt>
                <c:pt idx="1">
                  <c:v>10</c:v>
                </c:pt>
                <c:pt idx="2">
                  <c:v>20</c:v>
                </c:pt>
                <c:pt idx="3">
                  <c:v>20</c:v>
                </c:pt>
                <c:pt idx="4">
                  <c:v>30</c:v>
                </c:pt>
                <c:pt idx="5">
                  <c:v>30</c:v>
                </c:pt>
                <c:pt idx="6">
                  <c:v>40</c:v>
                </c:pt>
                <c:pt idx="7">
                  <c:v>40</c:v>
                </c:pt>
                <c:pt idx="8">
                  <c:v>50</c:v>
                </c:pt>
                <c:pt idx="9">
                  <c:v>50</c:v>
                </c:pt>
                <c:pt idx="10">
                  <c:v>60</c:v>
                </c:pt>
                <c:pt idx="11">
                  <c:v>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41-4C75-85C4-642F78105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7213216"/>
        <c:axId val="407213776"/>
      </c:scatterChart>
      <c:valAx>
        <c:axId val="4072132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</a:t>
                </a:r>
              </a:p>
            </c:rich>
          </c:tx>
          <c:layout>
            <c:manualLayout>
              <c:xMode val="edge"/>
              <c:yMode val="edge"/>
              <c:x val="0.46309011373578302"/>
              <c:y val="0.90645815106445027"/>
            </c:manualLayout>
          </c:layout>
          <c:overlay val="0"/>
        </c:title>
        <c:numFmt formatCode="General" sourceLinked="1"/>
        <c:majorTickMark val="out"/>
        <c:minorTickMark val="none"/>
        <c:tickLblPos val="none"/>
        <c:spPr>
          <a:noFill/>
        </c:spPr>
        <c:crossAx val="407213776"/>
        <c:crosses val="autoZero"/>
        <c:crossBetween val="midCat"/>
      </c:valAx>
      <c:valAx>
        <c:axId val="4072137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Results</a:t>
                </a:r>
              </a:p>
            </c:rich>
          </c:tx>
          <c:layout>
            <c:manualLayout>
              <c:xMode val="edge"/>
              <c:yMode val="edge"/>
              <c:x val="1.3888888888889374E-2"/>
              <c:y val="0.34534703995333926"/>
            </c:manualLayout>
          </c:layout>
          <c:overlay val="0"/>
        </c:title>
        <c:numFmt formatCode="General" sourceLinked="1"/>
        <c:majorTickMark val="out"/>
        <c:minorTickMark val="none"/>
        <c:tickLblPos val="none"/>
        <c:crossAx val="40721321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E2FBB-5D68-438D-9CDD-3DBD7E349FE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2B637-EC55-4AEC-B227-7AD0B48D7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615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en-US" sz="1200" dirty="0">
                <a:sym typeface="Wingdings" panose="05000000000000000000" pitchFamily="2" charset="2"/>
              </a:rPr>
              <a:t>Workshop com uma equipa multidisciplinar onde todas as pessoas estão envolvidas (operadores, chefes de equipa, superintendentes, engenheiros, gestores ...)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en-US" sz="1200" dirty="0">
                <a:sym typeface="Wingdings" panose="05000000000000000000" pitchFamily="2" charset="2"/>
              </a:rPr>
              <a:t>Reunidos regularmente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en-US" sz="1200" dirty="0">
                <a:sym typeface="Wingdings" panose="05000000000000000000" pitchFamily="2" charset="2"/>
              </a:rPr>
              <a:t>Resultados concretos num curto espaço de tempo, com base numa matriz de ações com responsabilidades atribuídas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en-US" sz="1200" dirty="0">
                <a:sym typeface="Wingdings" panose="05000000000000000000" pitchFamily="2" charset="2"/>
              </a:rPr>
              <a:t>Processo de aprendizagem in loco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2B637-EC55-4AEC-B227-7AD0B48D76D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692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nl-NL" b="1" dirty="0"/>
              <a:t>Gemba walk</a:t>
            </a:r>
            <a:r>
              <a:rPr lang="pt-BR" altLang="nl-NL" b="0" dirty="0"/>
              <a:t>: o poder dos 3 Gen  </a:t>
            </a:r>
          </a:p>
          <a:p>
            <a:r>
              <a:rPr lang="pt-BR" altLang="nl-NL" b="0" dirty="0"/>
              <a:t>A observação da realidade é a única forma de resolver realmente os problemas. Só se sabe como vão as coisas indo para o local onde os produtos ou serviços são produzidos. </a:t>
            </a:r>
          </a:p>
          <a:p>
            <a:endParaRPr lang="pt-BR" altLang="nl-NL" b="0" dirty="0"/>
          </a:p>
          <a:p>
            <a:r>
              <a:rPr lang="pt-BR" altLang="nl-NL" b="0" dirty="0"/>
              <a:t>Vá ver: Trata-se de compreender o fluxo de valor e os actuais estrangulamentos que as equipas experimentam quando fluem o valor.</a:t>
            </a:r>
          </a:p>
          <a:p>
            <a:r>
              <a:rPr lang="pt-BR" altLang="nl-NL" b="0" dirty="0"/>
              <a:t>Pergunte porquê: Encorajar os empregados fazendo perguntas para resolver os estrangulamentos (aumentar a capacidade de resolução de problemas) </a:t>
            </a:r>
          </a:p>
          <a:p>
            <a:r>
              <a:rPr lang="pt-BR" altLang="nl-NL" b="0" dirty="0"/>
              <a:t>Mostrar respeito: Mostrar o comportamento certo, onde o respeito pelos empregados é muito importante. </a:t>
            </a:r>
          </a:p>
          <a:p>
            <a:endParaRPr lang="pt-BR" altLang="nl-NL" b="0" dirty="0"/>
          </a:p>
          <a:p>
            <a:r>
              <a:rPr lang="pt-BR" altLang="nl-NL" b="0" dirty="0"/>
              <a:t>O professor pode ver informação adicional sobre o Painel de Instrumentos em </a:t>
            </a:r>
            <a:r>
              <a:rPr lang="pt-BR" altLang="nl-NL" b="1" dirty="0"/>
              <a:t>Thinglink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2B637-EC55-4AEC-B227-7AD0B48D76D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86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Código do jogo: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T00B-Ga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Jogo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da Esferográfica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2B637-EC55-4AEC-B227-7AD0B48D76D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464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nl-NL" dirty="0">
                <a:latin typeface="Arial" panose="020B0604020202020204" pitchFamily="34" charset="0"/>
                <a:sym typeface="Wingdings" panose="05000000000000000000" pitchFamily="2" charset="2"/>
              </a:rPr>
              <a:t>4500000 Kaizen implementado na Toyota no Japão</a:t>
            </a:r>
          </a:p>
          <a:p>
            <a:r>
              <a:rPr lang="pt-BR" altLang="nl-NL" dirty="0">
                <a:latin typeface="Arial" panose="020B0604020202020204" pitchFamily="34" charset="0"/>
                <a:sym typeface="Wingdings" panose="05000000000000000000" pitchFamily="2" charset="2"/>
              </a:rPr>
              <a:t>6.3 Kaizen por ano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2B637-EC55-4AEC-B227-7AD0B48D76D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644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Implementação de políticas</a:t>
            </a:r>
            <a:r>
              <a:rPr lang="pt-BR" b="0" dirty="0"/>
              <a:t>: Direção, foco, coerência da razão: isto reflete a razão pela qual a perfeição é necessária</a:t>
            </a:r>
          </a:p>
          <a:p>
            <a:endParaRPr lang="pt-BR" b="0" dirty="0"/>
          </a:p>
          <a:p>
            <a:r>
              <a:rPr lang="pt-BR" b="0" dirty="0"/>
              <a:t>Hoshin (Japonês = objetivo, política) é um termo da filosofia de gestão. É uma fase de planeamento anual que ajuda a estabelecer objetivos (comerciais) com o objetivo de os alcançar de facto. </a:t>
            </a:r>
          </a:p>
          <a:p>
            <a:r>
              <a:rPr lang="pt-BR" b="0" dirty="0"/>
              <a:t>Os sistemas Hoshin existem em todas as suas formas. De forma simples, podem consistir em formas, instruções de trabalho e planos de ação. Ajuda os empregados e gestores a estabelecer objetivos e designar pontos de medição para verificar se estes objetivos foram ou não alcançados. </a:t>
            </a:r>
          </a:p>
          <a:p>
            <a:r>
              <a:rPr lang="pt-BR" b="0" dirty="0"/>
              <a:t>Como muitas ferramentas de gestão, Hoshin foi desenvolvido no Japão, mas baseia-se na tecnologia americana de Gestão por Objetivos e no círculo clássico de Plan, Do, Check, Act (O círculo Demming)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2B637-EC55-4AEC-B227-7AD0B48D76D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229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melhorar continuamente, a empresa teve de criar uma missão. A missão é o ponto no horizonte. Se não tem uma missão, está fora de controlo. </a:t>
            </a:r>
          </a:p>
          <a:p>
            <a:r>
              <a:rPr lang="pt-BR" dirty="0"/>
              <a:t>A missão de uma empresa dá uma resposta à pergunta: O que é que a empresa quer alcançar (dentro de 4 de 5 anos)? </a:t>
            </a:r>
          </a:p>
          <a:p>
            <a:endParaRPr lang="pt-BR" dirty="0"/>
          </a:p>
          <a:p>
            <a:r>
              <a:rPr lang="pt-BR" dirty="0"/>
              <a:t>Para concretizar a missão tem de descrever objectivos ou metas. Estes objectivos são um aspecto diferente do percurso principal da empresa. Os objectivos da empresa dão uma resposta à pergunta: Como pode a empresa alcançar a sua missão? </a:t>
            </a:r>
          </a:p>
          <a:p>
            <a:endParaRPr lang="pt-BR" dirty="0"/>
          </a:p>
          <a:p>
            <a:r>
              <a:rPr lang="pt-BR" dirty="0"/>
              <a:t>PDCA (plane do check act) A3 : estas ferramentas ajudam a passos concretos para melhorar a situação de trabalho. </a:t>
            </a:r>
          </a:p>
          <a:p>
            <a:r>
              <a:rPr lang="pt-BR" dirty="0"/>
              <a:t>Em passos mais pequenos descreverá a enxada que pode atingir os objectivos. Esta é a tradução de um objectivo ou de uma parte de um objectivo. É uma ferramenta e NÃO uma meta. </a:t>
            </a:r>
          </a:p>
          <a:p>
            <a:r>
              <a:rPr lang="pt-BR" dirty="0"/>
              <a:t>Em todo o lado, esta ferramenta pode ser de grande ajuda. Dá uma orientação, uma direcção na forma como todos podem trabalhar. É visual e transparente.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2B637-EC55-4AEC-B227-7AD0B48D76D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69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gestão do desempenho</a:t>
            </a:r>
            <a:r>
              <a:rPr lang="pt-BR" sz="1200" b="0" dirty="0">
                <a:latin typeface="Calibri" panose="020F0502020204030204" pitchFamily="34" charset="0"/>
                <a:cs typeface="Calibri" panose="020F0502020204030204" pitchFamily="34" charset="0"/>
              </a:rPr>
              <a:t> consiste em criar uma visão e orientação sobre o desempenho entregue.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>
                <a:latin typeface="Calibri" panose="020F0502020204030204" pitchFamily="34" charset="0"/>
                <a:cs typeface="Calibri" panose="020F0502020204030204" pitchFamily="34" charset="0"/>
              </a:rPr>
              <a:t>A gestão do desempenho ajuda a monitorizar o processo e a atividade. É necessário verificar sistematicamente, mantê-lo actualizado. Assim, pode orientar-se no momento certo, se o objetivo não puder ser alcançado. Desenvolver a propriedade; isto é possível se a própria equipa fizer os KPI's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>
                <a:latin typeface="Calibri" panose="020F0502020204030204" pitchFamily="34" charset="0"/>
                <a:cs typeface="Calibri" panose="020F0502020204030204" pitchFamily="34" charset="0"/>
              </a:rPr>
              <a:t>No que diz respeito aos objectivos operacionais, a organização procura KPI, com os quais o desempenho é avaliado e, se necessário, ajustado no tempo.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>
                <a:latin typeface="Calibri" panose="020F0502020204030204" pitchFamily="34" charset="0"/>
                <a:cs typeface="Calibri" panose="020F0502020204030204" pitchFamily="34" charset="0"/>
              </a:rPr>
              <a:t>A finalidade de um Indicador Chave de Desempenho é tornar os objectivos mensuráveis; portanto, um KPI é quantitativo, é expresso num número e está ligado a uma norma ou meta. O foco é a melhoria.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>
                <a:latin typeface="Calibri" panose="020F0502020204030204" pitchFamily="34" charset="0"/>
                <a:cs typeface="Calibri" panose="020F0502020204030204" pitchFamily="34" charset="0"/>
              </a:rPr>
              <a:t>O princípio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SMART</a:t>
            </a:r>
            <a:r>
              <a:rPr lang="pt-BR" sz="1200" b="0" dirty="0">
                <a:latin typeface="Calibri" panose="020F0502020204030204" pitchFamily="34" charset="0"/>
                <a:cs typeface="Calibri" panose="020F0502020204030204" pitchFamily="34" charset="0"/>
              </a:rPr>
              <a:t> (específico, mensurável, aceitável, realista e calendarizado) é uma ferramenta útil para a elaboração de KPI's.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>
                <a:latin typeface="Calibri" panose="020F0502020204030204" pitchFamily="34" charset="0"/>
                <a:cs typeface="Calibri" panose="020F0502020204030204" pitchFamily="34" charset="0"/>
              </a:rPr>
              <a:t>Alguns exemplos de KPI's de resultados são o volume de negócios, lucro, número de produtos, período de tempo, tempo de produção. </a:t>
            </a:r>
            <a:endParaRPr lang="en-US" sz="1200" b="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2B637-EC55-4AEC-B227-7AD0B48D76D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230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/>
              <a:t>O círculo de qualidade Deming é uma ferramenta criativa para alcançar a qualidade numa organização. </a:t>
            </a:r>
          </a:p>
          <a:p>
            <a:r>
              <a:rPr lang="pt-BR" baseline="0" dirty="0"/>
              <a:t>O círculo descreve 4 atividades que se aplicam a todas as melhorias numa organização. O caráter cíclico garante que a melhoria da qualidade está constantemente sob atenção. </a:t>
            </a:r>
          </a:p>
          <a:p>
            <a:endParaRPr lang="pt-BR" baseline="0" dirty="0"/>
          </a:p>
          <a:p>
            <a:r>
              <a:rPr lang="pt-BR" baseline="0" dirty="0"/>
              <a:t>As 4 atividades são:  </a:t>
            </a:r>
          </a:p>
          <a:p>
            <a:r>
              <a:rPr lang="pt-BR" b="1" baseline="0" dirty="0"/>
              <a:t>Plano:</a:t>
            </a:r>
            <a:r>
              <a:rPr lang="pt-BR" baseline="0" dirty="0"/>
              <a:t> olhar para o trabalho actual e conceber um plano para a importação deste trabalho. Estabelecer objectivos para esta melhoria. </a:t>
            </a:r>
          </a:p>
          <a:p>
            <a:r>
              <a:rPr lang="pt-BR" b="1" baseline="0" dirty="0"/>
              <a:t>Fazer:</a:t>
            </a:r>
            <a:r>
              <a:rPr lang="pt-BR" baseline="0" dirty="0"/>
              <a:t> implementar a melhoria planeada numa instalação de teste controlada. </a:t>
            </a:r>
          </a:p>
          <a:p>
            <a:r>
              <a:rPr lang="pt-BR" b="1" baseline="0" dirty="0"/>
              <a:t>Verificar:</a:t>
            </a:r>
            <a:r>
              <a:rPr lang="pt-BR" baseline="0" dirty="0"/>
              <a:t> medir o resultado da melhoria e compará-lo com a situação original e testá-lo em relação aos objectivos estabelecidos.  </a:t>
            </a:r>
          </a:p>
          <a:p>
            <a:r>
              <a:rPr lang="pt-BR" b="1" baseline="0" dirty="0"/>
              <a:t>Agir:</a:t>
            </a:r>
            <a:r>
              <a:rPr lang="pt-BR" baseline="0" dirty="0"/>
              <a:t> ajustar com base nos resultados encontrados em CHECK </a:t>
            </a:r>
          </a:p>
          <a:p>
            <a:r>
              <a:rPr lang="pt-BR" b="1" baseline="0" dirty="0"/>
              <a:t>Padrão:</a:t>
            </a:r>
            <a:r>
              <a:rPr lang="pt-BR" baseline="0" dirty="0"/>
              <a:t> Após a avaliação, a padronização das melhorias bem sucedidas pode ser feita a consolidação </a:t>
            </a:r>
          </a:p>
          <a:p>
            <a:endParaRPr lang="pt-BR" baseline="0" dirty="0"/>
          </a:p>
          <a:p>
            <a:r>
              <a:rPr lang="pt-BR" baseline="0" dirty="0"/>
              <a:t>O núcleo desta visão é que cada empregado num processo (de produção) é capaz de avaliar e melhorar o seu próprio método de trabalho.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2B637-EC55-4AEC-B227-7AD0B48D76D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22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next</a:t>
            </a:r>
            <a:r>
              <a:rPr lang="nl-NL" baseline="0" dirty="0"/>
              <a:t> slides </a:t>
            </a:r>
            <a:r>
              <a:rPr lang="nl-NL" baseline="0" dirty="0" err="1"/>
              <a:t>will</a:t>
            </a:r>
            <a:r>
              <a:rPr lang="nl-NL" baseline="0" dirty="0"/>
              <a:t> show </a:t>
            </a:r>
            <a:r>
              <a:rPr lang="nl-NL" baseline="0" dirty="0" err="1"/>
              <a:t>every</a:t>
            </a:r>
            <a:r>
              <a:rPr lang="nl-NL" baseline="0" dirty="0"/>
              <a:t> step </a:t>
            </a:r>
            <a:r>
              <a:rPr lang="nl-NL" baseline="0" dirty="0" err="1"/>
              <a:t>with</a:t>
            </a:r>
            <a:r>
              <a:rPr lang="nl-NL" baseline="0" dirty="0"/>
              <a:t> </a:t>
            </a:r>
            <a:r>
              <a:rPr lang="nl-NL" baseline="0" dirty="0" err="1"/>
              <a:t>an</a:t>
            </a:r>
            <a:r>
              <a:rPr lang="nl-NL" baseline="0" dirty="0"/>
              <a:t> </a:t>
            </a:r>
            <a:r>
              <a:rPr lang="nl-NL" baseline="0" dirty="0" err="1"/>
              <a:t>explanation</a:t>
            </a:r>
            <a:r>
              <a:rPr lang="nl-NL" baseline="0" dirty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2B637-EC55-4AEC-B227-7AD0B48D76D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591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nl-NL" sz="1200" dirty="0"/>
              <a:t>Quadro de Gestão: Melhorar é um processo que precisa de ser gerido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nl-NL" sz="1200" dirty="0"/>
              <a:t>É o caminho para todos os empregados, todos eles podem participar na melhoria contínua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nl-NL" sz="1200" dirty="0"/>
              <a:t>Estas são algumas das ferramentas que pode utilizar. </a:t>
            </a:r>
          </a:p>
          <a:p>
            <a:endParaRPr lang="nl-NL" altLang="nl-NL" dirty="0">
              <a:latin typeface="Arial" panose="020B0604020202020204" pitchFamily="34" charset="0"/>
            </a:endParaRPr>
          </a:p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2B637-EC55-4AEC-B227-7AD0B48D76D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25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2B637-EC55-4AEC-B227-7AD0B48D76D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28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6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0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2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31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58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Co8slUvYj0" TargetMode="External"/><Relationship Id="rId2" Type="http://schemas.openxmlformats.org/officeDocument/2006/relationships/hyperlink" Target="https://www.youtube.com/watch?v=9Co8slUvYj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qVNs2DbGVU" TargetMode="External"/><Relationship Id="rId2" Type="http://schemas.openxmlformats.org/officeDocument/2006/relationships/hyperlink" Target="https://www.youtube.com/watch?v=fqVNs2DbGV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kaizen.bz/Kaizen_kanji.gif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2753941" y="1815108"/>
            <a:ext cx="6717929" cy="286232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sv-SE" sz="2000" dirty="0">
                <a:latin typeface="Arial"/>
                <a:ea typeface="Arial" charset="0"/>
                <a:cs typeface="Arial"/>
              </a:rPr>
              <a:t>T05</a:t>
            </a:r>
          </a:p>
          <a:p>
            <a:pPr algn="ctr"/>
            <a:r>
              <a:rPr lang="sv-SE" sz="4000" dirty="0">
                <a:ea typeface="Arial" charset="0"/>
                <a:cs typeface="Arial"/>
              </a:rPr>
              <a:t>FORMAÇÃO BÁSICA EM LEAN</a:t>
            </a:r>
            <a:endParaRPr lang="sv-SE" dirty="0">
              <a:latin typeface="Arial"/>
              <a:cs typeface="Arial"/>
            </a:endParaRPr>
          </a:p>
          <a:p>
            <a:pPr algn="ctr"/>
            <a:r>
              <a:rPr lang="en-US" sz="6000" dirty="0" err="1">
                <a:latin typeface="Calibri"/>
                <a:cs typeface="Calibri"/>
              </a:rPr>
              <a:t>Princípio</a:t>
            </a:r>
            <a:r>
              <a:rPr lang="en-US" sz="6000" dirty="0">
                <a:latin typeface="Calibri"/>
                <a:cs typeface="Calibri"/>
              </a:rPr>
              <a:t> 5</a:t>
            </a:r>
          </a:p>
          <a:p>
            <a:pPr algn="ctr"/>
            <a:r>
              <a:rPr lang="en-US" sz="6000" dirty="0" err="1">
                <a:latin typeface="Calibri"/>
                <a:cs typeface="Calibri"/>
              </a:rPr>
              <a:t>Perseguir</a:t>
            </a:r>
            <a:r>
              <a:rPr lang="en-US" sz="6000" dirty="0">
                <a:latin typeface="Calibri"/>
                <a:cs typeface="Calibri"/>
              </a:rPr>
              <a:t> a </a:t>
            </a:r>
            <a:r>
              <a:rPr lang="en-US" sz="6000" dirty="0" err="1">
                <a:latin typeface="Calibri"/>
                <a:cs typeface="Calibri"/>
              </a:rPr>
              <a:t>Perfeição</a:t>
            </a:r>
            <a:endParaRPr lang="en-US" sz="6000" dirty="0">
              <a:latin typeface="Calibri"/>
              <a:cs typeface="Calibri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633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Vera\Dropbox\LI@V Plein\Klanten\OGT\2016\Inhoud\VWS Green Belt opleiding\Communicatie\Huisstijl en afbeeldingen OGT\digitaal verbeterbo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937" y="2788828"/>
            <a:ext cx="5203685" cy="292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400050" y="2674620"/>
            <a:ext cx="6343650" cy="37856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defRPr/>
            </a:pPr>
            <a:r>
              <a:rPr lang="en-US" sz="2400" b="1" dirty="0" err="1"/>
              <a:t>Porquê</a:t>
            </a:r>
            <a:r>
              <a:rPr lang="en-US" sz="2400" b="1" dirty="0"/>
              <a:t> e </a:t>
            </a:r>
            <a:r>
              <a:rPr lang="en-US" sz="2400" b="1" dirty="0" err="1"/>
              <a:t>como</a:t>
            </a:r>
            <a:r>
              <a:rPr lang="en-US" sz="2400" b="1" dirty="0"/>
              <a:t>: 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medição do desempenho do processo e/ou atividade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pode ser influenciado 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atualizado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objetivo em relação à situação real 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sz="2400" dirty="0"/>
              <a:t>propriedade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b="1" dirty="0"/>
              <a:t>Use: </a:t>
            </a:r>
            <a:r>
              <a:rPr lang="nl-NL" sz="2400" dirty="0"/>
              <a:t>Key Performance Indicator </a:t>
            </a:r>
            <a:endParaRPr lang="nl-NL" sz="2400" dirty="0">
              <a:cs typeface="Calibri"/>
            </a:endParaRPr>
          </a:p>
          <a:p>
            <a:r>
              <a:rPr lang="nl-NL" sz="2400" dirty="0"/>
              <a:t>quantitative, number, norm/target and SMART</a:t>
            </a:r>
            <a:endParaRPr lang="nl-NL" sz="2400" dirty="0">
              <a:cs typeface="Calibri"/>
            </a:endParaRPr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>
            <a:off x="4530090" y="5333165"/>
            <a:ext cx="1234441" cy="649188"/>
          </a:xfrm>
          <a:prstGeom prst="ellipse">
            <a:avLst/>
          </a:prstGeom>
          <a:solidFill>
            <a:srgbClr val="E200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400" b="1" dirty="0"/>
              <a:t>KPI</a:t>
            </a:r>
          </a:p>
        </p:txBody>
      </p:sp>
      <p:sp>
        <p:nvSpPr>
          <p:cNvPr id="4" name="Rechthoek 3"/>
          <p:cNvSpPr/>
          <p:nvPr/>
        </p:nvSpPr>
        <p:spPr>
          <a:xfrm>
            <a:off x="388620" y="2000568"/>
            <a:ext cx="7075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latin typeface="Calibri" panose="020F0502020204030204" pitchFamily="34" charset="0"/>
                <a:cs typeface="Calibri" panose="020F0502020204030204" pitchFamily="34" charset="0"/>
              </a:rPr>
              <a:t>Gestão da Performance: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97B0168A-DB8F-4610-B72B-92BDE680F11C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>
                <a:latin typeface="+mn-lt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3472357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3312189" y="2875002"/>
            <a:ext cx="4813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u="sng">
                <a:solidFill>
                  <a:srgbClr val="0563C1"/>
                </a:solidFill>
                <a:latin typeface="Calibri" panose="020F0502020204030204" pitchFamily="34" charset="0"/>
                <a:hlinkClick r:id="rId2"/>
              </a:rPr>
              <a:t>https://www.youtube.com/watch?v=9Co8slUvYj0</a:t>
            </a:r>
            <a:r>
              <a:rPr lang="fi-FI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​</a:t>
            </a:r>
            <a:endParaRPr lang="nl-NL"/>
          </a:p>
        </p:txBody>
      </p:sp>
      <p:pic>
        <p:nvPicPr>
          <p:cNvPr id="6" name="Kuva 6" descr="Kuva, joka sisältää kohteen tietokone&#10;&#10;Kuvaus luotu, erittäin korkea luotettavuus">
            <a:hlinkClick r:id="rId3"/>
            <a:extLst>
              <a:ext uri="{FF2B5EF4-FFF2-40B4-BE49-F238E27FC236}">
                <a16:creationId xmlns:a16="http://schemas.microsoft.com/office/drawing/2014/main" id="{4611EA89-FF26-49CA-BDFA-8DC59AF8D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" r="8118" b="8824"/>
          <a:stretch/>
        </p:blipFill>
        <p:spPr>
          <a:xfrm>
            <a:off x="2069009" y="1581550"/>
            <a:ext cx="8063067" cy="45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09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https://upload.wikimedia.org/wikipedia/commons/thumb/a/a8/PDCA_Process.png/1280px-PDCA_Process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70" y="1840230"/>
            <a:ext cx="7637379" cy="45331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745AC569-CC04-498A-AD7F-4E91450BA856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>
                <a:latin typeface="+mn-lt"/>
              </a:rPr>
              <a:t>A3</a:t>
            </a:r>
          </a:p>
        </p:txBody>
      </p:sp>
    </p:spTree>
    <p:extLst>
      <p:ext uri="{BB962C8B-B14F-4D97-AF65-F5344CB8AC3E}">
        <p14:creationId xmlns:p14="http://schemas.microsoft.com/office/powerpoint/2010/main" val="3558716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45820" y="2000568"/>
            <a:ext cx="7966710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4000" b="1" dirty="0">
                <a:ea typeface="+mn-lt"/>
                <a:cs typeface="+mn-lt"/>
              </a:rPr>
              <a:t>A3 para implementar o PDCA</a:t>
            </a:r>
            <a:endParaRPr lang="nl-NL" sz="4000" b="1" dirty="0"/>
          </a:p>
        </p:txBody>
      </p:sp>
      <p:sp>
        <p:nvSpPr>
          <p:cNvPr id="4" name="Rechthoek 3"/>
          <p:cNvSpPr/>
          <p:nvPr/>
        </p:nvSpPr>
        <p:spPr>
          <a:xfrm>
            <a:off x="845820" y="2788920"/>
            <a:ext cx="9441180" cy="34163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514350" indent="-514350">
              <a:buAutoNum type="arabicPeriod"/>
            </a:pPr>
            <a:r>
              <a:rPr lang="pt-BR" sz="2400" dirty="0"/>
              <a:t>Definição do problema: determinar o assunto e medidas atuais (ad hoc) (reativas/reparadoras) </a:t>
            </a:r>
          </a:p>
          <a:p>
            <a:pPr marL="514350" indent="-514350">
              <a:buAutoNum type="arabicPeriod"/>
            </a:pPr>
            <a:r>
              <a:rPr lang="pt-BR" sz="2400" dirty="0"/>
              <a:t>Determinar o propósito/objetivo/metas</a:t>
            </a:r>
          </a:p>
          <a:p>
            <a:pPr marL="514350" indent="-514350">
              <a:buAutoNum type="arabicPeriod"/>
            </a:pPr>
            <a:r>
              <a:rPr lang="pt-BR" sz="2400" dirty="0"/>
              <a:t>Analisar problemas</a:t>
            </a:r>
          </a:p>
          <a:p>
            <a:pPr marL="514350" indent="-514350">
              <a:buAutoNum type="arabicPeriod"/>
            </a:pPr>
            <a:r>
              <a:rPr lang="pt-BR" sz="2400" dirty="0"/>
              <a:t>Conceber soluções/contramedidas e fazer plano de implementação </a:t>
            </a:r>
          </a:p>
          <a:p>
            <a:pPr marL="514350" indent="-514350">
              <a:buAutoNum type="arabicPeriod"/>
            </a:pPr>
            <a:r>
              <a:rPr lang="pt-BR" sz="2400" dirty="0"/>
              <a:t>Plano de implementação </a:t>
            </a:r>
          </a:p>
          <a:p>
            <a:pPr marL="514350" indent="-514350">
              <a:buAutoNum type="arabicPeriod"/>
            </a:pPr>
            <a:r>
              <a:rPr lang="pt-BR" sz="2400" dirty="0"/>
              <a:t>Efeitos das medidas</a:t>
            </a:r>
          </a:p>
          <a:p>
            <a:pPr marL="514350" indent="-514350">
              <a:buAutoNum type="arabicPeriod"/>
            </a:pPr>
            <a:r>
              <a:rPr lang="pt-BR" sz="2400" dirty="0"/>
              <a:t>Padronizar o método de trabalho e garantir a sua segurança</a:t>
            </a:r>
          </a:p>
          <a:p>
            <a:pPr marL="514350" indent="-514350">
              <a:buAutoNum type="arabicPeriod"/>
            </a:pPr>
            <a:r>
              <a:rPr lang="pt-BR" sz="2400" dirty="0"/>
              <a:t>Fechar o círculo e comunicar os resultados</a:t>
            </a:r>
            <a:r>
              <a:rPr lang="nl-NL" sz="2400" dirty="0"/>
              <a:t> </a:t>
            </a:r>
            <a:endParaRPr lang="nl-NL" sz="2400" dirty="0">
              <a:cs typeface="Calibri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CD0676AC-A67D-49E6-A56A-7FC50BF49E99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>
                <a:latin typeface="+mn-lt"/>
              </a:rPr>
              <a:t>A3</a:t>
            </a:r>
          </a:p>
        </p:txBody>
      </p:sp>
    </p:spTree>
    <p:extLst>
      <p:ext uri="{BB962C8B-B14F-4D97-AF65-F5344CB8AC3E}">
        <p14:creationId xmlns:p14="http://schemas.microsoft.com/office/powerpoint/2010/main" val="1672489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793719" y="2000568"/>
            <a:ext cx="1926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/>
              <a:t>1º Passo: </a:t>
            </a:r>
            <a:endParaRPr lang="en-GB" sz="3200" dirty="0"/>
          </a:p>
        </p:txBody>
      </p:sp>
      <p:pic>
        <p:nvPicPr>
          <p:cNvPr id="6" name="Afbeelding 6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B0638FD9-2283-42D0-A1F4-AD80249A3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41" y="1989139"/>
            <a:ext cx="5749289" cy="3061596"/>
          </a:xfrm>
          <a:prstGeom prst="rect">
            <a:avLst/>
          </a:prstGeom>
        </p:spPr>
      </p:pic>
      <p:pic>
        <p:nvPicPr>
          <p:cNvPr id="8" name="Afbeelding 8" descr="Afbeelding met schermafbeelding, vogel, boom&#10;&#10;Beschrijving is gegenereerd met zeer hoge betrouwbaarheid">
            <a:extLst>
              <a:ext uri="{FF2B5EF4-FFF2-40B4-BE49-F238E27FC236}">
                <a16:creationId xmlns:a16="http://schemas.microsoft.com/office/drawing/2014/main" id="{4751D86C-6F0D-4187-97F3-2C0510600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862" y="4790257"/>
            <a:ext cx="6423797" cy="1312145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74405DD8-367B-4EE3-B3A7-D61FF0D1E4C2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>
                <a:latin typeface="+mn-lt"/>
              </a:rPr>
              <a:t>A3</a:t>
            </a:r>
          </a:p>
        </p:txBody>
      </p:sp>
    </p:spTree>
    <p:extLst>
      <p:ext uri="{BB962C8B-B14F-4D97-AF65-F5344CB8AC3E}">
        <p14:creationId xmlns:p14="http://schemas.microsoft.com/office/powerpoint/2010/main" val="2766817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 descr="Afbeelding met schermafbeelding, vogel, boom, bloem&#10;&#10;Beschrijving is gegenereerd met zeer hoge betrouwbaarheid">
            <a:extLst>
              <a:ext uri="{FF2B5EF4-FFF2-40B4-BE49-F238E27FC236}">
                <a16:creationId xmlns:a16="http://schemas.microsoft.com/office/drawing/2014/main" id="{21B04094-E5D8-497B-9B9D-60FF6E88E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211" y="3012813"/>
            <a:ext cx="9849079" cy="2002733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6E372587-E8D1-45C6-85B4-643A3CE0E6CA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>
                <a:latin typeface="+mn-lt"/>
              </a:rPr>
              <a:t>A3</a:t>
            </a:r>
          </a:p>
        </p:txBody>
      </p:sp>
      <p:sp>
        <p:nvSpPr>
          <p:cNvPr id="5" name="Rechthoek 2">
            <a:extLst>
              <a:ext uri="{FF2B5EF4-FFF2-40B4-BE49-F238E27FC236}">
                <a16:creationId xmlns:a16="http://schemas.microsoft.com/office/drawing/2014/main" id="{F205895D-4C0B-4407-B443-C29ECD27C421}"/>
              </a:ext>
            </a:extLst>
          </p:cNvPr>
          <p:cNvSpPr/>
          <p:nvPr/>
        </p:nvSpPr>
        <p:spPr>
          <a:xfrm>
            <a:off x="793719" y="1989138"/>
            <a:ext cx="1926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/>
              <a:t>2º Passo: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81629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7" descr="Afbeelding met schermafbeelding, vogel&#10;&#10;Beschrijving is gegenereerd met zeer hoge betrouwbaarheid">
            <a:extLst>
              <a:ext uri="{FF2B5EF4-FFF2-40B4-BE49-F238E27FC236}">
                <a16:creationId xmlns:a16="http://schemas.microsoft.com/office/drawing/2014/main" id="{0F3E1564-D2BF-4B0F-9138-C115C83C7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462" y="2083768"/>
            <a:ext cx="8446820" cy="3939842"/>
          </a:xfrm>
          <a:prstGeom prst="rect">
            <a:avLst/>
          </a:prstGeom>
        </p:spPr>
      </p:pic>
      <p:pic>
        <p:nvPicPr>
          <p:cNvPr id="3" name="Picture 12" descr="http://amorebeautifulquestion.com/wp-content/uploads/2012/07/The-Five-Why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97" y="2668394"/>
            <a:ext cx="1332579" cy="15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342A4B5-3B11-4BF4-BE2B-DA8964B27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37" y="2519166"/>
            <a:ext cx="2812055" cy="1572805"/>
          </a:xfrm>
          <a:prstGeom prst="rect">
            <a:avLst/>
          </a:prstGeom>
        </p:spPr>
      </p:pic>
      <p:pic>
        <p:nvPicPr>
          <p:cNvPr id="5" name="Picture 2" descr="http://diagrama.xyz/wp-content/uploads/2014/11/spaghetti-diagram-definition-1024x4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114" y="4348149"/>
            <a:ext cx="3127952" cy="152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C4620CEA-E4AC-40C7-8431-9FA3BC215146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>
                <a:latin typeface="+mn-lt"/>
              </a:rPr>
              <a:t>A3</a:t>
            </a:r>
          </a:p>
        </p:txBody>
      </p:sp>
      <p:sp>
        <p:nvSpPr>
          <p:cNvPr id="9" name="Rechthoek 2">
            <a:extLst>
              <a:ext uri="{FF2B5EF4-FFF2-40B4-BE49-F238E27FC236}">
                <a16:creationId xmlns:a16="http://schemas.microsoft.com/office/drawing/2014/main" id="{590B4365-8996-4D5E-8F74-CD89AA119886}"/>
              </a:ext>
            </a:extLst>
          </p:cNvPr>
          <p:cNvSpPr/>
          <p:nvPr/>
        </p:nvSpPr>
        <p:spPr>
          <a:xfrm>
            <a:off x="793719" y="2000568"/>
            <a:ext cx="1926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/>
              <a:t>3º Passo: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04269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5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1C7D026E-FB98-4450-807E-315F82F8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304" y="2585343"/>
            <a:ext cx="9509392" cy="3423686"/>
          </a:xfrm>
          <a:prstGeom prst="rect">
            <a:avLst/>
          </a:prstGeom>
        </p:spPr>
      </p:pic>
      <p:pic>
        <p:nvPicPr>
          <p:cNvPr id="3" name="Picture 13" descr="http://www.arendlandman.nl/wp-content/uploads/2010/08/brainstorm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69" y="2423105"/>
            <a:ext cx="2030327" cy="145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61688CA7-E165-436D-9518-CF9BEA59A851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>
                <a:latin typeface="+mn-lt"/>
              </a:rPr>
              <a:t>A3</a:t>
            </a:r>
          </a:p>
        </p:txBody>
      </p:sp>
      <p:sp>
        <p:nvSpPr>
          <p:cNvPr id="7" name="Rechthoek 2">
            <a:extLst>
              <a:ext uri="{FF2B5EF4-FFF2-40B4-BE49-F238E27FC236}">
                <a16:creationId xmlns:a16="http://schemas.microsoft.com/office/drawing/2014/main" id="{1FEBF89D-6C52-48FD-ADDB-7D21FF90CABE}"/>
              </a:ext>
            </a:extLst>
          </p:cNvPr>
          <p:cNvSpPr/>
          <p:nvPr/>
        </p:nvSpPr>
        <p:spPr>
          <a:xfrm>
            <a:off x="793719" y="2000568"/>
            <a:ext cx="1926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/>
              <a:t>4º Passo: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70547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132D883E-60F6-4CD9-8FD2-5E2D91A35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961" y="2113958"/>
            <a:ext cx="8809629" cy="3509602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F4233DAD-90CF-47B6-B6F6-D65CC9DB052E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>
                <a:latin typeface="+mn-lt"/>
              </a:rPr>
              <a:t>A3</a:t>
            </a:r>
          </a:p>
        </p:txBody>
      </p:sp>
      <p:sp>
        <p:nvSpPr>
          <p:cNvPr id="6" name="Rechthoek 2">
            <a:extLst>
              <a:ext uri="{FF2B5EF4-FFF2-40B4-BE49-F238E27FC236}">
                <a16:creationId xmlns:a16="http://schemas.microsoft.com/office/drawing/2014/main" id="{60F9D265-158B-48BF-A589-1F2A7BD9964F}"/>
              </a:ext>
            </a:extLst>
          </p:cNvPr>
          <p:cNvSpPr/>
          <p:nvPr/>
        </p:nvSpPr>
        <p:spPr>
          <a:xfrm>
            <a:off x="793719" y="2000568"/>
            <a:ext cx="1926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/>
              <a:t>5º Passo: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55515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7" descr="Afbeelding met vogel, boom, bloem&#10;&#10;Beschrijving is gegenereerd met zeer hoge betrouwbaarheid">
            <a:extLst>
              <a:ext uri="{FF2B5EF4-FFF2-40B4-BE49-F238E27FC236}">
                <a16:creationId xmlns:a16="http://schemas.microsoft.com/office/drawing/2014/main" id="{776ED1C6-870A-44B2-9BCC-9DEA76F5E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685" y="2756502"/>
            <a:ext cx="8987606" cy="2201087"/>
          </a:xfrm>
          <a:prstGeom prst="rect">
            <a:avLst/>
          </a:prstGeom>
        </p:spPr>
      </p:pic>
      <p:pic>
        <p:nvPicPr>
          <p:cNvPr id="3" name="Picture 8" descr="http://api.ning.com/files/lmwrCPRCoTU8VZJzMBCYEe6N3PkUG7fLLdimlNADUTmyyOcAPXLqwwEq9jZYofvm85sOTali9cKe1-FvqnnrHTSyNwbgToUP/TargetActualPleaseExplain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73" y="3649968"/>
            <a:ext cx="2211545" cy="212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00B69DA7-A66B-49AC-9C3C-57ACFC62E639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>
                <a:latin typeface="+mn-lt"/>
              </a:rPr>
              <a:t>A3</a:t>
            </a:r>
          </a:p>
        </p:txBody>
      </p:sp>
      <p:sp>
        <p:nvSpPr>
          <p:cNvPr id="6" name="Rechthoek 2">
            <a:extLst>
              <a:ext uri="{FF2B5EF4-FFF2-40B4-BE49-F238E27FC236}">
                <a16:creationId xmlns:a16="http://schemas.microsoft.com/office/drawing/2014/main" id="{E5F2C306-26B3-4CA3-9B68-1DAEF408A1A6}"/>
              </a:ext>
            </a:extLst>
          </p:cNvPr>
          <p:cNvSpPr/>
          <p:nvPr/>
        </p:nvSpPr>
        <p:spPr>
          <a:xfrm>
            <a:off x="793719" y="2000568"/>
            <a:ext cx="1926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/>
              <a:t>6º Passo: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6239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0FD6B7-0CA8-44C9-B1F9-29C4F9A91022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Objetivos</a:t>
            </a:r>
            <a:endParaRPr lang="en-US" sz="4100" b="1" dirty="0">
              <a:latin typeface="+mn-lt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67EBD9D-A770-48F3-8D4D-5BE35C1D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58" y="2001898"/>
            <a:ext cx="7792672" cy="30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objetivos</a:t>
            </a:r>
            <a:r>
              <a:rPr lang="en-US" sz="2400" dirty="0"/>
              <a:t> </a:t>
            </a:r>
            <a:r>
              <a:rPr lang="en-US" sz="2400" dirty="0" err="1"/>
              <a:t>deste</a:t>
            </a:r>
            <a:r>
              <a:rPr lang="en-US" sz="2400" dirty="0"/>
              <a:t> </a:t>
            </a:r>
            <a:r>
              <a:rPr lang="en-US" sz="2400" dirty="0" err="1"/>
              <a:t>capítulo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seguintes</a:t>
            </a:r>
            <a:r>
              <a:rPr lang="pt-PT" sz="2400" dirty="0">
                <a:latin typeface="Calibri" pitchFamily="34" charset="0"/>
              </a:rPr>
              <a:t>:</a:t>
            </a:r>
            <a:endParaRPr lang="en-US" altLang="ja-JP" sz="2400" dirty="0">
              <a:latin typeface="Calibri" pitchFamily="34" charset="0"/>
            </a:endParaRPr>
          </a:p>
          <a:p>
            <a:pPr>
              <a:defRPr/>
            </a:pPr>
            <a:r>
              <a:rPr lang="pt-BR" altLang="ja-JP" sz="3200" b="1" dirty="0">
                <a:latin typeface="Calibri" pitchFamily="34" charset="0"/>
              </a:rPr>
              <a:t>Uma vez estabilizado o processo e criado o fluxo, temos de trabalhar a melhoria contínua, e para isso podemos utilizar diferentes ferramentas que se apresentam neste capítulo</a:t>
            </a:r>
            <a:endParaRPr lang="en-US" altLang="ja-JP" sz="3200" b="1" dirty="0"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8A36F-22CA-4A39-B0A0-A8E164B8A7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0107" y="2396036"/>
            <a:ext cx="2416750" cy="240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86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vogel, boom, bloem&#10;&#10;Beschrijving is gegenereerd met zeer hoge betrouwbaarheid">
            <a:extLst>
              <a:ext uri="{FF2B5EF4-FFF2-40B4-BE49-F238E27FC236}">
                <a16:creationId xmlns:a16="http://schemas.microsoft.com/office/drawing/2014/main" id="{B5753DFA-2E0A-4683-8E69-D4F1E6A6E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636" y="2682136"/>
            <a:ext cx="9793994" cy="2202571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AF40BD2-58AB-4721-9ECB-B75E0087487B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>
                <a:latin typeface="+mn-lt"/>
              </a:rPr>
              <a:t>A3</a:t>
            </a:r>
          </a:p>
        </p:txBody>
      </p:sp>
      <p:sp>
        <p:nvSpPr>
          <p:cNvPr id="6" name="Rechthoek 2">
            <a:extLst>
              <a:ext uri="{FF2B5EF4-FFF2-40B4-BE49-F238E27FC236}">
                <a16:creationId xmlns:a16="http://schemas.microsoft.com/office/drawing/2014/main" id="{BD2A8F03-2ABC-4216-BA83-DBF7D587A971}"/>
              </a:ext>
            </a:extLst>
          </p:cNvPr>
          <p:cNvSpPr/>
          <p:nvPr/>
        </p:nvSpPr>
        <p:spPr>
          <a:xfrm>
            <a:off x="793719" y="2000568"/>
            <a:ext cx="1926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/>
              <a:t>7º Passo: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0955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E43A4B25-EF17-4D64-A658-D7D3D36E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9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15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84382" y="3244334"/>
            <a:ext cx="5045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u="sng" dirty="0">
                <a:solidFill>
                  <a:srgbClr val="0563C1"/>
                </a:solidFill>
                <a:latin typeface="Calibri" panose="020F0502020204030204" pitchFamily="34" charset="0"/>
                <a:hlinkClick r:id="rId2"/>
              </a:rPr>
              <a:t>https://www.youtube.com/watch?v=fqVNs2DbGVU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nl-NL" dirty="0"/>
          </a:p>
        </p:txBody>
      </p:sp>
      <p:pic>
        <p:nvPicPr>
          <p:cNvPr id="3" name="Kuva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b="8897"/>
          <a:stretch/>
        </p:blipFill>
        <p:spPr>
          <a:xfrm>
            <a:off x="1804121" y="1516463"/>
            <a:ext cx="8583757" cy="43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5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C1A434D-8184-4D91-B86A-7D0C9521B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545" y="3961809"/>
            <a:ext cx="3367905" cy="1817092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609197" y="2950591"/>
            <a:ext cx="10976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</p:txBody>
      </p:sp>
      <p:sp>
        <p:nvSpPr>
          <p:cNvPr id="6" name="Rechthoek 5"/>
          <p:cNvSpPr/>
          <p:nvPr/>
        </p:nvSpPr>
        <p:spPr>
          <a:xfrm>
            <a:off x="622287" y="1995951"/>
            <a:ext cx="8464563" cy="40010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571500" indent="-571500">
              <a:spcAft>
                <a:spcPts val="66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nl-NL" sz="3600" dirty="0"/>
              <a:t>Aperfeiçoamento do quadro e das sessões de conselho</a:t>
            </a:r>
          </a:p>
          <a:p>
            <a:pPr marL="571500" indent="-571500">
              <a:spcAft>
                <a:spcPts val="66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nl-NL" sz="3600" dirty="0"/>
              <a:t>Avaliações do início do dia/dia</a:t>
            </a:r>
          </a:p>
          <a:p>
            <a:pPr marL="571500" indent="-571500">
              <a:spcAft>
                <a:spcPts val="66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nl-NL" sz="3600" dirty="0"/>
              <a:t>Passeio Gemba</a:t>
            </a:r>
            <a:endParaRPr lang="nl-NL" altLang="nl-NL" sz="3600" dirty="0">
              <a:cs typeface="Calibri"/>
            </a:endParaRPr>
          </a:p>
        </p:txBody>
      </p:sp>
      <p:pic>
        <p:nvPicPr>
          <p:cNvPr id="7" name="Picture 2" descr="http://www.visualworkplace.nl/static/upload/full/942a9f65-ff08-773f-5b7d-a2708291bc41/Magnetische+smileys+H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399" y="1990595"/>
            <a:ext cx="2088039" cy="156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leanhealthcareexchange.com/wp-content/uploads/2012/11/Healthcare_Gemb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77" y="4970369"/>
            <a:ext cx="1592325" cy="12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68F61211-6ABD-48AC-ACEC-67EEF2A25620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 err="1">
                <a:latin typeface="+mn-lt"/>
              </a:rPr>
              <a:t>Quadros</a:t>
            </a:r>
            <a:r>
              <a:rPr lang="en-US" sz="3300" b="1" dirty="0">
                <a:latin typeface="+mn-lt"/>
              </a:rPr>
              <a:t> de </a:t>
            </a:r>
            <a:r>
              <a:rPr lang="en-US" sz="3300" b="1" dirty="0" err="1">
                <a:latin typeface="+mn-lt"/>
              </a:rPr>
              <a:t>Gestão</a:t>
            </a:r>
            <a:endParaRPr lang="en-US" sz="33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938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8"/>
          <p:cNvSpPr>
            <a:spLocks noChangeArrowheads="1"/>
          </p:cNvSpPr>
          <p:nvPr/>
        </p:nvSpPr>
        <p:spPr bwMode="auto">
          <a:xfrm>
            <a:off x="4329787" y="4810168"/>
            <a:ext cx="3527425" cy="1081088"/>
          </a:xfrm>
          <a:prstGeom prst="ellipse">
            <a:avLst/>
          </a:prstGeom>
          <a:solidFill>
            <a:srgbClr val="9E0389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2400" dirty="0">
                <a:solidFill>
                  <a:schemeClr val="bg1"/>
                </a:solidFill>
                <a:latin typeface="Verdana" panose="020B0604030504040204" pitchFamily="34" charset="0"/>
              </a:rPr>
              <a:t>Gestão operacional</a:t>
            </a: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7857212" y="5371088"/>
            <a:ext cx="3311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5845339" y="4138701"/>
            <a:ext cx="504825" cy="647700"/>
          </a:xfrm>
          <a:prstGeom prst="upArrow">
            <a:avLst>
              <a:gd name="adj1" fmla="val 54093"/>
              <a:gd name="adj2" fmla="val 58805"/>
            </a:avLst>
          </a:prstGeom>
          <a:solidFill>
            <a:srgbClr val="9E0389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pic>
        <p:nvPicPr>
          <p:cNvPr id="6" name="Picture 6" descr="shutterstock_4528810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485" y1="13839" x2="51485" y2="13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856" y="3025101"/>
            <a:ext cx="1834682" cy="203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/>
          <p:cNvSpPr/>
          <p:nvPr/>
        </p:nvSpPr>
        <p:spPr>
          <a:xfrm rot="10800000" flipV="1">
            <a:off x="8379958" y="5420631"/>
            <a:ext cx="3004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nl-NL" dirty="0">
                <a:latin typeface="Calibri" panose="020F0502020204030204" pitchFamily="34" charset="0"/>
              </a:rPr>
              <a:t>Temático e prospetivo: </a:t>
            </a:r>
          </a:p>
          <a:p>
            <a:pPr>
              <a:spcBef>
                <a:spcPct val="0"/>
              </a:spcBef>
            </a:pPr>
            <a:r>
              <a:rPr lang="pt-BR" altLang="nl-NL" dirty="0">
                <a:latin typeface="Calibri" panose="020F0502020204030204" pitchFamily="34" charset="0"/>
              </a:rPr>
              <a:t>planear a oferta e a procura</a:t>
            </a:r>
          </a:p>
        </p:txBody>
      </p:sp>
      <p:pic>
        <p:nvPicPr>
          <p:cNvPr id="9" name="Picture 6" descr="shutterstock_4528810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495" y1="12946" x2="50495" y2="12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1919" y="3045753"/>
            <a:ext cx="18796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 flipH="1" flipV="1">
            <a:off x="1302964" y="5365613"/>
            <a:ext cx="302682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1507817" y="5437028"/>
            <a:ext cx="4254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nl-NL" dirty="0">
                <a:latin typeface="Calibri" panose="020F0502020204030204" pitchFamily="34" charset="0"/>
              </a:rPr>
              <a:t>Histórico: </a:t>
            </a:r>
          </a:p>
          <a:p>
            <a:pPr>
              <a:spcBef>
                <a:spcPct val="0"/>
              </a:spcBef>
            </a:pPr>
            <a:r>
              <a:rPr lang="pt-BR" altLang="nl-NL" dirty="0">
                <a:latin typeface="Calibri" panose="020F0502020204030204" pitchFamily="34" charset="0"/>
              </a:rPr>
              <a:t>olhar para os resultados alcançados. 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313" y="1980742"/>
            <a:ext cx="2898410" cy="213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606130" y="2000679"/>
            <a:ext cx="4550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nl-NL" sz="2800" b="1" dirty="0"/>
              <a:t>Início do dia</a:t>
            </a:r>
            <a:r>
              <a:rPr lang="pt-BR" altLang="nl-NL" sz="2800" dirty="0"/>
              <a:t>: um bom começo do dia é metade da batalha </a:t>
            </a:r>
            <a:endParaRPr lang="nl-NL" sz="2800" dirty="0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7F80B30E-09FD-4395-93ED-9E851A726825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 err="1">
                <a:latin typeface="+mn-lt"/>
              </a:rPr>
              <a:t>Quadros</a:t>
            </a:r>
            <a:r>
              <a:rPr lang="en-US" sz="3300" b="1" dirty="0">
                <a:latin typeface="+mn-lt"/>
              </a:rPr>
              <a:t> de </a:t>
            </a:r>
            <a:r>
              <a:rPr lang="en-US" sz="3300" b="1" dirty="0" err="1">
                <a:latin typeface="+mn-lt"/>
              </a:rPr>
              <a:t>Gestão</a:t>
            </a:r>
            <a:endParaRPr lang="en-US" sz="33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0995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537329" y="2893086"/>
            <a:ext cx="5558672" cy="35394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pt-BR" altLang="nl-NL" sz="2800" dirty="0"/>
              <a:t>Gemba = "o verdadeiro lugar" onde o valor criado </a:t>
            </a:r>
          </a:p>
          <a:p>
            <a:endParaRPr lang="pt-BR" altLang="nl-NL" sz="2800" dirty="0"/>
          </a:p>
          <a:p>
            <a:r>
              <a:rPr lang="pt-BR" altLang="nl-NL" sz="2800" dirty="0"/>
              <a:t>3 pontos de partida importantes para os passeios gemba: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altLang="nl-NL" sz="2800" b="1" dirty="0"/>
              <a:t>Vá ver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altLang="nl-NL" sz="2800" b="1" dirty="0"/>
              <a:t>Pergunte porquê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altLang="nl-NL" sz="2800" b="1" dirty="0"/>
              <a:t>Mostre respeito</a:t>
            </a:r>
            <a:endParaRPr lang="nl-NL" altLang="nl-NL" sz="2800" b="1" dirty="0"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4DD4AA-3F0D-4307-BB90-F911B1180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984" y="3679508"/>
            <a:ext cx="3864989" cy="2632531"/>
          </a:xfrm>
          <a:prstGeom prst="rect">
            <a:avLst/>
          </a:prstGeom>
        </p:spPr>
      </p:pic>
      <p:pic>
        <p:nvPicPr>
          <p:cNvPr id="5" name="Picture 2" descr="C:\Users\rrn\Dropbox\LI@V\Klanten\Onderwijsgroep Tilburg\2015\Inhoud\RRN Onderwijsprogramma\Scholen en afdelingen\OGT zorg welzijn\20150615_125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078" y="2000568"/>
            <a:ext cx="4445397" cy="250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3">
            <a:extLst>
              <a:ext uri="{FF2B5EF4-FFF2-40B4-BE49-F238E27FC236}">
                <a16:creationId xmlns:a16="http://schemas.microsoft.com/office/drawing/2014/main" id="{225855D9-6ADB-4C13-9A49-8E55E08BC6E2}"/>
              </a:ext>
            </a:extLst>
          </p:cNvPr>
          <p:cNvSpPr/>
          <p:nvPr/>
        </p:nvSpPr>
        <p:spPr>
          <a:xfrm>
            <a:off x="388620" y="2000568"/>
            <a:ext cx="7075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latin typeface="Calibri" panose="020F0502020204030204" pitchFamily="34" charset="0"/>
                <a:cs typeface="Calibri" panose="020F0502020204030204" pitchFamily="34" charset="0"/>
              </a:rPr>
              <a:t>Passeio Gemba: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FD3FCB0D-1375-4F65-B8DD-2E5606E449D7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 err="1">
                <a:latin typeface="+mn-lt"/>
              </a:rPr>
              <a:t>Quadros</a:t>
            </a:r>
            <a:r>
              <a:rPr lang="en-US" sz="3300" b="1" dirty="0">
                <a:latin typeface="+mn-lt"/>
              </a:rPr>
              <a:t> de </a:t>
            </a:r>
            <a:r>
              <a:rPr lang="en-US" sz="3300" b="1" dirty="0" err="1">
                <a:latin typeface="+mn-lt"/>
              </a:rPr>
              <a:t>Gestão</a:t>
            </a:r>
            <a:endParaRPr lang="en-US" sz="33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8292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E81212-7978-45F1-B6C5-D2289EE6D379}"/>
              </a:ext>
            </a:extLst>
          </p:cNvPr>
          <p:cNvSpPr txBox="1">
            <a:spLocks/>
          </p:cNvSpPr>
          <p:nvPr/>
        </p:nvSpPr>
        <p:spPr>
          <a:xfrm>
            <a:off x="612560" y="2213629"/>
            <a:ext cx="5483440" cy="29651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4000" dirty="0">
                <a:latin typeface="Calibri" pitchFamily="34" charset="0"/>
              </a:rPr>
              <a:t>Jogo da </a:t>
            </a:r>
            <a:r>
              <a:rPr lang="en-US" sz="4000" dirty="0" err="1">
                <a:latin typeface="Calibri" pitchFamily="34" charset="0"/>
              </a:rPr>
              <a:t>Esferográfica</a:t>
            </a:r>
            <a:endParaRPr lang="en-US" sz="4000" dirty="0">
              <a:latin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E6268-CAE9-4137-B563-9A9A0DE592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39" y="2191440"/>
            <a:ext cx="2987336" cy="2987336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2A7D0BDE-624E-40DF-9942-200CC80B362B}"/>
              </a:ext>
            </a:extLst>
          </p:cNvPr>
          <p:cNvSpPr txBox="1">
            <a:spLocks/>
          </p:cNvSpPr>
          <p:nvPr/>
        </p:nvSpPr>
        <p:spPr>
          <a:xfrm>
            <a:off x="1" y="530118"/>
            <a:ext cx="12192000" cy="62379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+mn-lt"/>
              </a:rPr>
              <a:t>Exercício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1865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00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46" y="1344678"/>
            <a:ext cx="8291907" cy="466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233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958742" y="2791368"/>
            <a:ext cx="8293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600" b="1">
                <a:ea typeface="Arial" charset="0"/>
                <a:cs typeface="Arial" charset="0"/>
              </a:rPr>
              <a:t>LEAN FOR WORK AND LEAN FOR LIFE</a:t>
            </a:r>
          </a:p>
          <a:p>
            <a:pPr algn="ctr"/>
            <a:r>
              <a:rPr lang="en-US" sz="3600" b="1"/>
              <a:t>Train the trainer to teach Lean skills in VET</a:t>
            </a:r>
          </a:p>
        </p:txBody>
      </p:sp>
    </p:spTree>
    <p:extLst>
      <p:ext uri="{BB962C8B-B14F-4D97-AF65-F5344CB8AC3E}">
        <p14:creationId xmlns:p14="http://schemas.microsoft.com/office/powerpoint/2010/main" val="365647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21861" y="1998179"/>
            <a:ext cx="65634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dirty="0" err="1"/>
              <a:t>Perseguir</a:t>
            </a:r>
            <a:r>
              <a:rPr lang="en-GB" sz="4000" dirty="0"/>
              <a:t> a  </a:t>
            </a:r>
            <a:r>
              <a:rPr lang="en-GB" sz="6600" b="1" dirty="0">
                <a:solidFill>
                  <a:schemeClr val="accent2"/>
                </a:solidFill>
              </a:rPr>
              <a:t>PERFEIÇÃO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96001" y="3970341"/>
            <a:ext cx="537257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>
                <a:latin typeface="Calibri"/>
                <a:ea typeface="Yu Gothic"/>
                <a:cs typeface="Calibri"/>
              </a:rPr>
              <a:t>PDCA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>
                <a:latin typeface="Calibri"/>
                <a:ea typeface="Yu Gothic"/>
                <a:cs typeface="Calibri"/>
              </a:rPr>
              <a:t>KPI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>
                <a:latin typeface="Calibri"/>
                <a:ea typeface="Yu Gothic"/>
                <a:cs typeface="Calibri"/>
              </a:rPr>
              <a:t>A3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>
                <a:latin typeface="Calibri"/>
                <a:ea typeface="Yu Gothic"/>
                <a:cs typeface="Calibri"/>
              </a:rPr>
              <a:t>(Visual) </a:t>
            </a:r>
            <a:r>
              <a:rPr lang="en-US" altLang="ja-JP" sz="2800" dirty="0" err="1">
                <a:latin typeface="Calibri"/>
                <a:ea typeface="Yu Gothic"/>
                <a:cs typeface="Calibri"/>
              </a:rPr>
              <a:t>Quadros</a:t>
            </a:r>
            <a:r>
              <a:rPr lang="en-US" altLang="ja-JP" sz="2800" dirty="0">
                <a:latin typeface="Calibri"/>
                <a:ea typeface="Yu Gothic"/>
                <a:cs typeface="Calibri"/>
              </a:rPr>
              <a:t> de </a:t>
            </a:r>
            <a:r>
              <a:rPr lang="en-US" altLang="ja-JP" sz="2800" dirty="0" err="1">
                <a:latin typeface="Calibri"/>
                <a:ea typeface="Yu Gothic"/>
                <a:cs typeface="Calibri"/>
              </a:rPr>
              <a:t>gestão</a:t>
            </a:r>
            <a:endParaRPr lang="en-US" altLang="ja-JP" sz="2800" dirty="0">
              <a:latin typeface="Calibri"/>
              <a:ea typeface="Yu Gothic"/>
              <a:cs typeface="Calibri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40403" y="3980172"/>
            <a:ext cx="18623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4000" b="1">
                <a:latin typeface="Calibri" pitchFamily="34" charset="0"/>
              </a:rPr>
              <a:t>Tools: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511F1A-F013-4C8A-841F-1CBB8BB70AA0}"/>
              </a:ext>
            </a:extLst>
          </p:cNvPr>
          <p:cNvSpPr txBox="1"/>
          <p:nvPr/>
        </p:nvSpPr>
        <p:spPr>
          <a:xfrm>
            <a:off x="2296887" y="777450"/>
            <a:ext cx="76091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sz="4000" b="1" dirty="0"/>
              <a:t>PRINCÍPIO 5</a:t>
            </a:r>
          </a:p>
        </p:txBody>
      </p:sp>
    </p:spTree>
    <p:extLst>
      <p:ext uri="{BB962C8B-B14F-4D97-AF65-F5344CB8AC3E}">
        <p14:creationId xmlns:p14="http://schemas.microsoft.com/office/powerpoint/2010/main" val="2329553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3" name="Picture 2" descr="http://altamontanha.com/news/16/images/groenlandia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47" y="2130047"/>
            <a:ext cx="4608656" cy="34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 descr="http://www.cepolina.com/imagemgratis/f/Europa.Itailia.z.outros/Aosta.Pila.montanhas.ne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96" y="2130047"/>
            <a:ext cx="4607355" cy="34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tsikko 1"/>
          <p:cNvSpPr txBox="1">
            <a:spLocks/>
          </p:cNvSpPr>
          <p:nvPr/>
        </p:nvSpPr>
        <p:spPr>
          <a:xfrm>
            <a:off x="1" y="530118"/>
            <a:ext cx="12192000" cy="62379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+mn-lt"/>
              </a:rPr>
              <a:t>Princípio</a:t>
            </a:r>
            <a:r>
              <a:rPr lang="en-US" b="1" dirty="0">
                <a:latin typeface="+mn-lt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130459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0112" y="1996105"/>
            <a:ext cx="11009636" cy="3493264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pt-BR" sz="2000" dirty="0">
                <a:solidFill>
                  <a:schemeClr val="bg1"/>
                </a:solidFill>
                <a:latin typeface="+mn-lt"/>
                <a:cs typeface="Arial"/>
              </a:rPr>
              <a:t>Colocamos valor ao mais alto nível quando se trata de implementações atuais e tomamos medidas.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pt-BR" sz="2000" dirty="0">
                <a:solidFill>
                  <a:schemeClr val="bg1"/>
                </a:solidFill>
                <a:latin typeface="+mn-lt"/>
                <a:cs typeface="Arial"/>
              </a:rPr>
              <a:t>Há muitas coisas que não compreendemos, por isso perguntamos por que razão não foi tomada qualquer ação; alguma vez tentou fazer alguma coisa?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pt-BR" sz="2000" dirty="0">
                <a:solidFill>
                  <a:schemeClr val="bg1"/>
                </a:solidFill>
                <a:latin typeface="+mn-lt"/>
                <a:cs typeface="Arial"/>
              </a:rPr>
              <a:t>Desta forma, estamos conscientes do pouco que sabemos e enfrentamos as falhas, corrigindo-as, na segunda vez notará outro erro e outra coisa de que não gostou, de tal forma que pode melhorar novamente.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pt-BR" sz="2000" dirty="0">
                <a:solidFill>
                  <a:schemeClr val="bg1"/>
                </a:solidFill>
                <a:latin typeface="+mn-lt"/>
                <a:cs typeface="Arial"/>
              </a:rPr>
              <a:t>Assim, através da melhoria constante, ou através da melhoria baseada na ação, qualquer pessoa pode elevar o seu nível de conhecimento e prática.“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dirty="0">
              <a:solidFill>
                <a:schemeClr val="bg1"/>
              </a:solidFill>
              <a:latin typeface="+mn-lt"/>
            </a:endParaRPr>
          </a:p>
          <a:p>
            <a:pPr algn="r" eaLnBrk="1" hangingPunct="1">
              <a:spcAft>
                <a:spcPts val="600"/>
              </a:spcAft>
              <a:defRPr/>
            </a:pPr>
            <a:r>
              <a:rPr lang="pt-PT" dirty="0" err="1">
                <a:solidFill>
                  <a:schemeClr val="bg1"/>
                </a:solidFill>
                <a:latin typeface="Arial"/>
                <a:cs typeface="Arial"/>
              </a:rPr>
              <a:t>Fujio</a:t>
            </a:r>
            <a:r>
              <a:rPr lang="pt-PT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Arial"/>
                <a:cs typeface="Arial"/>
              </a:rPr>
              <a:t>Cho</a:t>
            </a:r>
            <a:r>
              <a:rPr lang="pt-PT" dirty="0">
                <a:solidFill>
                  <a:schemeClr val="bg1"/>
                </a:solidFill>
                <a:latin typeface="Arial"/>
                <a:cs typeface="Arial"/>
              </a:rPr>
              <a:t>, Toyota </a:t>
            </a:r>
            <a:r>
              <a:rPr lang="pt-PT" dirty="0" err="1">
                <a:solidFill>
                  <a:schemeClr val="bg1"/>
                </a:solidFill>
                <a:latin typeface="Arial"/>
                <a:cs typeface="Arial"/>
              </a:rPr>
              <a:t>President</a:t>
            </a:r>
            <a:r>
              <a:rPr lang="pt-PT" dirty="0">
                <a:solidFill>
                  <a:schemeClr val="bg1"/>
                </a:solidFill>
                <a:latin typeface="Arial"/>
                <a:cs typeface="Arial"/>
              </a:rPr>
              <a:t> in 2002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93714C9E-36D8-4FE8-BBD4-4523566A38B9}"/>
              </a:ext>
            </a:extLst>
          </p:cNvPr>
          <p:cNvSpPr txBox="1">
            <a:spLocks/>
          </p:cNvSpPr>
          <p:nvPr/>
        </p:nvSpPr>
        <p:spPr>
          <a:xfrm>
            <a:off x="1" y="530118"/>
            <a:ext cx="12192000" cy="62379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+mn-lt"/>
              </a:rPr>
              <a:t>Princípio</a:t>
            </a:r>
            <a:r>
              <a:rPr lang="en-US" b="1" dirty="0">
                <a:latin typeface="+mn-lt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44462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4"/>
          <p:cNvSpPr>
            <a:spLocks noChangeArrowheads="1"/>
          </p:cNvSpPr>
          <p:nvPr/>
        </p:nvSpPr>
        <p:spPr bwMode="auto">
          <a:xfrm>
            <a:off x="607038" y="3691548"/>
            <a:ext cx="3264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dirty="0" err="1">
                <a:solidFill>
                  <a:schemeClr val="accent2"/>
                </a:solidFill>
                <a:latin typeface="+mn-lt"/>
                <a:cs typeface="Arial"/>
              </a:rPr>
              <a:t>Perseguir</a:t>
            </a:r>
            <a:r>
              <a:rPr lang="en-GB" altLang="en-US" sz="2400" dirty="0">
                <a:solidFill>
                  <a:schemeClr val="accent2"/>
                </a:solidFill>
                <a:latin typeface="+mn-lt"/>
                <a:cs typeface="Arial"/>
              </a:rPr>
              <a:t> a </a:t>
            </a:r>
            <a:r>
              <a:rPr lang="en-GB" altLang="en-US" sz="3200" dirty="0" err="1">
                <a:solidFill>
                  <a:schemeClr val="accent2"/>
                </a:solidFill>
                <a:latin typeface="+mn-lt"/>
                <a:cs typeface="Arial"/>
              </a:rPr>
              <a:t>perfeição</a:t>
            </a:r>
            <a:r>
              <a:rPr lang="en-GB" altLang="en-US" sz="2400" dirty="0">
                <a:solidFill>
                  <a:schemeClr val="accent2"/>
                </a:solidFill>
                <a:latin typeface="+mn-lt"/>
                <a:cs typeface="Arial"/>
              </a:rPr>
              <a:t> </a:t>
            </a:r>
            <a:endParaRPr lang="en-US" alt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78180" name="Rectangle 3"/>
          <p:cNvSpPr txBox="1">
            <a:spLocks noChangeAspect="1" noChangeArrowheads="1"/>
          </p:cNvSpPr>
          <p:nvPr/>
        </p:nvSpPr>
        <p:spPr bwMode="auto">
          <a:xfrm>
            <a:off x="4339380" y="1997177"/>
            <a:ext cx="7095059" cy="411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90500" indent="-19050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ts val="2500"/>
              </a:lnSpc>
              <a:spcAft>
                <a:spcPct val="45000"/>
              </a:spcAft>
            </a:pPr>
            <a:r>
              <a:rPr lang="pt-BR" altLang="en-US" sz="2400" dirty="0">
                <a:latin typeface="+mn-lt"/>
                <a:cs typeface="Arial"/>
              </a:rPr>
              <a:t>Todos os dias devemos refletir sobre como devemos fazer as coisas melhor do que no dia anterior</a:t>
            </a:r>
          </a:p>
          <a:p>
            <a:pPr marL="0" indent="0" eaLnBrk="1" hangingPunct="1">
              <a:lnSpc>
                <a:spcPts val="2500"/>
              </a:lnSpc>
              <a:spcAft>
                <a:spcPct val="45000"/>
              </a:spcAft>
            </a:pPr>
            <a:endParaRPr lang="pt-BR" altLang="en-US" sz="2400" dirty="0">
              <a:latin typeface="+mn-lt"/>
              <a:cs typeface="Arial"/>
            </a:endParaRPr>
          </a:p>
          <a:p>
            <a:pPr marL="0" indent="0" eaLnBrk="1" hangingPunct="1">
              <a:lnSpc>
                <a:spcPts val="2500"/>
              </a:lnSpc>
              <a:spcAft>
                <a:spcPct val="45000"/>
              </a:spcAft>
            </a:pPr>
            <a:endParaRPr lang="pt-BR" altLang="en-US" sz="2400" dirty="0">
              <a:latin typeface="+mn-lt"/>
              <a:cs typeface="Arial"/>
            </a:endParaRPr>
          </a:p>
          <a:p>
            <a:pPr marL="0" indent="0" eaLnBrk="1" hangingPunct="1">
              <a:lnSpc>
                <a:spcPts val="2500"/>
              </a:lnSpc>
              <a:spcAft>
                <a:spcPct val="45000"/>
              </a:spcAft>
            </a:pPr>
            <a:endParaRPr lang="pt-BR" altLang="en-US" sz="2400" dirty="0">
              <a:latin typeface="+mn-lt"/>
              <a:cs typeface="Arial"/>
            </a:endParaRPr>
          </a:p>
          <a:p>
            <a:pPr marL="0" indent="0" eaLnBrk="1" hangingPunct="1">
              <a:lnSpc>
                <a:spcPts val="2500"/>
              </a:lnSpc>
              <a:spcAft>
                <a:spcPct val="45000"/>
              </a:spcAft>
            </a:pPr>
            <a:endParaRPr lang="pt-BR" altLang="en-US" sz="2400" dirty="0">
              <a:latin typeface="+mn-lt"/>
              <a:cs typeface="Arial"/>
            </a:endParaRPr>
          </a:p>
          <a:p>
            <a:pPr marL="0" indent="0" eaLnBrk="1" hangingPunct="1">
              <a:lnSpc>
                <a:spcPts val="2500"/>
              </a:lnSpc>
              <a:spcAft>
                <a:spcPct val="45000"/>
              </a:spcAft>
            </a:pPr>
            <a:endParaRPr lang="pt-BR" altLang="en-US" sz="2400" dirty="0">
              <a:latin typeface="+mn-lt"/>
              <a:cs typeface="Arial"/>
            </a:endParaRPr>
          </a:p>
          <a:p>
            <a:pPr marL="0" indent="0" eaLnBrk="1" hangingPunct="1">
              <a:lnSpc>
                <a:spcPts val="2500"/>
              </a:lnSpc>
              <a:spcAft>
                <a:spcPct val="45000"/>
              </a:spcAft>
            </a:pPr>
            <a:endParaRPr lang="pt-BR" altLang="en-US" sz="2400" dirty="0">
              <a:latin typeface="+mn-lt"/>
              <a:cs typeface="Arial"/>
            </a:endParaRPr>
          </a:p>
          <a:p>
            <a:pPr marL="0" indent="0" eaLnBrk="1" hangingPunct="1">
              <a:lnSpc>
                <a:spcPts val="2500"/>
              </a:lnSpc>
              <a:spcAft>
                <a:spcPct val="45000"/>
              </a:spcAft>
            </a:pPr>
            <a:r>
              <a:rPr lang="pt-BR" altLang="en-US" sz="2400" dirty="0">
                <a:latin typeface="+mn-lt"/>
                <a:cs typeface="Arial"/>
              </a:rPr>
              <a:t>Todos os dias um pouco de cada vez...</a:t>
            </a:r>
            <a:endParaRPr lang="en-GB" altLang="en-US" sz="2400" dirty="0">
              <a:latin typeface="+mn-lt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772372997"/>
              </p:ext>
            </p:extLst>
          </p:nvPr>
        </p:nvGraphicFramePr>
        <p:xfrm>
          <a:off x="4339380" y="290472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tsikko 1">
            <a:extLst>
              <a:ext uri="{FF2B5EF4-FFF2-40B4-BE49-F238E27FC236}">
                <a16:creationId xmlns:a16="http://schemas.microsoft.com/office/drawing/2014/main" id="{E609521B-1339-4A40-BC87-584B6CA9A91C}"/>
              </a:ext>
            </a:extLst>
          </p:cNvPr>
          <p:cNvSpPr txBox="1">
            <a:spLocks/>
          </p:cNvSpPr>
          <p:nvPr/>
        </p:nvSpPr>
        <p:spPr>
          <a:xfrm>
            <a:off x="1" y="530118"/>
            <a:ext cx="12192000" cy="62379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+mn-lt"/>
              </a:rPr>
              <a:t>Princípio</a:t>
            </a:r>
            <a:r>
              <a:rPr lang="en-US" b="1" dirty="0">
                <a:latin typeface="+mn-lt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75574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37210" y="1997339"/>
            <a:ext cx="9932670" cy="113877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altLang="nl-NL" sz="4000" b="1" dirty="0"/>
              <a:t>Kaizen:</a:t>
            </a:r>
            <a:r>
              <a:rPr lang="nl-NL" altLang="nl-NL" sz="3200" b="1" dirty="0"/>
              <a:t> </a:t>
            </a:r>
            <a:br>
              <a:rPr lang="nl-NL" altLang="nl-NL" sz="2800" dirty="0"/>
            </a:br>
            <a:r>
              <a:rPr lang="pt-BR" altLang="nl-NL" sz="2800" dirty="0"/>
              <a:t>Trabalhar em conjunto para alcançar uma melhoria contínua</a:t>
            </a:r>
            <a:r>
              <a:rPr lang="nl-NL" altLang="nl-NL" sz="2800" dirty="0"/>
              <a:t>. </a:t>
            </a:r>
            <a:endParaRPr lang="nl-NL" sz="2800" dirty="0"/>
          </a:p>
        </p:txBody>
      </p:sp>
      <p:pic>
        <p:nvPicPr>
          <p:cNvPr id="3" name="Picture 5" descr="Kaizen_kanj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6" y="3066479"/>
            <a:ext cx="25939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4411980" y="3066479"/>
            <a:ext cx="4572000" cy="109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indent="-193675">
              <a:lnSpc>
                <a:spcPct val="120000"/>
              </a:lnSpc>
              <a:spcBef>
                <a:spcPct val="20000"/>
              </a:spcBef>
              <a:defRPr/>
            </a:pPr>
            <a:r>
              <a:rPr lang="nl-NL" sz="2800" dirty="0"/>
              <a:t>  Kai = mudança                                                      zen = da melhor forma</a:t>
            </a:r>
          </a:p>
        </p:txBody>
      </p:sp>
      <p:pic>
        <p:nvPicPr>
          <p:cNvPr id="5" name="Picture 4" descr="https://studereducation.files.wordpress.com/2015/03/maximize-performan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4177016"/>
            <a:ext cx="1431925" cy="203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Kaiz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774" y="3557818"/>
            <a:ext cx="1431925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ecx.images-amazon.com/images/I/51cYx4%2B%2Bd3L._SY344_BO1,204,203,200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580" y="3162531"/>
            <a:ext cx="16303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F5E5899C-87F6-45B7-BD17-FA8B9E5EEDD8}"/>
              </a:ext>
            </a:extLst>
          </p:cNvPr>
          <p:cNvSpPr txBox="1">
            <a:spLocks/>
          </p:cNvSpPr>
          <p:nvPr/>
        </p:nvSpPr>
        <p:spPr>
          <a:xfrm>
            <a:off x="1" y="530118"/>
            <a:ext cx="12192000" cy="62379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+mn-lt"/>
              </a:rPr>
              <a:t>Princípio</a:t>
            </a:r>
            <a:r>
              <a:rPr lang="en-US" b="1" dirty="0">
                <a:latin typeface="+mn-lt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019321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verbondenhe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19" y="2000250"/>
            <a:ext cx="2014537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945486" y="3303311"/>
            <a:ext cx="629793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None/>
            </a:pPr>
            <a:r>
              <a:rPr lang="nl-NL" altLang="nl-NL" b="1" i="1" dirty="0"/>
              <a:t>Hoshin Kanri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nl-NL" dirty="0">
                <a:latin typeface="+mn-lt"/>
              </a:rPr>
              <a:t>Direção   Foco   Razão   Consistência</a:t>
            </a:r>
          </a:p>
        </p:txBody>
      </p:sp>
      <p:sp>
        <p:nvSpPr>
          <p:cNvPr id="5" name="Rechthoek 4"/>
          <p:cNvSpPr/>
          <p:nvPr/>
        </p:nvSpPr>
        <p:spPr>
          <a:xfrm>
            <a:off x="599599" y="4773789"/>
            <a:ext cx="9372600" cy="144655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nl-NL" sz="2400" i="1" dirty="0">
                <a:ea typeface="Verdana"/>
                <a:cs typeface="Calibri"/>
              </a:rPr>
              <a:t>"Cada pessoa é a especialista no seu trabalho e devemos usar o poder do pensamento coletivo de todos para fazer da sua organização a melhor na sua área. Este é o princípio fundamental de Hoshin Kanri".</a:t>
            </a:r>
          </a:p>
          <a:p>
            <a:pPr algn="r">
              <a:spcBef>
                <a:spcPct val="0"/>
              </a:spcBef>
            </a:pPr>
            <a:r>
              <a:rPr lang="nl-NL" altLang="nl-NL" sz="1600" dirty="0">
                <a:ea typeface="Verdana"/>
                <a:cs typeface="Calibri"/>
              </a:rPr>
              <a:t>Professor Kaoru Ishikawa</a:t>
            </a:r>
            <a:endParaRPr lang="nl-NL" altLang="nl-NL" sz="2400" i="1" dirty="0">
              <a:latin typeface="Calibri"/>
              <a:ea typeface="Verdana"/>
              <a:cs typeface="Calibri"/>
            </a:endParaRPr>
          </a:p>
        </p:txBody>
      </p:sp>
      <p:pic>
        <p:nvPicPr>
          <p:cNvPr id="6" name="Picture 12" descr="kaoru+ishikaw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168" y="4197597"/>
            <a:ext cx="1536383" cy="204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/>
          <p:nvPr/>
        </p:nvSpPr>
        <p:spPr>
          <a:xfrm>
            <a:off x="2903220" y="2000250"/>
            <a:ext cx="8183880" cy="1156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6000"/>
              </a:lnSpc>
              <a:defRPr/>
            </a:pPr>
            <a:r>
              <a:rPr lang="pt-BR" sz="4000" b="1" dirty="0"/>
              <a:t>A implementação de políticas </a:t>
            </a:r>
            <a:r>
              <a:rPr lang="pt-BR" sz="3200" dirty="0"/>
              <a:t>centra-se na criação de coesão e ligação</a:t>
            </a:r>
            <a:endParaRPr lang="pt-BR" sz="4000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70B2B3A-9A60-4BB1-8ADC-68513CFD4F14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>
                <a:latin typeface="+mn-lt"/>
              </a:rPr>
              <a:t>PDCA</a:t>
            </a:r>
          </a:p>
        </p:txBody>
      </p:sp>
    </p:spTree>
    <p:extLst>
      <p:ext uri="{BB962C8B-B14F-4D97-AF65-F5344CB8AC3E}">
        <p14:creationId xmlns:p14="http://schemas.microsoft.com/office/powerpoint/2010/main" val="2751903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901A74F-BD5E-45A4-A8D2-0A7DB46F0ABE}"/>
              </a:ext>
            </a:extLst>
          </p:cNvPr>
          <p:cNvGrpSpPr/>
          <p:nvPr/>
        </p:nvGrpSpPr>
        <p:grpSpPr>
          <a:xfrm>
            <a:off x="5624325" y="4728845"/>
            <a:ext cx="6141734" cy="1246065"/>
            <a:chOff x="800865" y="4534292"/>
            <a:chExt cx="6425457" cy="1440618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65" y="4567799"/>
              <a:ext cx="1393696" cy="129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402" y="4569381"/>
              <a:ext cx="1654172" cy="120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707" y="4568804"/>
              <a:ext cx="1115104" cy="1406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Afbeelding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1342" y="4566294"/>
              <a:ext cx="1334980" cy="124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706" y="4534292"/>
              <a:ext cx="1117156" cy="1290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8FD36DF-F06B-46A6-BE6E-109B02C21EE8}"/>
              </a:ext>
            </a:extLst>
          </p:cNvPr>
          <p:cNvSpPr/>
          <p:nvPr/>
        </p:nvSpPr>
        <p:spPr>
          <a:xfrm>
            <a:off x="5634989" y="5703142"/>
            <a:ext cx="6131070" cy="586446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2" y="3446153"/>
            <a:ext cx="4461114" cy="2365210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537210" y="2004744"/>
            <a:ext cx="8701819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4000" b="1" dirty="0"/>
              <a:t>Exemplo: Onderwijsgroep Tilburg</a:t>
            </a:r>
            <a:endParaRPr lang="nl-NL" sz="3200" b="1" dirty="0"/>
          </a:p>
          <a:p>
            <a:r>
              <a:rPr lang="nl-NL" sz="3200" b="1" dirty="0"/>
              <a:t>(Centro de Formação) </a:t>
            </a:r>
            <a:endParaRPr lang="nl-NL" sz="3200" b="1" dirty="0"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8CCE23-1A6E-427B-ADF8-A02EF2399A17}"/>
              </a:ext>
            </a:extLst>
          </p:cNvPr>
          <p:cNvSpPr/>
          <p:nvPr/>
        </p:nvSpPr>
        <p:spPr>
          <a:xfrm>
            <a:off x="573373" y="4594860"/>
            <a:ext cx="4461114" cy="121650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hthoek 10"/>
          <p:cNvSpPr/>
          <p:nvPr/>
        </p:nvSpPr>
        <p:spPr>
          <a:xfrm>
            <a:off x="573372" y="4594861"/>
            <a:ext cx="4462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cs typeface="Aharoni" panose="02010803020104030203" pitchFamily="2" charset="-79"/>
              </a:rPr>
              <a:t>A nossa ambição coletiva é proporcionar a melhor educação dos Países Baixos!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9029" y="2007613"/>
            <a:ext cx="2519767" cy="177178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7220" y="2273332"/>
            <a:ext cx="1462683" cy="1496633"/>
          </a:xfrm>
          <a:prstGeom prst="rect">
            <a:avLst/>
          </a:prstGeom>
        </p:spPr>
      </p:pic>
      <p:sp>
        <p:nvSpPr>
          <p:cNvPr id="17" name="Rechthoek 16"/>
          <p:cNvSpPr/>
          <p:nvPr/>
        </p:nvSpPr>
        <p:spPr>
          <a:xfrm rot="10800000" flipV="1">
            <a:off x="5634987" y="5705140"/>
            <a:ext cx="6123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Qualidade visível e comprovada - Educação e formação para uma carreira - Empregado 3.0 - Posição na região - Melhoria contínua </a:t>
            </a:r>
          </a:p>
        </p:txBody>
      </p:sp>
      <p:sp>
        <p:nvSpPr>
          <p:cNvPr id="18" name="Rechthoek 1">
            <a:extLst>
              <a:ext uri="{FF2B5EF4-FFF2-40B4-BE49-F238E27FC236}">
                <a16:creationId xmlns:a16="http://schemas.microsoft.com/office/drawing/2014/main" id="{901242B2-985B-49C5-A6DF-6A64A96E89D8}"/>
              </a:ext>
            </a:extLst>
          </p:cNvPr>
          <p:cNvSpPr/>
          <p:nvPr/>
        </p:nvSpPr>
        <p:spPr>
          <a:xfrm>
            <a:off x="537210" y="3460379"/>
            <a:ext cx="1891869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altLang="nl-NL" sz="4000" b="1" dirty="0">
                <a:cs typeface="Aharoni" panose="02010803020104030203" pitchFamily="2" charset="-79"/>
              </a:rPr>
              <a:t>Missão</a:t>
            </a:r>
            <a:r>
              <a:rPr lang="nl-NL" altLang="nl-NL" sz="4000" b="1" dirty="0"/>
              <a:t> </a:t>
            </a:r>
            <a:endParaRPr lang="nl-NL" sz="4000" b="1" dirty="0"/>
          </a:p>
        </p:txBody>
      </p:sp>
      <p:sp>
        <p:nvSpPr>
          <p:cNvPr id="19" name="Rechthoek 1">
            <a:extLst>
              <a:ext uri="{FF2B5EF4-FFF2-40B4-BE49-F238E27FC236}">
                <a16:creationId xmlns:a16="http://schemas.microsoft.com/office/drawing/2014/main" id="{20EE000F-B8EE-46EB-982B-CCD258E09AB4}"/>
              </a:ext>
            </a:extLst>
          </p:cNvPr>
          <p:cNvSpPr/>
          <p:nvPr/>
        </p:nvSpPr>
        <p:spPr>
          <a:xfrm>
            <a:off x="5530405" y="4235368"/>
            <a:ext cx="540810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altLang="nl-NL" sz="4000" b="1" dirty="0"/>
              <a:t>5 objetivos estratégicos</a:t>
            </a:r>
            <a:r>
              <a:rPr lang="nl-NL" altLang="nl-NL" sz="2800" dirty="0"/>
              <a:t> </a:t>
            </a:r>
            <a:endParaRPr lang="nl-NL" sz="2800" dirty="0"/>
          </a:p>
        </p:txBody>
      </p:sp>
      <p:sp>
        <p:nvSpPr>
          <p:cNvPr id="23" name="Rechthoek 1">
            <a:extLst>
              <a:ext uri="{FF2B5EF4-FFF2-40B4-BE49-F238E27FC236}">
                <a16:creationId xmlns:a16="http://schemas.microsoft.com/office/drawing/2014/main" id="{67153CD6-0784-4740-8DC0-348CB71684DE}"/>
              </a:ext>
            </a:extLst>
          </p:cNvPr>
          <p:cNvSpPr/>
          <p:nvPr/>
        </p:nvSpPr>
        <p:spPr>
          <a:xfrm>
            <a:off x="8042754" y="3588239"/>
            <a:ext cx="3712076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nl-NL" altLang="nl-NL" sz="4000" b="1" dirty="0"/>
              <a:t>Ciclo PDCA e A3</a:t>
            </a:r>
            <a:r>
              <a:rPr lang="nl-NL" altLang="nl-NL" sz="2800" dirty="0"/>
              <a:t> </a:t>
            </a:r>
            <a:endParaRPr lang="nl-NL" sz="2800" dirty="0"/>
          </a:p>
        </p:txBody>
      </p:sp>
      <p:sp>
        <p:nvSpPr>
          <p:cNvPr id="24" name="Otsikko 1">
            <a:extLst>
              <a:ext uri="{FF2B5EF4-FFF2-40B4-BE49-F238E27FC236}">
                <a16:creationId xmlns:a16="http://schemas.microsoft.com/office/drawing/2014/main" id="{05E3D771-0CC3-4668-BC22-A703C02C0447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5</a:t>
            </a:r>
          </a:p>
          <a:p>
            <a:pPr algn="ctr"/>
            <a:r>
              <a:rPr lang="en-US" sz="3300" b="1" dirty="0">
                <a:latin typeface="+mn-lt"/>
              </a:rPr>
              <a:t>PDCA</a:t>
            </a:r>
          </a:p>
        </p:txBody>
      </p:sp>
    </p:spTree>
    <p:extLst>
      <p:ext uri="{BB962C8B-B14F-4D97-AF65-F5344CB8AC3E}">
        <p14:creationId xmlns:p14="http://schemas.microsoft.com/office/powerpoint/2010/main" val="2337872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beamer_3_1_port 2">
    <a:dk1>
      <a:srgbClr val="000000"/>
    </a:dk1>
    <a:lt1>
      <a:srgbClr val="FFFFFF"/>
    </a:lt1>
    <a:dk2>
      <a:srgbClr val="FF0000"/>
    </a:dk2>
    <a:lt2>
      <a:srgbClr val="858C90"/>
    </a:lt2>
    <a:accent1>
      <a:srgbClr val="003366"/>
    </a:accent1>
    <a:accent2>
      <a:srgbClr val="768DB7"/>
    </a:accent2>
    <a:accent3>
      <a:srgbClr val="FFFFFF"/>
    </a:accent3>
    <a:accent4>
      <a:srgbClr val="000000"/>
    </a:accent4>
    <a:accent5>
      <a:srgbClr val="AAADB8"/>
    </a:accent5>
    <a:accent6>
      <a:srgbClr val="6A7FA6"/>
    </a:accent6>
    <a:hlink>
      <a:srgbClr val="02090A"/>
    </a:hlink>
    <a:folHlink>
      <a:srgbClr val="669900"/>
    </a:folHlink>
  </a:clrScheme>
  <a:fontScheme name="1_beamer_3_1_por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B7FE31D87FC944BC2242F5F365016A" ma:contentTypeVersion="12" ma:contentTypeDescription="Create a new document." ma:contentTypeScope="" ma:versionID="bbccc497e3a88a5dbe1db31682aa6a22">
  <xsd:schema xmlns:xsd="http://www.w3.org/2001/XMLSchema" xmlns:xs="http://www.w3.org/2001/XMLSchema" xmlns:p="http://schemas.microsoft.com/office/2006/metadata/properties" xmlns:ns2="231c4e8d-8d33-4f83-9b03-dff978f9daf7" xmlns:ns3="dbb4bb59-340b-40d7-b36a-e65cb49f14f9" targetNamespace="http://schemas.microsoft.com/office/2006/metadata/properties" ma:root="true" ma:fieldsID="df919609e48b40e27977e747958e26f9" ns2:_="" ns3:_="">
    <xsd:import namespace="231c4e8d-8d33-4f83-9b03-dff978f9daf7"/>
    <xsd:import namespace="dbb4bb59-340b-40d7-b36a-e65cb49f14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c4e8d-8d33-4f83-9b03-dff978f9da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b4bb59-340b-40d7-b36a-e65cb49f14f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4440A1-3272-4FF9-BB46-6E531CC13F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C6E1E1-2391-4497-8B1D-43D891CD2B9D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dbb4bb59-340b-40d7-b36a-e65cb49f14f9"/>
    <ds:schemaRef ds:uri="http://purl.org/dc/dcmitype/"/>
    <ds:schemaRef ds:uri="231c4e8d-8d33-4f83-9b03-dff978f9daf7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1572D92-E7C3-49F4-89C6-4B9F0268E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1c4e8d-8d33-4f83-9b03-dff978f9daf7"/>
    <ds:schemaRef ds:uri="dbb4bb59-340b-40d7-b36a-e65cb49f14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1602</Words>
  <Application>Microsoft Office PowerPoint</Application>
  <PresentationFormat>Widescreen</PresentationFormat>
  <Paragraphs>197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Yu Gothic</vt:lpstr>
      <vt:lpstr>Aharoni</vt:lpstr>
      <vt:lpstr>Arial</vt:lpstr>
      <vt:lpstr>Calibri</vt:lpstr>
      <vt:lpstr>Times New Roman</vt:lpstr>
      <vt:lpstr>Verdana</vt:lpstr>
      <vt:lpstr>Wingdings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Nedergård Jan</dc:creator>
  <cp:lastModifiedBy>João Alves</cp:lastModifiedBy>
  <cp:revision>323</cp:revision>
  <dcterms:created xsi:type="dcterms:W3CDTF">2019-08-21T07:31:50Z</dcterms:created>
  <dcterms:modified xsi:type="dcterms:W3CDTF">2020-12-11T17:27:30Z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0x0101007FB7FE31D87FC944BC2242F5F365016A</vt:lpwstr>
  </property>
</Properties>
</file>