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9" r:id="rId5"/>
    <p:sldId id="329" r:id="rId6"/>
    <p:sldId id="260" r:id="rId7"/>
    <p:sldId id="267" r:id="rId8"/>
    <p:sldId id="262" r:id="rId9"/>
    <p:sldId id="261" r:id="rId10"/>
    <p:sldId id="302" r:id="rId11"/>
    <p:sldId id="303" r:id="rId12"/>
    <p:sldId id="304" r:id="rId13"/>
    <p:sldId id="305" r:id="rId14"/>
    <p:sldId id="323" r:id="rId15"/>
    <p:sldId id="307" r:id="rId16"/>
    <p:sldId id="308" r:id="rId17"/>
    <p:sldId id="309" r:id="rId18"/>
    <p:sldId id="327" r:id="rId19"/>
    <p:sldId id="330" r:id="rId20"/>
    <p:sldId id="312" r:id="rId21"/>
    <p:sldId id="313" r:id="rId22"/>
    <p:sldId id="314" r:id="rId23"/>
    <p:sldId id="315" r:id="rId24"/>
    <p:sldId id="322" r:id="rId25"/>
    <p:sldId id="326" r:id="rId26"/>
    <p:sldId id="317" r:id="rId27"/>
    <p:sldId id="321" r:id="rId28"/>
    <p:sldId id="320" r:id="rId29"/>
    <p:sldId id="331" r:id="rId30"/>
    <p:sldId id="268" r:id="rId31"/>
    <p:sldId id="328"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1F"/>
    <a:srgbClr val="028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7BA5B-3762-41E3-A0A6-E895581FE7D1}" v="46" dt="2019-12-04T14:01:39.154"/>
    <p1510:client id="{0BC68D72-3FBB-4CFF-B7ED-347DCE4F360B}" v="139" dt="2020-02-12T17:14:13.879"/>
    <p1510:client id="{1B7EF874-DDBC-4129-9773-723D2856160B}" v="13" dt="2020-02-21T10:54:16.502"/>
    <p1510:client id="{397ACEE3-B3F7-4BC7-BDC0-5D13F0712E42}" v="146" dt="2020-02-13T13:49:41.768"/>
    <p1510:client id="{3F7BAFFD-4488-4932-B1F0-D6A60B8F66EC}" v="192" dt="2020-02-13T19:59:06.352"/>
    <p1510:client id="{487AEAA7-30E1-4DF1-A57D-6C147BA8FDA4}" v="8" dt="2020-02-07T16:18:22.670"/>
    <p1510:client id="{9206EC49-9A84-464E-BF7C-5740A476798C}" v="9" dt="2021-01-23T18:22:41.258"/>
    <p1510:client id="{9607528A-B06D-4A77-B166-334B705FB751}" v="17" dt="2020-02-13T20:46:29.593"/>
    <p1510:client id="{9DA3B607-9E3F-465D-9437-F90019753949}" v="8" dt="2021-01-24T11:49:37.391"/>
    <p1510:client id="{C700F75F-4A1B-4D71-83B1-8B67D19B865E}" v="5" dt="2020-02-13T15:06:19.794"/>
    <p1510:client id="{ECEDA840-DE23-4DCD-BDFE-62B790C76FAA}" v="2" dt="2019-10-12T09:06:30.2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74101" autoAdjust="0"/>
  </p:normalViewPr>
  <p:slideViewPr>
    <p:cSldViewPr snapToGrid="0">
      <p:cViewPr varScale="1">
        <p:scale>
          <a:sx n="50" d="100"/>
          <a:sy n="50" d="100"/>
        </p:scale>
        <p:origin x="1596" y="60"/>
      </p:cViewPr>
      <p:guideLst>
        <p:guide orient="horz" pos="125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backa Katarina" userId="S::katarina.sandbacka@vamia.fi::1930a15f-4c37-469e-9f57-4ba92dfff4e7" providerId="AD" clId="Web-{9206EC49-9A84-464E-BF7C-5740A476798C}"/>
    <pc:docChg chg="modSld">
      <pc:chgData name="Sandbacka Katarina" userId="S::katarina.sandbacka@vamia.fi::1930a15f-4c37-469e-9f57-4ba92dfff4e7" providerId="AD" clId="Web-{9206EC49-9A84-464E-BF7C-5740A476798C}" dt="2021-01-23T18:22:38.008" v="5" actId="20577"/>
      <pc:docMkLst>
        <pc:docMk/>
      </pc:docMkLst>
      <pc:sldChg chg="modSp">
        <pc:chgData name="Sandbacka Katarina" userId="S::katarina.sandbacka@vamia.fi::1930a15f-4c37-469e-9f57-4ba92dfff4e7" providerId="AD" clId="Web-{9206EC49-9A84-464E-BF7C-5740A476798C}" dt="2021-01-23T18:22:38.008" v="5" actId="20577"/>
        <pc:sldMkLst>
          <pc:docMk/>
          <pc:sldMk cId="2378633244" sldId="259"/>
        </pc:sldMkLst>
        <pc:spChg chg="mod">
          <ac:chgData name="Sandbacka Katarina" userId="S::katarina.sandbacka@vamia.fi::1930a15f-4c37-469e-9f57-4ba92dfff4e7" providerId="AD" clId="Web-{9206EC49-9A84-464E-BF7C-5740A476798C}" dt="2021-01-23T18:22:38.008" v="5" actId="20577"/>
          <ac:spMkLst>
            <pc:docMk/>
            <pc:sldMk cId="2378633244" sldId="259"/>
            <ac:spMk id="4" creationId="{00000000-0000-0000-0000-000000000000}"/>
          </ac:spMkLst>
        </pc:spChg>
      </pc:sldChg>
    </pc:docChg>
  </pc:docChgLst>
  <pc:docChgLst>
    <pc:chgData name="Sandbacka Katarina" userId="S::katarina.sandbacka@vamia.fi::1930a15f-4c37-469e-9f57-4ba92dfff4e7" providerId="AD" clId="Web-{9DA3B607-9E3F-465D-9437-F90019753949}"/>
    <pc:docChg chg="modSld">
      <pc:chgData name="Sandbacka Katarina" userId="S::katarina.sandbacka@vamia.fi::1930a15f-4c37-469e-9f57-4ba92dfff4e7" providerId="AD" clId="Web-{9DA3B607-9E3F-465D-9437-F90019753949}" dt="2021-01-24T11:49:37.391" v="3" actId="20577"/>
      <pc:docMkLst>
        <pc:docMk/>
      </pc:docMkLst>
      <pc:sldChg chg="modSp">
        <pc:chgData name="Sandbacka Katarina" userId="S::katarina.sandbacka@vamia.fi::1930a15f-4c37-469e-9f57-4ba92dfff4e7" providerId="AD" clId="Web-{9DA3B607-9E3F-465D-9437-F90019753949}" dt="2021-01-24T11:49:37.391" v="3" actId="20577"/>
        <pc:sldMkLst>
          <pc:docMk/>
          <pc:sldMk cId="1754821664" sldId="329"/>
        </pc:sldMkLst>
        <pc:spChg chg="mod">
          <ac:chgData name="Sandbacka Katarina" userId="S::katarina.sandbacka@vamia.fi::1930a15f-4c37-469e-9f57-4ba92dfff4e7" providerId="AD" clId="Web-{9DA3B607-9E3F-465D-9437-F90019753949}" dt="2021-01-24T11:49:37.391" v="3" actId="20577"/>
          <ac:spMkLst>
            <pc:docMk/>
            <pc:sldMk cId="1754821664" sldId="329"/>
            <ac:spMk id="4" creationId="{067EBD9D-A770-48F3-8D4D-5BE35C1DBFA8}"/>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ATPTPLSF0001\ssilvestre$\My%20Documents\Ac&#231;&#227;o%20de%20Forma&#231;&#227;o%20Lean_2%20dias\melhoria%20cont&#237;nu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xVal>
            <c:numRef>
              <c:f>Sheet1!$A$2:$A$13</c:f>
              <c:numCache>
                <c:formatCode>General</c:formatCode>
                <c:ptCount val="12"/>
                <c:pt idx="0">
                  <c:v>0</c:v>
                </c:pt>
                <c:pt idx="1">
                  <c:v>20</c:v>
                </c:pt>
                <c:pt idx="2">
                  <c:v>20</c:v>
                </c:pt>
                <c:pt idx="3">
                  <c:v>40</c:v>
                </c:pt>
                <c:pt idx="4">
                  <c:v>40</c:v>
                </c:pt>
                <c:pt idx="5">
                  <c:v>60</c:v>
                </c:pt>
                <c:pt idx="6">
                  <c:v>60</c:v>
                </c:pt>
                <c:pt idx="7">
                  <c:v>80</c:v>
                </c:pt>
                <c:pt idx="8">
                  <c:v>80</c:v>
                </c:pt>
                <c:pt idx="9">
                  <c:v>100</c:v>
                </c:pt>
                <c:pt idx="10">
                  <c:v>100</c:v>
                </c:pt>
                <c:pt idx="11">
                  <c:v>120</c:v>
                </c:pt>
              </c:numCache>
            </c:numRef>
          </c:xVal>
          <c:yVal>
            <c:numRef>
              <c:f>Sheet1!$B$2:$B$13</c:f>
              <c:numCache>
                <c:formatCode>General</c:formatCode>
                <c:ptCount val="12"/>
                <c:pt idx="0">
                  <c:v>10</c:v>
                </c:pt>
                <c:pt idx="1">
                  <c:v>10</c:v>
                </c:pt>
                <c:pt idx="2">
                  <c:v>20</c:v>
                </c:pt>
                <c:pt idx="3">
                  <c:v>20</c:v>
                </c:pt>
                <c:pt idx="4">
                  <c:v>30</c:v>
                </c:pt>
                <c:pt idx="5">
                  <c:v>30</c:v>
                </c:pt>
                <c:pt idx="6">
                  <c:v>40</c:v>
                </c:pt>
                <c:pt idx="7">
                  <c:v>40</c:v>
                </c:pt>
                <c:pt idx="8">
                  <c:v>50</c:v>
                </c:pt>
                <c:pt idx="9">
                  <c:v>50</c:v>
                </c:pt>
                <c:pt idx="10">
                  <c:v>60</c:v>
                </c:pt>
                <c:pt idx="11">
                  <c:v>60</c:v>
                </c:pt>
              </c:numCache>
            </c:numRef>
          </c:yVal>
          <c:smooth val="0"/>
          <c:extLst>
            <c:ext xmlns:c16="http://schemas.microsoft.com/office/drawing/2014/chart" uri="{C3380CC4-5D6E-409C-BE32-E72D297353CC}">
              <c16:uniqueId val="{00000000-2B41-4C75-85C4-642F78105616}"/>
            </c:ext>
          </c:extLst>
        </c:ser>
        <c:dLbls>
          <c:showLegendKey val="0"/>
          <c:showVal val="0"/>
          <c:showCatName val="0"/>
          <c:showSerName val="0"/>
          <c:showPercent val="0"/>
          <c:showBubbleSize val="0"/>
        </c:dLbls>
        <c:axId val="407213216"/>
        <c:axId val="407213776"/>
      </c:scatterChart>
      <c:valAx>
        <c:axId val="407213216"/>
        <c:scaling>
          <c:orientation val="minMax"/>
        </c:scaling>
        <c:delete val="1"/>
        <c:axPos val="b"/>
        <c:title>
          <c:tx>
            <c:rich>
              <a:bodyPr/>
              <a:lstStyle/>
              <a:p>
                <a:pPr>
                  <a:defRPr/>
                </a:pPr>
                <a:r>
                  <a:rPr lang="en-US"/>
                  <a:t>Time</a:t>
                </a:r>
              </a:p>
            </c:rich>
          </c:tx>
          <c:layout>
            <c:manualLayout>
              <c:xMode val="edge"/>
              <c:yMode val="edge"/>
              <c:x val="0.46309011373578302"/>
              <c:y val="0.90645815106445027"/>
            </c:manualLayout>
          </c:layout>
          <c:overlay val="0"/>
        </c:title>
        <c:numFmt formatCode="General" sourceLinked="1"/>
        <c:majorTickMark val="out"/>
        <c:minorTickMark val="none"/>
        <c:tickLblPos val="none"/>
        <c:crossAx val="407213776"/>
        <c:crosses val="autoZero"/>
        <c:crossBetween val="midCat"/>
      </c:valAx>
      <c:valAx>
        <c:axId val="407213776"/>
        <c:scaling>
          <c:orientation val="minMax"/>
        </c:scaling>
        <c:delete val="0"/>
        <c:axPos val="l"/>
        <c:title>
          <c:tx>
            <c:rich>
              <a:bodyPr rot="-5400000" vert="horz"/>
              <a:lstStyle/>
              <a:p>
                <a:pPr>
                  <a:defRPr/>
                </a:pPr>
                <a:r>
                  <a:rPr lang="en-US"/>
                  <a:t>Results</a:t>
                </a:r>
              </a:p>
            </c:rich>
          </c:tx>
          <c:layout>
            <c:manualLayout>
              <c:xMode val="edge"/>
              <c:yMode val="edge"/>
              <c:x val="1.3888888888889374E-2"/>
              <c:y val="0.34534703995333926"/>
            </c:manualLayout>
          </c:layout>
          <c:overlay val="0"/>
        </c:title>
        <c:numFmt formatCode="General" sourceLinked="1"/>
        <c:majorTickMark val="out"/>
        <c:minorTickMark val="none"/>
        <c:tickLblPos val="none"/>
        <c:crossAx val="407213216"/>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2E2FBB-5D68-438D-9CDD-3DBD7E349FE2}" type="datetimeFigureOut">
              <a:rPr lang="en-GB" smtClean="0"/>
              <a:t>01/02/2021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82B637-EC55-4AEC-B227-7AD0B48D76DF}" type="slidenum">
              <a:rPr lang="en-GB" smtClean="0"/>
              <a:t>‹#›</a:t>
            </a:fld>
            <a:endParaRPr lang="en-GB"/>
          </a:p>
        </p:txBody>
      </p:sp>
    </p:spTree>
    <p:extLst>
      <p:ext uri="{BB962C8B-B14F-4D97-AF65-F5344CB8AC3E}">
        <p14:creationId xmlns:p14="http://schemas.microsoft.com/office/powerpoint/2010/main" val="43761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buFont typeface="Wingdings" panose="05000000000000000000" pitchFamily="2" charset="2"/>
              <a:buChar char="§"/>
            </a:pPr>
            <a:r>
              <a:rPr lang="en-GB" altLang="en-US" sz="1200" dirty="0">
                <a:sym typeface="Wingdings" panose="05000000000000000000" pitchFamily="2" charset="2"/>
              </a:rPr>
              <a:t>Workshop with a multidisciplinary team where all people are involved (operators, team leaders, superintendents, engineers, managers ...)</a:t>
            </a:r>
          </a:p>
          <a:p>
            <a:pPr>
              <a:lnSpc>
                <a:spcPct val="100000"/>
              </a:lnSpc>
              <a:spcBef>
                <a:spcPts val="0"/>
              </a:spcBef>
              <a:spcAft>
                <a:spcPts val="600"/>
              </a:spcAft>
              <a:buFont typeface="Wingdings" panose="05000000000000000000" pitchFamily="2" charset="2"/>
              <a:buChar char="§"/>
            </a:pPr>
            <a:r>
              <a:rPr lang="en-GB" altLang="en-US" sz="1200" dirty="0">
                <a:sym typeface="Wingdings" panose="05000000000000000000" pitchFamily="2" charset="2"/>
              </a:rPr>
              <a:t>Gathered regularly</a:t>
            </a:r>
          </a:p>
          <a:p>
            <a:pPr>
              <a:lnSpc>
                <a:spcPct val="100000"/>
              </a:lnSpc>
              <a:spcBef>
                <a:spcPts val="0"/>
              </a:spcBef>
              <a:spcAft>
                <a:spcPts val="600"/>
              </a:spcAft>
              <a:buFont typeface="Wingdings" panose="05000000000000000000" pitchFamily="2" charset="2"/>
              <a:buChar char="§"/>
            </a:pPr>
            <a:r>
              <a:rPr lang="en-GB" altLang="en-US" sz="1200" dirty="0">
                <a:sym typeface="Wingdings" panose="05000000000000000000" pitchFamily="2" charset="2"/>
              </a:rPr>
              <a:t>Concrete results in a short time frame, based on a matrix of actions with assigned responsibilities</a:t>
            </a:r>
          </a:p>
          <a:p>
            <a:pPr>
              <a:lnSpc>
                <a:spcPct val="100000"/>
              </a:lnSpc>
              <a:spcBef>
                <a:spcPts val="0"/>
              </a:spcBef>
              <a:spcAft>
                <a:spcPts val="600"/>
              </a:spcAft>
              <a:buFont typeface="Wingdings" panose="05000000000000000000" pitchFamily="2" charset="2"/>
              <a:buChar char="§"/>
            </a:pPr>
            <a:r>
              <a:rPr lang="en-GB" altLang="en-US" sz="1200" dirty="0">
                <a:sym typeface="Wingdings" panose="05000000000000000000" pitchFamily="2" charset="2"/>
              </a:rPr>
              <a:t>In-place learning process</a:t>
            </a:r>
          </a:p>
          <a:p>
            <a:pPr>
              <a:lnSpc>
                <a:spcPct val="100000"/>
              </a:lnSpc>
              <a:spcBef>
                <a:spcPts val="0"/>
              </a:spcBef>
              <a:spcAft>
                <a:spcPts val="600"/>
              </a:spcAft>
              <a:buFont typeface="Wingdings" panose="05000000000000000000" pitchFamily="2" charset="2"/>
              <a:buChar char="§"/>
            </a:pPr>
            <a:endParaRPr lang="en-GB" altLang="en-US" sz="1200" dirty="0">
              <a:sym typeface="Wingdings" panose="05000000000000000000" pitchFamily="2" charset="2"/>
            </a:endParaRPr>
          </a:p>
          <a:p>
            <a:pPr>
              <a:lnSpc>
                <a:spcPct val="100000"/>
              </a:lnSpc>
              <a:spcBef>
                <a:spcPts val="0"/>
              </a:spcBef>
              <a:spcAft>
                <a:spcPts val="600"/>
              </a:spcAft>
              <a:buFont typeface="Wingdings" panose="05000000000000000000" pitchFamily="2" charset="2"/>
              <a:buChar char="§"/>
            </a:pPr>
            <a:r>
              <a:rPr lang="sv-SE" altLang="en-US" sz="1200" baseline="0" dirty="0"/>
              <a:t> Workshop med </a:t>
            </a:r>
            <a:r>
              <a:rPr lang="sv-SE" altLang="en-US" sz="1200" dirty="0"/>
              <a:t>ett team där alla från olika organisationsnivåer och uppgifter är involverade (anställda, teamledare, handledare, ingenjörer, chefer, ...)</a:t>
            </a:r>
          </a:p>
          <a:p>
            <a:pPr>
              <a:lnSpc>
                <a:spcPct val="100000"/>
              </a:lnSpc>
              <a:spcBef>
                <a:spcPts val="0"/>
              </a:spcBef>
              <a:spcAft>
                <a:spcPts val="600"/>
              </a:spcAft>
              <a:buFont typeface="Wingdings" panose="05000000000000000000" pitchFamily="2" charset="2"/>
              <a:buChar char="§"/>
            </a:pPr>
            <a:r>
              <a:rPr lang="sv-SE" altLang="en-US" sz="1200" dirty="0"/>
              <a:t>  Träffas regelbundet</a:t>
            </a:r>
          </a:p>
          <a:p>
            <a:pPr>
              <a:lnSpc>
                <a:spcPct val="100000"/>
              </a:lnSpc>
              <a:spcBef>
                <a:spcPts val="0"/>
              </a:spcBef>
              <a:spcAft>
                <a:spcPts val="600"/>
              </a:spcAft>
              <a:buFont typeface="Wingdings" panose="05000000000000000000" pitchFamily="2" charset="2"/>
              <a:buChar char="§"/>
            </a:pPr>
            <a:r>
              <a:rPr lang="sv-SE" altLang="en-US" sz="1200" dirty="0"/>
              <a:t>  Konkreta resultat inom en kort tidsram baserat på en/matris med  tilldelade ansvarsområden</a:t>
            </a:r>
          </a:p>
          <a:p>
            <a:pPr>
              <a:lnSpc>
                <a:spcPct val="100000"/>
              </a:lnSpc>
              <a:spcBef>
                <a:spcPts val="0"/>
              </a:spcBef>
              <a:spcAft>
                <a:spcPts val="600"/>
              </a:spcAft>
              <a:buFont typeface="Wingdings" panose="05000000000000000000" pitchFamily="2" charset="2"/>
              <a:buChar char="§"/>
            </a:pPr>
            <a:r>
              <a:rPr lang="sv-SE" altLang="en-US" sz="1200" dirty="0"/>
              <a:t>  Inlärningsprocessen sker på plats (tillsammans)</a:t>
            </a:r>
            <a:endParaRPr lang="en-GB" dirty="0"/>
          </a:p>
        </p:txBody>
      </p:sp>
      <p:sp>
        <p:nvSpPr>
          <p:cNvPr id="4" name="Slide Number Placeholder 3"/>
          <p:cNvSpPr>
            <a:spLocks noGrp="1"/>
          </p:cNvSpPr>
          <p:nvPr>
            <p:ph type="sldNum" sz="quarter" idx="10"/>
          </p:nvPr>
        </p:nvSpPr>
        <p:spPr/>
        <p:txBody>
          <a:bodyPr/>
          <a:lstStyle/>
          <a:p>
            <a:fld id="{5682B637-EC55-4AEC-B227-7AD0B48D76DF}" type="slidenum">
              <a:rPr lang="en-GB" smtClean="0"/>
              <a:t>3</a:t>
            </a:fld>
            <a:endParaRPr lang="en-GB"/>
          </a:p>
        </p:txBody>
      </p:sp>
    </p:spTree>
    <p:extLst>
      <p:ext uri="{BB962C8B-B14F-4D97-AF65-F5344CB8AC3E}">
        <p14:creationId xmlns:p14="http://schemas.microsoft.com/office/powerpoint/2010/main" val="396969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T05-V3</a:t>
            </a:r>
            <a:r>
              <a:rPr lang="fi-FI" baseline="0" dirty="0"/>
              <a:t> Video; A3 </a:t>
            </a:r>
            <a:r>
              <a:rPr lang="fi-FI" baseline="0" dirty="0" err="1"/>
              <a:t>problem</a:t>
            </a:r>
            <a:r>
              <a:rPr lang="fi-FI" baseline="0" dirty="0"/>
              <a:t> </a:t>
            </a:r>
            <a:r>
              <a:rPr lang="fi-FI" baseline="0" dirty="0" err="1"/>
              <a:t>Solving</a:t>
            </a:r>
            <a:r>
              <a:rPr lang="fi-FI" baseline="0" dirty="0"/>
              <a:t> </a:t>
            </a:r>
            <a:r>
              <a:rPr lang="fi-FI" baseline="0" dirty="0" err="1"/>
              <a:t>Tool</a:t>
            </a:r>
            <a:r>
              <a:rPr lang="fi-FI" baseline="0" dirty="0"/>
              <a:t> </a:t>
            </a:r>
            <a:r>
              <a:rPr lang="fi-FI" baseline="0" dirty="0" err="1"/>
              <a:t>Trueline</a:t>
            </a:r>
            <a:r>
              <a:rPr lang="fi-FI" baseline="0" dirty="0"/>
              <a:t> </a:t>
            </a:r>
            <a:r>
              <a:rPr lang="fi-FI" baseline="0" dirty="0" err="1"/>
              <a:t>Kaizen</a:t>
            </a:r>
            <a:r>
              <a:rPr lang="fi-FI" baseline="0" dirty="0"/>
              <a:t> (3:35)</a:t>
            </a:r>
            <a:endParaRPr lang="fi-FI" dirty="0"/>
          </a:p>
          <a:p>
            <a:endParaRPr lang="fi-FI" dirty="0"/>
          </a:p>
        </p:txBody>
      </p:sp>
      <p:sp>
        <p:nvSpPr>
          <p:cNvPr id="4" name="Slide Number Placeholder 3"/>
          <p:cNvSpPr>
            <a:spLocks noGrp="1"/>
          </p:cNvSpPr>
          <p:nvPr>
            <p:ph type="sldNum" sz="quarter" idx="10"/>
          </p:nvPr>
        </p:nvSpPr>
        <p:spPr/>
        <p:txBody>
          <a:bodyPr/>
          <a:lstStyle/>
          <a:p>
            <a:fld id="{5682B637-EC55-4AEC-B227-7AD0B48D76DF}" type="slidenum">
              <a:rPr lang="en-GB" smtClean="0"/>
              <a:t>22</a:t>
            </a:fld>
            <a:endParaRPr lang="en-GB"/>
          </a:p>
        </p:txBody>
      </p:sp>
    </p:spTree>
    <p:extLst>
      <p:ext uri="{BB962C8B-B14F-4D97-AF65-F5344CB8AC3E}">
        <p14:creationId xmlns:p14="http://schemas.microsoft.com/office/powerpoint/2010/main" val="428501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aseline="0" dirty="0"/>
              <a:t>Ledarskap med tavlor: Utvecklingsprocessen behöver ledarskap.</a:t>
            </a:r>
            <a:endParaRPr lang="nl-NL" alt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På så</a:t>
            </a:r>
            <a:r>
              <a:rPr lang="pt-PT" sz="1200" baseline="0" dirty="0"/>
              <a:t> sätt kan arbetstagarna ta del i kontinuerlig förbättring. </a:t>
            </a:r>
            <a:endParaRPr lang="pt-P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dirty="0"/>
              <a:t>Här finns några verktyg som du kan använda.</a:t>
            </a:r>
            <a:endParaRPr lang="pt-PT"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aseline="0" dirty="0"/>
              <a:t>Gemba walk = Att gå till arbetsstationen där arbetet äger rum. Gemba walk är ett verktyg som för människor/förmän/planerare från sitt skrivbord till ort och ställe där arbetet görs och saker och ting händer.  Det är lättare att på plats identifiera olika saker som arbetssäkerhet, risker, apparaternas skick, att förstå sig på arbetet som uträttas, händelsernas orsak-följd situationer och möjlighet att tala med arbetstagarna. Målsättningen är att förstå processer som producerar värde och problem som där finns. </a:t>
            </a:r>
            <a:endParaRPr lang="en-GB" sz="1200" dirty="0"/>
          </a:p>
          <a:p>
            <a:endParaRPr lang="nl-NL" altLang="nl-NL" dirty="0">
              <a:latin typeface="Arial" panose="020B0604020202020204" pitchFamily="34" charset="0"/>
            </a:endParaRPr>
          </a:p>
          <a:p>
            <a:endParaRPr lang="nl-NL" altLang="nl-NL"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23</a:t>
            </a:fld>
            <a:endParaRPr lang="en-GB"/>
          </a:p>
        </p:txBody>
      </p:sp>
    </p:spTree>
    <p:extLst>
      <p:ext uri="{BB962C8B-B14F-4D97-AF65-F5344CB8AC3E}">
        <p14:creationId xmlns:p14="http://schemas.microsoft.com/office/powerpoint/2010/main" val="21842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24</a:t>
            </a:fld>
            <a:endParaRPr lang="en-GB"/>
          </a:p>
        </p:txBody>
      </p:sp>
    </p:spTree>
    <p:extLst>
      <p:ext uri="{BB962C8B-B14F-4D97-AF65-F5344CB8AC3E}">
        <p14:creationId xmlns:p14="http://schemas.microsoft.com/office/powerpoint/2010/main" val="3807284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b="1" dirty="0"/>
              <a:t>Gemba walk: Tre</a:t>
            </a:r>
            <a:r>
              <a:rPr lang="nl-NL" altLang="nl-NL" b="1" baseline="0" dirty="0"/>
              <a:t> generationers kraft</a:t>
            </a:r>
            <a:r>
              <a:rPr lang="nl-NL" altLang="nl-NL" b="1" dirty="0"/>
              <a:t> </a:t>
            </a:r>
          </a:p>
          <a:p>
            <a:r>
              <a:rPr lang="nl-NL" altLang="nl-NL" b="0" dirty="0"/>
              <a:t>Att iaktta den</a:t>
            </a:r>
            <a:r>
              <a:rPr lang="nl-NL" altLang="nl-NL" b="0" baseline="0" dirty="0"/>
              <a:t> verkliga situationen är det enda riktiga sättet att lösa problemet. Det enda sättet att få reda på hur saker och ting i verkligheten ligger till och gå dit där produkterna eller tjänsterna produceras/tillverkas.</a:t>
            </a:r>
            <a:endParaRPr lang="nl-NL" altLang="nl-NL" b="0" dirty="0"/>
          </a:p>
          <a:p>
            <a:endParaRPr lang="nl-NL" altLang="nl-NL" b="1" dirty="0"/>
          </a:p>
          <a:p>
            <a:pPr marL="381000" indent="-381000">
              <a:buFontTx/>
              <a:buAutoNum type="arabicPeriod"/>
            </a:pPr>
            <a:r>
              <a:rPr lang="nl-NL" altLang="nl-NL" b="1" dirty="0"/>
              <a:t>Gå</a:t>
            </a:r>
            <a:r>
              <a:rPr lang="nl-NL" altLang="nl-NL" b="1" baseline="0" dirty="0"/>
              <a:t> och observera</a:t>
            </a:r>
            <a:r>
              <a:rPr lang="nl-NL" altLang="nl-NL" dirty="0"/>
              <a:t>: Fråga om förståelsen om värdeflödet och nuvarande flaskhalsarna som team-arbetarna</a:t>
            </a:r>
            <a:r>
              <a:rPr lang="nl-NL" altLang="nl-NL" baseline="0" dirty="0"/>
              <a:t> skapar.</a:t>
            </a:r>
            <a:endParaRPr lang="nl-NL" altLang="nl-NL" dirty="0"/>
          </a:p>
          <a:p>
            <a:pPr marL="381000" indent="-381000">
              <a:buFontTx/>
              <a:buAutoNum type="arabicPeriod"/>
            </a:pPr>
            <a:r>
              <a:rPr lang="nl-NL" altLang="nl-NL" b="1" dirty="0"/>
              <a:t>Fråga varför</a:t>
            </a:r>
            <a:r>
              <a:rPr lang="nl-NL" altLang="nl-NL" dirty="0"/>
              <a:t>: Uppmuntra arbetstagarna med att ställa</a:t>
            </a:r>
            <a:r>
              <a:rPr lang="nl-NL" altLang="nl-NL" baseline="0" dirty="0"/>
              <a:t> frågor om flaskhalsarna (öka problemlösningsförmåga)</a:t>
            </a:r>
            <a:endParaRPr lang="nl-NL" altLang="nl-NL" dirty="0"/>
          </a:p>
          <a:p>
            <a:pPr marL="381000" indent="-381000">
              <a:buFontTx/>
              <a:buAutoNum type="arabicPeriod"/>
            </a:pPr>
            <a:r>
              <a:rPr lang="nl-NL" altLang="nl-NL" b="1" dirty="0"/>
              <a:t>Visa</a:t>
            </a:r>
            <a:r>
              <a:rPr lang="nl-NL" altLang="nl-NL" b="1" baseline="0" dirty="0"/>
              <a:t> respekt</a:t>
            </a:r>
            <a:r>
              <a:rPr lang="nl-NL" altLang="nl-NL" dirty="0"/>
              <a:t>: Bete dig schyst för att respekt</a:t>
            </a:r>
            <a:r>
              <a:rPr lang="nl-NL" altLang="nl-NL" baseline="0" dirty="0"/>
              <a:t> för arbetstagarna är extremt viktigt.</a:t>
            </a:r>
          </a:p>
          <a:p>
            <a:pPr marL="381000" indent="-381000">
              <a:buFontTx/>
              <a:buAutoNum type="arabicPeriod"/>
            </a:pPr>
            <a:endParaRPr lang="nl-NL" alt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baseline="0" dirty="0"/>
              <a:t>Läraren kan titta från </a:t>
            </a:r>
            <a:r>
              <a:rPr lang="pt-PT" dirty="0"/>
              <a:t>Thinglink</a:t>
            </a:r>
            <a:endParaRPr lang="en-GB" dirty="0" err="1">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FontTx/>
              <a:buNone/>
            </a:pP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25</a:t>
            </a:fld>
            <a:endParaRPr lang="en-GB"/>
          </a:p>
        </p:txBody>
      </p:sp>
    </p:spTree>
    <p:extLst>
      <p:ext uri="{BB962C8B-B14F-4D97-AF65-F5344CB8AC3E}">
        <p14:creationId xmlns:p14="http://schemas.microsoft.com/office/powerpoint/2010/main" val="15328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5682B637-EC55-4AEC-B227-7AD0B48D76DF}" type="slidenum">
              <a:rPr lang="en-GB" smtClean="0"/>
              <a:t>5</a:t>
            </a:fld>
            <a:endParaRPr lang="en-GB"/>
          </a:p>
        </p:txBody>
      </p:sp>
    </p:spTree>
    <p:extLst>
      <p:ext uri="{BB962C8B-B14F-4D97-AF65-F5344CB8AC3E}">
        <p14:creationId xmlns:p14="http://schemas.microsoft.com/office/powerpoint/2010/main" val="177778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sv-SE" dirty="0"/>
              <a:t>4500 000 </a:t>
            </a:r>
            <a:r>
              <a:rPr lang="sv-SE" dirty="0" err="1"/>
              <a:t>Kaizen</a:t>
            </a:r>
            <a:r>
              <a:rPr lang="sv-SE" dirty="0"/>
              <a:t>-förbättringar har implementerats hos Toyota i Japan. </a:t>
            </a:r>
            <a:r>
              <a:rPr lang="sv-SE" dirty="0" err="1"/>
              <a:t>Kaizen</a:t>
            </a:r>
            <a:r>
              <a:rPr lang="sv-SE" dirty="0"/>
              <a:t> förbättringarna har varit förslag</a:t>
            </a:r>
            <a:r>
              <a:rPr lang="sv-SE" baseline="0" dirty="0"/>
              <a:t> från hela personalen.</a:t>
            </a:r>
            <a:endParaRPr lang="sv-SE" dirty="0"/>
          </a:p>
          <a:p>
            <a:r>
              <a:rPr lang="sv-SE" dirty="0"/>
              <a:t>Det betyder 6.3 </a:t>
            </a:r>
            <a:r>
              <a:rPr lang="sv-SE" dirty="0" err="1"/>
              <a:t>Kaizen</a:t>
            </a:r>
            <a:r>
              <a:rPr lang="sv-SE" dirty="0"/>
              <a:t>-förbättringar / anställd / år.</a:t>
            </a:r>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7</a:t>
            </a:fld>
            <a:endParaRPr lang="en-GB"/>
          </a:p>
        </p:txBody>
      </p:sp>
    </p:spTree>
    <p:extLst>
      <p:ext uri="{BB962C8B-B14F-4D97-AF65-F5344CB8AC3E}">
        <p14:creationId xmlns:p14="http://schemas.microsoft.com/office/powerpoint/2010/main" val="87364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baseline="0" dirty="0"/>
          </a:p>
          <a:p>
            <a:r>
              <a:rPr lang="sv-SE" b="1" i="0" baseline="0" dirty="0"/>
              <a:t>Målinriktad handling</a:t>
            </a:r>
            <a:r>
              <a:rPr lang="sv-SE" i="0" baseline="0" dirty="0"/>
              <a:t>: riktning, fokus, orsak, enhet: detta återspeglar varför perfektion är nödvändig.</a:t>
            </a:r>
          </a:p>
          <a:p>
            <a:r>
              <a:rPr lang="sv-SE" b="1" i="0" baseline="0" dirty="0" err="1"/>
              <a:t>Hoshin</a:t>
            </a:r>
            <a:r>
              <a:rPr lang="sv-SE" i="0" baseline="0" dirty="0"/>
              <a:t> (Japan = mål, mål, övning, policy) är en term inom ledningsfilosofi (metod). Det är en årlig plan som hjälper till att ställa (affärs) mål i syfte att uppnå dem.</a:t>
            </a:r>
          </a:p>
          <a:p>
            <a:r>
              <a:rPr lang="sv-SE" b="1" i="0" baseline="0" dirty="0" err="1"/>
              <a:t>Hoshinsystem</a:t>
            </a:r>
            <a:r>
              <a:rPr lang="sv-SE" i="0" baseline="0" dirty="0"/>
              <a:t> är allmänt förekommande. I en enkel form kan de ingå i mallar, arbetsinstruktioner och handlingsplaner. De hjälper anställda och ledning att sätta mål och sätta mätpunkter för att kontrollera om mål har uppnåtts eller inte.</a:t>
            </a:r>
          </a:p>
          <a:p>
            <a:r>
              <a:rPr lang="sv-SE" i="0" baseline="0" dirty="0"/>
              <a:t>Liksom många andra förvaltningsverktyg har </a:t>
            </a:r>
            <a:r>
              <a:rPr lang="sv-SE" i="0" baseline="0" dirty="0" err="1"/>
              <a:t>Hoshin</a:t>
            </a:r>
            <a:r>
              <a:rPr lang="sv-SE" i="0" baseline="0" dirty="0"/>
              <a:t> utvecklats i Japan, men den bygger på den amerikanska ledningsmetoden, </a:t>
            </a:r>
            <a:r>
              <a:rPr lang="sv-SE" i="0" baseline="0" dirty="0" err="1"/>
              <a:t>Goal</a:t>
            </a:r>
            <a:r>
              <a:rPr lang="sv-SE" i="0" baseline="0" dirty="0"/>
              <a:t> Management och den klassiska PDCA-cirkeln (Plan, Do, Check, </a:t>
            </a:r>
            <a:r>
              <a:rPr lang="sv-SE" i="0" baseline="0" dirty="0" err="1"/>
              <a:t>Act</a:t>
            </a:r>
            <a:r>
              <a:rPr lang="sv-SE" i="0" baseline="0" dirty="0"/>
              <a:t>) eller </a:t>
            </a:r>
            <a:r>
              <a:rPr lang="sv-SE" i="0" baseline="0" dirty="0" err="1"/>
              <a:t>Deming</a:t>
            </a:r>
            <a:r>
              <a:rPr lang="sv-SE" i="0" baseline="0" dirty="0"/>
              <a:t>-cirkeln</a:t>
            </a:r>
            <a:r>
              <a:rPr lang="sv-SE" i="1" baseline="0" dirty="0"/>
              <a:t>.</a:t>
            </a:r>
            <a:endParaRPr lang="nl-NL" i="1" baseline="0" dirty="0"/>
          </a:p>
          <a:p>
            <a:endParaRPr lang="nl-NL" i="1" baseline="0" dirty="0"/>
          </a:p>
          <a:p>
            <a:endParaRPr lang="nl-NL" i="1" baseline="0"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8</a:t>
            </a:fld>
            <a:endParaRPr lang="en-GB"/>
          </a:p>
        </p:txBody>
      </p:sp>
    </p:spTree>
    <p:extLst>
      <p:ext uri="{BB962C8B-B14F-4D97-AF65-F5344CB8AC3E}">
        <p14:creationId xmlns:p14="http://schemas.microsoft.com/office/powerpoint/2010/main" val="174122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För att organisationen ska utvecklas kontinuerligt måste den skapa en egen verksamhetsplan</a:t>
            </a:r>
            <a:r>
              <a:rPr lang="nl-NL" baseline="0" dirty="0"/>
              <a:t> dvs organisationens uppgift (Mission). Verksamhetsplanen eller missionen svarar på frågan: Varför finns organisationen till och vad vill den uppnå (inom 4-5 år)? Om man inte har någon mission så har man inte under kontroll vad man gör.</a:t>
            </a:r>
          </a:p>
          <a:p>
            <a:r>
              <a:rPr lang="fi-FI" dirty="0"/>
              <a:t/>
            </a:r>
            <a:br>
              <a:rPr lang="fi-FI" dirty="0"/>
            </a:br>
            <a:r>
              <a:rPr lang="fi-FI" dirty="0"/>
              <a:t>För </a:t>
            </a:r>
            <a:r>
              <a:rPr lang="fi-FI" dirty="0" err="1"/>
              <a:t>att</a:t>
            </a:r>
            <a:r>
              <a:rPr lang="fi-FI" dirty="0"/>
              <a:t> </a:t>
            </a:r>
            <a:r>
              <a:rPr lang="fi-FI" dirty="0" err="1"/>
              <a:t>konkretisera</a:t>
            </a:r>
            <a:r>
              <a:rPr lang="fi-FI" dirty="0"/>
              <a:t> </a:t>
            </a:r>
            <a:r>
              <a:rPr lang="fi-FI" dirty="0" err="1"/>
              <a:t>verksamhetsplanen</a:t>
            </a:r>
            <a:r>
              <a:rPr lang="fi-FI" baseline="0" dirty="0"/>
              <a:t> (</a:t>
            </a:r>
            <a:r>
              <a:rPr lang="fi-FI" baseline="0" dirty="0" err="1"/>
              <a:t>missionen</a:t>
            </a:r>
            <a:r>
              <a:rPr lang="fi-FI" baseline="0" dirty="0"/>
              <a:t>, </a:t>
            </a:r>
            <a:r>
              <a:rPr lang="fi-FI" baseline="0" dirty="0" err="1"/>
              <a:t>uppgiften</a:t>
            </a:r>
            <a:r>
              <a:rPr lang="fi-FI" baseline="0" dirty="0"/>
              <a:t>) </a:t>
            </a:r>
            <a:r>
              <a:rPr lang="fi-FI" baseline="0" dirty="0" err="1"/>
              <a:t>måste</a:t>
            </a:r>
            <a:r>
              <a:rPr lang="fi-FI" baseline="0" dirty="0"/>
              <a:t> du </a:t>
            </a:r>
            <a:r>
              <a:rPr lang="fi-FI" baseline="0" dirty="0" err="1"/>
              <a:t>beskriva</a:t>
            </a:r>
            <a:r>
              <a:rPr lang="fi-FI" baseline="0" dirty="0"/>
              <a:t> </a:t>
            </a:r>
            <a:r>
              <a:rPr lang="fi-FI" b="1" baseline="0" dirty="0" err="1"/>
              <a:t>målsättningarna</a:t>
            </a:r>
            <a:r>
              <a:rPr lang="fi-FI" b="1" baseline="0" dirty="0"/>
              <a:t>. </a:t>
            </a:r>
            <a:r>
              <a:rPr lang="fi-FI" b="0" baseline="0" dirty="0" err="1"/>
              <a:t>Dessa</a:t>
            </a:r>
            <a:r>
              <a:rPr lang="fi-FI" b="0" baseline="0" dirty="0"/>
              <a:t> </a:t>
            </a:r>
            <a:r>
              <a:rPr lang="fi-FI" b="0" baseline="0" dirty="0" err="1"/>
              <a:t>mål</a:t>
            </a:r>
            <a:r>
              <a:rPr lang="fi-FI" b="0" baseline="0" dirty="0"/>
              <a:t> </a:t>
            </a:r>
            <a:r>
              <a:rPr lang="fi-FI" b="0" baseline="0" dirty="0" err="1"/>
              <a:t>har</a:t>
            </a:r>
            <a:r>
              <a:rPr lang="fi-FI" b="0" baseline="0" dirty="0"/>
              <a:t> en annan </a:t>
            </a:r>
            <a:r>
              <a:rPr lang="fi-FI" b="0" baseline="0" dirty="0" err="1"/>
              <a:t>riktning</a:t>
            </a:r>
            <a:r>
              <a:rPr lang="fi-FI" b="0" baseline="0" dirty="0"/>
              <a:t> </a:t>
            </a:r>
            <a:r>
              <a:rPr lang="fi-FI" b="0" baseline="0" dirty="0" err="1"/>
              <a:t>än</a:t>
            </a:r>
            <a:r>
              <a:rPr lang="fi-FI" b="0" baseline="0" dirty="0"/>
              <a:t> </a:t>
            </a:r>
            <a:r>
              <a:rPr lang="fi-FI" b="0" baseline="0" dirty="0" err="1"/>
              <a:t>organisationens</a:t>
            </a:r>
            <a:r>
              <a:rPr lang="fi-FI" b="0" baseline="0" dirty="0"/>
              <a:t> </a:t>
            </a:r>
            <a:r>
              <a:rPr lang="fi-FI" b="0" baseline="0" dirty="0" err="1"/>
              <a:t>huvudmål</a:t>
            </a:r>
            <a:r>
              <a:rPr lang="fi-FI" b="0" baseline="0" dirty="0"/>
              <a:t> </a:t>
            </a:r>
            <a:r>
              <a:rPr lang="fi-FI" b="0" baseline="0" dirty="0" err="1"/>
              <a:t>som</a:t>
            </a:r>
            <a:r>
              <a:rPr lang="fi-FI" b="0" baseline="0" dirty="0"/>
              <a:t> </a:t>
            </a:r>
            <a:r>
              <a:rPr lang="fi-FI" b="0" baseline="0" dirty="0" err="1"/>
              <a:t>organisationen</a:t>
            </a:r>
            <a:r>
              <a:rPr lang="fi-FI" b="0" baseline="0" dirty="0"/>
              <a:t> </a:t>
            </a:r>
            <a:r>
              <a:rPr lang="fi-FI" b="0" baseline="0" dirty="0" err="1"/>
              <a:t>försöker</a:t>
            </a:r>
            <a:r>
              <a:rPr lang="fi-FI" b="0" baseline="0" dirty="0"/>
              <a:t> </a:t>
            </a:r>
            <a:r>
              <a:rPr lang="fi-FI" b="0" baseline="0" dirty="0" err="1"/>
              <a:t>uppnå</a:t>
            </a:r>
            <a:r>
              <a:rPr lang="fi-FI" b="0" baseline="0" dirty="0"/>
              <a:t>. </a:t>
            </a:r>
            <a:r>
              <a:rPr lang="fi-FI" b="0" baseline="0" dirty="0" err="1"/>
              <a:t>Organisationens</a:t>
            </a:r>
            <a:r>
              <a:rPr lang="fi-FI" b="0" baseline="0" dirty="0"/>
              <a:t> </a:t>
            </a:r>
            <a:r>
              <a:rPr lang="fi-FI" b="1" baseline="0" dirty="0" err="1"/>
              <a:t>strategiska</a:t>
            </a:r>
            <a:r>
              <a:rPr lang="fi-FI" b="1" baseline="0" dirty="0"/>
              <a:t> </a:t>
            </a:r>
            <a:r>
              <a:rPr lang="fi-FI" b="1" baseline="0" dirty="0" err="1"/>
              <a:t>mål</a:t>
            </a:r>
            <a:r>
              <a:rPr lang="fi-FI" b="1" baseline="0" dirty="0"/>
              <a:t> </a:t>
            </a:r>
            <a:r>
              <a:rPr lang="fi-FI" b="0" baseline="0" dirty="0" err="1"/>
              <a:t>ger</a:t>
            </a:r>
            <a:r>
              <a:rPr lang="fi-FI" b="0" baseline="0" dirty="0"/>
              <a:t> </a:t>
            </a:r>
            <a:r>
              <a:rPr lang="fi-FI" b="0" baseline="0" dirty="0" err="1"/>
              <a:t>svar</a:t>
            </a:r>
            <a:r>
              <a:rPr lang="fi-FI" b="0" baseline="0" dirty="0"/>
              <a:t> </a:t>
            </a:r>
            <a:r>
              <a:rPr lang="fi-FI" b="0" baseline="0" dirty="0" err="1"/>
              <a:t>på</a:t>
            </a:r>
            <a:r>
              <a:rPr lang="fi-FI" b="0" baseline="0" dirty="0"/>
              <a:t> </a:t>
            </a:r>
            <a:r>
              <a:rPr lang="fi-FI" b="0" baseline="0" dirty="0" err="1"/>
              <a:t>frågan</a:t>
            </a:r>
            <a:r>
              <a:rPr lang="fi-FI" b="1" baseline="0" dirty="0"/>
              <a:t>; </a:t>
            </a:r>
            <a:r>
              <a:rPr lang="fi-FI" b="0" baseline="0" dirty="0" err="1"/>
              <a:t>Hur</a:t>
            </a:r>
            <a:r>
              <a:rPr lang="fi-FI" b="0" baseline="0" dirty="0"/>
              <a:t> </a:t>
            </a:r>
            <a:r>
              <a:rPr lang="fi-FI" b="0" baseline="0" dirty="0" err="1"/>
              <a:t>kan</a:t>
            </a:r>
            <a:r>
              <a:rPr lang="fi-FI" b="0" baseline="0" dirty="0"/>
              <a:t> </a:t>
            </a:r>
            <a:r>
              <a:rPr lang="fi-FI" b="0" baseline="0" dirty="0" err="1"/>
              <a:t>företaget</a:t>
            </a:r>
            <a:r>
              <a:rPr lang="fi-FI" b="0" baseline="0" dirty="0"/>
              <a:t> </a:t>
            </a:r>
            <a:r>
              <a:rPr lang="fi-FI" b="0" baseline="0" dirty="0" err="1"/>
              <a:t>nå</a:t>
            </a:r>
            <a:r>
              <a:rPr lang="fi-FI" b="0" baseline="0" dirty="0"/>
              <a:t> </a:t>
            </a:r>
            <a:r>
              <a:rPr lang="fi-FI" b="0" baseline="0" dirty="0" err="1"/>
              <a:t>sin</a:t>
            </a:r>
            <a:r>
              <a:rPr lang="fi-FI" b="0" baseline="0" dirty="0"/>
              <a:t> </a:t>
            </a:r>
            <a:r>
              <a:rPr lang="fi-FI" b="0" baseline="0" dirty="0" err="1"/>
              <a:t>verksamhetstanke</a:t>
            </a:r>
            <a:r>
              <a:rPr lang="fi-FI" b="0" baseline="0" dirty="0"/>
              <a:t>.</a:t>
            </a:r>
            <a:endParaRPr lang="nl-NL" baseline="0" dirty="0"/>
          </a:p>
          <a:p>
            <a:endParaRPr lang="nl-NL" baseline="0" dirty="0"/>
          </a:p>
          <a:p>
            <a:r>
              <a:rPr lang="nl-NL" b="1" baseline="0" dirty="0"/>
              <a:t>PDCA</a:t>
            </a:r>
            <a:r>
              <a:rPr lang="nl-NL" baseline="0" dirty="0"/>
              <a:t> (plan do check act = planera, gör noggrant, agera) och </a:t>
            </a:r>
            <a:r>
              <a:rPr lang="nl-NL" b="1" baseline="0" dirty="0"/>
              <a:t>A3 </a:t>
            </a:r>
            <a:r>
              <a:rPr lang="nl-NL" baseline="0" dirty="0"/>
              <a:t>: Dessa </a:t>
            </a:r>
            <a:r>
              <a:rPr lang="nl-NL" b="1" baseline="0" dirty="0"/>
              <a:t>verktyg</a:t>
            </a:r>
            <a:r>
              <a:rPr lang="nl-NL" baseline="0" dirty="0"/>
              <a:t> hjälper till i praktiskt utvecklingsarbete.  </a:t>
            </a:r>
          </a:p>
          <a:p>
            <a:r>
              <a:rPr lang="nl-NL" baseline="0" dirty="0"/>
              <a:t>Man beskriver med små steg (med delmålsättningar) hur målsättningarna kan nås.  PDCA är ett verktyg INTE en målsättning.</a:t>
            </a:r>
          </a:p>
          <a:p>
            <a:r>
              <a:rPr lang="nl-NL" baseline="0" dirty="0"/>
              <a:t>Detta verktyg kan hjälpa i vilken situation som helst. Den ger riktlinjer och riktningen på ett sätt så att det är lätt för alla att jobba. Den är visuell och transparent.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9</a:t>
            </a:fld>
            <a:endParaRPr lang="en-GB"/>
          </a:p>
        </p:txBody>
      </p:sp>
    </p:spTree>
    <p:extLst>
      <p:ext uri="{BB962C8B-B14F-4D97-AF65-F5344CB8AC3E}">
        <p14:creationId xmlns:p14="http://schemas.microsoft.com/office/powerpoint/2010/main" val="59169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Calibri" panose="020F0502020204030204" pitchFamily="34" charset="0"/>
                <a:cs typeface="Calibri" panose="020F0502020204030204" pitchFamily="34" charset="0"/>
              </a:rPr>
              <a:t>Ledarskap</a:t>
            </a:r>
            <a:r>
              <a:rPr lang="en-US" sz="1200" b="1" dirty="0">
                <a:latin typeface="Calibri" panose="020F0502020204030204" pitchFamily="34" charset="0"/>
                <a:cs typeface="Calibri" panose="020F0502020204030204" pitchFamily="34" charset="0"/>
              </a:rPr>
              <a:t> med </a:t>
            </a:r>
            <a:r>
              <a:rPr lang="en-US" sz="1200" b="1" dirty="0" err="1">
                <a:latin typeface="Calibri" panose="020F0502020204030204" pitchFamily="34" charset="0"/>
                <a:cs typeface="Calibri" panose="020F0502020204030204" pitchFamily="34" charset="0"/>
              </a:rPr>
              <a:t>resultat</a:t>
            </a:r>
            <a:r>
              <a:rPr lang="en-US" sz="1200" b="1" dirty="0">
                <a:latin typeface="Calibri" panose="020F0502020204030204" pitchFamily="34" charset="0"/>
                <a:cs typeface="Calibri" panose="020F0502020204030204" pitchFamily="34" charset="0"/>
              </a:rPr>
              <a:t> </a:t>
            </a:r>
            <a:r>
              <a:rPr lang="en-US" sz="1200" b="0" dirty="0" err="1">
                <a:latin typeface="Calibri" panose="020F0502020204030204" pitchFamily="34" charset="0"/>
                <a:cs typeface="Calibri" panose="020F0502020204030204" pitchFamily="34" charset="0"/>
              </a:rPr>
              <a:t>är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att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skapa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syn</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och</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leda</a:t>
            </a:r>
            <a:r>
              <a:rPr lang="en-US" sz="1200" b="0" baseline="0" dirty="0">
                <a:latin typeface="Calibri" panose="020F0502020204030204" pitchFamily="34" charset="0"/>
                <a:cs typeface="Calibri" panose="020F0502020204030204" pitchFamily="34" charset="0"/>
              </a:rPr>
              <a:t> med </a:t>
            </a:r>
            <a:r>
              <a:rPr lang="en-US" sz="1200" b="0" baseline="0" dirty="0" err="1">
                <a:latin typeface="Calibri" panose="020F0502020204030204" pitchFamily="34" charset="0"/>
                <a:cs typeface="Calibri" panose="020F0502020204030204" pitchFamily="34" charset="0"/>
              </a:rPr>
              <a:t>prestation</a:t>
            </a:r>
            <a:r>
              <a:rPr lang="en-US" sz="1200" b="0" baseline="0" dirty="0">
                <a:latin typeface="Calibri" panose="020F0502020204030204" pitchFamily="34" charset="0"/>
                <a:cs typeface="Calibri" panose="020F0502020204030204" pitchFamily="34" charset="0"/>
              </a:rPr>
              <a:t>.</a:t>
            </a:r>
            <a:r>
              <a:rPr lang="en-US" sz="1200" b="1"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Ledarskap</a:t>
            </a:r>
            <a:r>
              <a:rPr lang="en-US" sz="1200" b="0" baseline="0" dirty="0">
                <a:latin typeface="Calibri" panose="020F0502020204030204" pitchFamily="34" charset="0"/>
                <a:cs typeface="Calibri" panose="020F0502020204030204" pitchFamily="34" charset="0"/>
              </a:rPr>
              <a:t> med </a:t>
            </a:r>
            <a:r>
              <a:rPr lang="en-US" sz="1200" b="0" baseline="0" dirty="0" err="1">
                <a:latin typeface="Calibri" panose="020F0502020204030204" pitchFamily="34" charset="0"/>
                <a:cs typeface="Calibri" panose="020F0502020204030204" pitchFamily="34" charset="0"/>
              </a:rPr>
              <a:t>resultat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lättar</a:t>
            </a:r>
            <a:r>
              <a:rPr lang="en-US" sz="1200" b="0" baseline="0" dirty="0">
                <a:latin typeface="Calibri" panose="020F0502020204030204" pitchFamily="34" charset="0"/>
                <a:cs typeface="Calibri" panose="020F0502020204030204" pitchFamily="34" charset="0"/>
              </a:rPr>
              <a:t> till </a:t>
            </a:r>
            <a:r>
              <a:rPr lang="en-US" sz="1200" b="0" baseline="0" dirty="0" err="1">
                <a:latin typeface="Calibri" panose="020F0502020204030204" pitchFamily="34" charset="0"/>
                <a:cs typeface="Calibri" panose="020F0502020204030204" pitchFamily="34" charset="0"/>
              </a:rPr>
              <a:t>uppföljning</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av</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processen</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och</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handlingarna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Situationen</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måste</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observeras</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systematiskt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och</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uppdateras</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På</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så</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sätt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kan</a:t>
            </a:r>
            <a:r>
              <a:rPr lang="en-US" sz="1200" b="0" baseline="0" dirty="0">
                <a:latin typeface="Calibri" panose="020F0502020204030204" pitchFamily="34" charset="0"/>
                <a:cs typeface="Calibri" panose="020F0502020204030204" pitchFamily="34" charset="0"/>
              </a:rPr>
              <a:t> man </a:t>
            </a:r>
            <a:r>
              <a:rPr lang="en-US" sz="1200" b="0" baseline="0" dirty="0" err="1">
                <a:latin typeface="Calibri" panose="020F0502020204030204" pitchFamily="34" charset="0"/>
                <a:cs typeface="Calibri" panose="020F0502020204030204" pitchFamily="34" charset="0"/>
              </a:rPr>
              <a:t>styra</a:t>
            </a:r>
            <a:r>
              <a:rPr lang="en-US" sz="1200" b="0" baseline="0" dirty="0">
                <a:latin typeface="Calibri" panose="020F0502020204030204" pitchFamily="34" charset="0"/>
                <a:cs typeface="Calibri" panose="020F0502020204030204" pitchFamily="34" charset="0"/>
              </a:rPr>
              <a:t> vid </a:t>
            </a:r>
            <a:r>
              <a:rPr lang="en-US" sz="1200" b="0" baseline="0" dirty="0" err="1">
                <a:latin typeface="Calibri" panose="020F0502020204030204" pitchFamily="34" charset="0"/>
                <a:cs typeface="Calibri" panose="020F0502020204030204" pitchFamily="34" charset="0"/>
              </a:rPr>
              <a:t>rätt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tillfälle</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målet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inte</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nås</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Utveckla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ägarskap</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detta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möjliggör</a:t>
            </a:r>
            <a:r>
              <a:rPr lang="en-US" sz="1200" b="0" baseline="0" dirty="0">
                <a:latin typeface="Calibri" panose="020F0502020204030204" pitchFamily="34" charset="0"/>
                <a:cs typeface="Calibri" panose="020F0502020204030204" pitchFamily="34" charset="0"/>
              </a:rPr>
              <a:t> KPI-</a:t>
            </a:r>
            <a:r>
              <a:rPr lang="en-US" sz="1200" b="0" baseline="0" dirty="0" err="1">
                <a:latin typeface="Calibri" panose="020F0502020204030204" pitchFamily="34" charset="0"/>
                <a:cs typeface="Calibri" panose="020F0502020204030204" pitchFamily="34" charset="0"/>
              </a:rPr>
              <a:t>uppföljning</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av</a:t>
            </a:r>
            <a:r>
              <a:rPr lang="en-US" sz="1200" b="0" baseline="0" dirty="0">
                <a:latin typeface="Calibri" panose="020F0502020204030204" pitchFamily="34" charset="0"/>
                <a:cs typeface="Calibri" panose="020F0502020204030204" pitchFamily="34" charset="0"/>
              </a:rPr>
              <a:t> team-</a:t>
            </a:r>
            <a:r>
              <a:rPr lang="en-US" sz="1200" b="0" baseline="0" dirty="0" err="1">
                <a:latin typeface="Calibri" panose="020F0502020204030204" pitchFamily="34" charset="0"/>
                <a:cs typeface="Calibri" panose="020F0502020204030204" pitchFamily="34" charset="0"/>
              </a:rPr>
              <a:t>medlemmarna</a:t>
            </a:r>
            <a:r>
              <a:rPr lang="en-US" sz="1200" b="0" baseline="0" dirty="0">
                <a:latin typeface="Calibri" panose="020F0502020204030204" pitchFamily="34" charset="0"/>
                <a:cs typeface="Calibri" panose="020F0502020204030204" pitchFamily="34" charset="0"/>
              </a:rPr>
              <a:t>.</a:t>
            </a:r>
            <a:endParaRPr lang="en-US"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err="1">
                <a:latin typeface="Calibri" panose="020F0502020204030204" pitchFamily="34" charset="0"/>
                <a:cs typeface="Calibri" panose="020F0502020204030204" pitchFamily="34" charset="0"/>
              </a:rPr>
              <a:t>När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det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gäller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funktionella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målsättningar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söker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organisationen</a:t>
            </a:r>
            <a:r>
              <a:rPr lang="en-US" sz="1200" b="0" baseline="0" dirty="0">
                <a:latin typeface="Calibri" panose="020F0502020204030204" pitchFamily="34" charset="0"/>
                <a:cs typeface="Calibri" panose="020F0502020204030204" pitchFamily="34" charset="0"/>
              </a:rPr>
              <a:t> </a:t>
            </a:r>
            <a:r>
              <a:rPr lang="en-US" sz="1200" b="1" baseline="0" dirty="0">
                <a:latin typeface="Calibri" panose="020F0502020204030204" pitchFamily="34" charset="0"/>
                <a:cs typeface="Calibri" panose="020F0502020204030204" pitchFamily="34" charset="0"/>
              </a:rPr>
              <a:t>KPI</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som</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konstaterats</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fungerande</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och</a:t>
            </a:r>
            <a:r>
              <a:rPr lang="en-US" sz="1200" b="0" baseline="0" dirty="0">
                <a:latin typeface="Calibri" panose="020F0502020204030204" pitchFamily="34" charset="0"/>
                <a:cs typeface="Calibri" panose="020F0502020204030204" pitchFamily="34" charset="0"/>
              </a:rPr>
              <a:t> vid </a:t>
            </a:r>
            <a:r>
              <a:rPr lang="en-US" sz="1200" b="0" baseline="0" dirty="0" err="1">
                <a:latin typeface="Calibri" panose="020F0502020204030204" pitchFamily="34" charset="0"/>
                <a:cs typeface="Calibri" panose="020F0502020204030204" pitchFamily="34" charset="0"/>
              </a:rPr>
              <a:t>behov</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justerats</a:t>
            </a:r>
            <a:r>
              <a:rPr lang="en-US" sz="1200" b="0" baseline="0" dirty="0">
                <a:latin typeface="Calibri" panose="020F0502020204030204" pitchFamily="34" charset="0"/>
                <a:cs typeface="Calibri" panose="020F0502020204030204" pitchFamily="34" charset="0"/>
              </a:rPr>
              <a:t> till </a:t>
            </a:r>
            <a:r>
              <a:rPr lang="en-US" sz="1200" b="0" baseline="0" dirty="0" err="1">
                <a:latin typeface="Calibri" panose="020F0502020204030204" pitchFamily="34" charset="0"/>
                <a:cs typeface="Calibri" panose="020F0502020204030204" pitchFamily="34" charset="0"/>
              </a:rPr>
              <a:t>dagens</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verksamhet</a:t>
            </a:r>
            <a:r>
              <a:rPr lang="en-US" sz="1200" b="0" baseline="0" dirty="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err="1">
                <a:latin typeface="Calibri" panose="020F0502020204030204" pitchFamily="34" charset="0"/>
                <a:cs typeface="Calibri" panose="020F0502020204030204" pitchFamily="34" charset="0"/>
              </a:rPr>
              <a:t>Ändamålet</a:t>
            </a:r>
            <a:r>
              <a:rPr lang="en-US" sz="1200" b="0" baseline="0" dirty="0">
                <a:latin typeface="Calibri" panose="020F0502020204030204" pitchFamily="34" charset="0"/>
                <a:cs typeface="Calibri" panose="020F0502020204030204" pitchFamily="34" charset="0"/>
              </a:rPr>
              <a:t> med KPI  </a:t>
            </a:r>
            <a:r>
              <a:rPr lang="en-US" sz="1200" b="1" baseline="0" dirty="0">
                <a:latin typeface="Calibri" panose="020F0502020204030204" pitchFamily="34" charset="0"/>
                <a:cs typeface="Calibri" panose="020F0502020204030204" pitchFamily="34" charset="0"/>
              </a:rPr>
              <a:t>Key Performance Indicator </a:t>
            </a:r>
            <a:r>
              <a:rPr lang="en-US" sz="1200" b="0" baseline="0" dirty="0" err="1">
                <a:latin typeface="Calibri" panose="020F0502020204030204" pitchFamily="34" charset="0"/>
                <a:cs typeface="Calibri" panose="020F0502020204030204" pitchFamily="34" charset="0"/>
              </a:rPr>
              <a:t>är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att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göra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målsättningarna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mätbara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därför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är</a:t>
            </a:r>
            <a:r>
              <a:rPr lang="en-US" sz="1200" b="0" baseline="0" dirty="0">
                <a:latin typeface="Calibri" panose="020F0502020204030204" pitchFamily="34" charset="0"/>
                <a:cs typeface="Calibri" panose="020F0502020204030204" pitchFamily="34" charset="0"/>
              </a:rPr>
              <a:t> KPI </a:t>
            </a:r>
            <a:r>
              <a:rPr lang="en-US" sz="1200" b="0" baseline="0" dirty="0" err="1">
                <a:latin typeface="Calibri" panose="020F0502020204030204" pitchFamily="34" charset="0"/>
                <a:cs typeface="Calibri" panose="020F0502020204030204" pitchFamily="34" charset="0"/>
              </a:rPr>
              <a:t>kvantitativ</a:t>
            </a:r>
            <a:r>
              <a:rPr lang="en-US" sz="1200" b="0" baseline="0" dirty="0">
                <a:latin typeface="Calibri" panose="020F0502020204030204" pitchFamily="34" charset="0"/>
                <a:cs typeface="Calibri" panose="020F0502020204030204" pitchFamily="34" charset="0"/>
              </a:rPr>
              <a:t>, den </a:t>
            </a:r>
            <a:r>
              <a:rPr lang="en-US" sz="1200" b="0" baseline="0" dirty="0" err="1">
                <a:latin typeface="Calibri" panose="020F0502020204030204" pitchFamily="34" charset="0"/>
                <a:cs typeface="Calibri" panose="020F0502020204030204" pitchFamily="34" charset="0"/>
              </a:rPr>
              <a:t>presenteras</a:t>
            </a:r>
            <a:r>
              <a:rPr lang="en-US" sz="1200" b="0" baseline="0" dirty="0">
                <a:latin typeface="Calibri" panose="020F0502020204030204" pitchFamily="34" charset="0"/>
                <a:cs typeface="Calibri" panose="020F0502020204030204" pitchFamily="34" charset="0"/>
              </a:rPr>
              <a:t> med </a:t>
            </a:r>
            <a:r>
              <a:rPr lang="en-US" sz="1200" b="0" baseline="0" dirty="0" err="1">
                <a:latin typeface="Calibri" panose="020F0502020204030204" pitchFamily="34" charset="0"/>
                <a:cs typeface="Calibri" panose="020F0502020204030204" pitchFamily="34" charset="0"/>
              </a:rPr>
              <a:t>siffror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och</a:t>
            </a:r>
            <a:r>
              <a:rPr lang="en-US" sz="1200" b="0" baseline="0" dirty="0">
                <a:latin typeface="Calibri" panose="020F0502020204030204" pitchFamily="34" charset="0"/>
                <a:cs typeface="Calibri" panose="020F0502020204030204" pitchFamily="34" charset="0"/>
              </a:rPr>
              <a:t> den </a:t>
            </a:r>
            <a:r>
              <a:rPr lang="en-US" sz="1200" b="0" baseline="0" dirty="0" err="1">
                <a:latin typeface="Calibri" panose="020F0502020204030204" pitchFamily="34" charset="0"/>
                <a:cs typeface="Calibri" panose="020F0502020204030204" pitchFamily="34" charset="0"/>
              </a:rPr>
              <a:t>baserar</a:t>
            </a:r>
            <a:r>
              <a:rPr lang="en-US" sz="1200" b="0" baseline="0" dirty="0">
                <a:latin typeface="Calibri" panose="020F0502020204030204" pitchFamily="34" charset="0"/>
                <a:cs typeface="Calibri" panose="020F0502020204030204" pitchFamily="34" charset="0"/>
              </a:rPr>
              <a:t> sig </a:t>
            </a:r>
            <a:r>
              <a:rPr lang="en-US" sz="1200" b="0" baseline="0" dirty="0" err="1">
                <a:latin typeface="Calibri" panose="020F0502020204030204" pitchFamily="34" charset="0"/>
                <a:cs typeface="Calibri" panose="020F0502020204030204" pitchFamily="34" charset="0"/>
              </a:rPr>
              <a:t>på</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riktlinjerna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eller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målsättning</a:t>
            </a:r>
            <a:r>
              <a:rPr lang="en-US" sz="1200" b="0" baseline="0" dirty="0">
                <a:latin typeface="Calibri" panose="020F0502020204030204" pitchFamily="34" charset="0"/>
                <a:cs typeface="Calibri" panose="020F0502020204030204" pitchFamily="34" charset="0"/>
              </a:rPr>
              <a:t>. Den </a:t>
            </a:r>
            <a:r>
              <a:rPr lang="en-US" sz="1200" b="0" baseline="0" dirty="0" err="1">
                <a:latin typeface="Calibri" panose="020F0502020204030204" pitchFamily="34" charset="0"/>
                <a:cs typeface="Calibri" panose="020F0502020204030204" pitchFamily="34" charset="0"/>
              </a:rPr>
              <a:t>centrala</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punkten</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är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i</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utvecklingen</a:t>
            </a:r>
            <a:r>
              <a:rPr lang="en-US" sz="1200" b="0" baseline="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Calibri" panose="020F0502020204030204" pitchFamily="34" charset="0"/>
                <a:cs typeface="Calibri" panose="020F0502020204030204" pitchFamily="34" charset="0"/>
              </a:rPr>
              <a:t>SMART </a:t>
            </a:r>
            <a:r>
              <a:rPr lang="en-US" sz="1200" b="0" baseline="0" dirty="0" err="1">
                <a:latin typeface="Calibri" panose="020F0502020204030204" pitchFamily="34" charset="0"/>
                <a:cs typeface="Calibri" panose="020F0502020204030204" pitchFamily="34" charset="0"/>
              </a:rPr>
              <a:t>princip</a:t>
            </a:r>
            <a:r>
              <a:rPr lang="en-US" sz="1200" b="0" baseline="0" dirty="0">
                <a:latin typeface="Calibri" panose="020F0502020204030204" pitchFamily="34" charset="0"/>
                <a:cs typeface="Calibri" panose="020F0502020204030204" pitchFamily="34" charset="0"/>
              </a:rPr>
              <a:t>; Smart = specific, Measureable = </a:t>
            </a:r>
            <a:r>
              <a:rPr lang="en-US" sz="1200" b="0" baseline="0" dirty="0" err="1">
                <a:latin typeface="Calibri" panose="020F0502020204030204" pitchFamily="34" charset="0"/>
                <a:cs typeface="Calibri" panose="020F0502020204030204" pitchFamily="34" charset="0"/>
              </a:rPr>
              <a:t>mätbar</a:t>
            </a:r>
            <a:r>
              <a:rPr lang="en-US" sz="1200" b="0" baseline="0" dirty="0">
                <a:latin typeface="Calibri" panose="020F0502020204030204" pitchFamily="34" charset="0"/>
                <a:cs typeface="Calibri" panose="020F0502020204030204" pitchFamily="34" charset="0"/>
              </a:rPr>
              <a:t>, Acceptable = </a:t>
            </a:r>
            <a:r>
              <a:rPr lang="en-US" sz="1200" b="0" baseline="0" dirty="0" err="1">
                <a:latin typeface="Calibri" panose="020F0502020204030204" pitchFamily="34" charset="0"/>
                <a:cs typeface="Calibri" panose="020F0502020204030204" pitchFamily="34" charset="0"/>
              </a:rPr>
              <a:t>acceptabel</a:t>
            </a:r>
            <a:r>
              <a:rPr lang="en-US" sz="1200" b="0" baseline="0" dirty="0">
                <a:latin typeface="Calibri" panose="020F0502020204030204" pitchFamily="34" charset="0"/>
                <a:cs typeface="Calibri" panose="020F0502020204030204" pitchFamily="34" charset="0"/>
              </a:rPr>
              <a:t>, Realistic = </a:t>
            </a:r>
            <a:r>
              <a:rPr lang="en-US" sz="1200" b="0" baseline="0" dirty="0" err="1">
                <a:latin typeface="Calibri" panose="020F0502020204030204" pitchFamily="34" charset="0"/>
                <a:cs typeface="Calibri" panose="020F0502020204030204" pitchFamily="34" charset="0"/>
              </a:rPr>
              <a:t>realistisk</a:t>
            </a:r>
            <a:r>
              <a:rPr lang="en-US" sz="1200" b="0" baseline="0" dirty="0">
                <a:latin typeface="Calibri" panose="020F0502020204030204" pitchFamily="34" charset="0"/>
                <a:cs typeface="Calibri" panose="020F0502020204030204" pitchFamily="34" charset="0"/>
              </a:rPr>
              <a:t> ja Time-bound = </a:t>
            </a:r>
            <a:r>
              <a:rPr lang="en-US" sz="1200" b="0" baseline="0" dirty="0" err="1">
                <a:latin typeface="Calibri" panose="020F0502020204030204" pitchFamily="34" charset="0"/>
                <a:cs typeface="Calibri" panose="020F0502020204030204" pitchFamily="34" charset="0"/>
              </a:rPr>
              <a:t>tidsbunden</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är</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ett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händigt</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verktyg</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i</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uppsättningen</a:t>
            </a:r>
            <a:r>
              <a:rPr lang="en-US" sz="1200" b="0" baseline="0" dirty="0">
                <a:latin typeface="Calibri" panose="020F0502020204030204" pitchFamily="34" charset="0"/>
                <a:cs typeface="Calibri" panose="020F0502020204030204" pitchFamily="34" charset="0"/>
              </a:rPr>
              <a:t> </a:t>
            </a:r>
            <a:r>
              <a:rPr lang="en-US" sz="1200" b="0" baseline="0" dirty="0" err="1">
                <a:latin typeface="Calibri" panose="020F0502020204030204" pitchFamily="34" charset="0"/>
                <a:cs typeface="Calibri" panose="020F0502020204030204" pitchFamily="34" charset="0"/>
              </a:rPr>
              <a:t>av</a:t>
            </a:r>
            <a:r>
              <a:rPr lang="en-US" sz="1200" b="0" baseline="0" dirty="0">
                <a:latin typeface="Calibri" panose="020F0502020204030204" pitchFamily="34" charset="0"/>
                <a:cs typeface="Calibri" panose="020F0502020204030204" pitchFamily="34" charset="0"/>
              </a:rPr>
              <a:t> KPI.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latin typeface="Calibri" panose="020F0502020204030204" pitchFamily="34" charset="0"/>
                <a:cs typeface="Calibri" panose="020F0502020204030204" pitchFamily="34" charset="0"/>
              </a:rPr>
              <a:t>Några</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exempelresultat</a:t>
            </a:r>
            <a:r>
              <a:rPr lang="en-US" sz="1200" baseline="0" dirty="0">
                <a:latin typeface="Calibri" panose="020F0502020204030204" pitchFamily="34" charset="0"/>
                <a:cs typeface="Calibri" panose="020F0502020204030204" pitchFamily="34" charset="0"/>
              </a:rPr>
              <a:t> – </a:t>
            </a:r>
            <a:r>
              <a:rPr lang="en-US" sz="1200" baseline="0" dirty="0" err="1">
                <a:latin typeface="Calibri" panose="020F0502020204030204" pitchFamily="34" charset="0"/>
                <a:cs typeface="Calibri" panose="020F0502020204030204" pitchFamily="34" charset="0"/>
              </a:rPr>
              <a:t>av</a:t>
            </a:r>
            <a:r>
              <a:rPr lang="en-US" sz="1200" baseline="0" dirty="0">
                <a:latin typeface="Calibri" panose="020F0502020204030204" pitchFamily="34" charset="0"/>
                <a:cs typeface="Calibri" panose="020F0502020204030204" pitchFamily="34" charset="0"/>
              </a:rPr>
              <a:t> KPI: </a:t>
            </a:r>
            <a:r>
              <a:rPr lang="en-US" sz="1200" baseline="0" dirty="0" err="1">
                <a:latin typeface="Calibri" panose="020F0502020204030204" pitchFamily="34" charset="0"/>
                <a:cs typeface="Calibri" panose="020F0502020204030204" pitchFamily="34" charset="0"/>
              </a:rPr>
              <a:t>omsättning</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vinst</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produktmängd</a:t>
            </a:r>
            <a:r>
              <a:rPr lang="en-US" sz="1200" baseline="0" dirty="0">
                <a:latin typeface="Calibri" panose="020F0502020204030204" pitchFamily="34" charset="0"/>
                <a:cs typeface="Calibri" panose="020F0502020204030204" pitchFamily="34" charset="0"/>
              </a:rPr>
              <a:t>,</a:t>
            </a:r>
            <a:r>
              <a:rPr lang="en-US" sz="1200" baseline="0" dirty="0">
                <a:solidFill>
                  <a:srgbClr val="FF0000"/>
                </a:solidFill>
                <a:latin typeface="Calibri" panose="020F0502020204030204" pitchFamily="34" charset="0"/>
                <a:cs typeface="Calibri" panose="020F0502020204030204" pitchFamily="34" charset="0"/>
              </a:rPr>
              <a:t> </a:t>
            </a:r>
            <a:r>
              <a:rPr lang="en-US" sz="1200" baseline="0" dirty="0" err="1">
                <a:solidFill>
                  <a:srgbClr val="FF0000"/>
                </a:solidFill>
                <a:latin typeface="Calibri" panose="020F0502020204030204" pitchFamily="34" charset="0"/>
                <a:cs typeface="Calibri" panose="020F0502020204030204" pitchFamily="34" charset="0"/>
              </a:rPr>
              <a:t>tidsperspektiv</a:t>
            </a:r>
            <a:r>
              <a:rPr lang="en-US" sz="1200" baseline="0" dirty="0">
                <a:latin typeface="Calibri" panose="020F0502020204030204" pitchFamily="34" charset="0"/>
                <a:cs typeface="Calibri" panose="020F0502020204030204" pitchFamily="34" charset="0"/>
              </a:rPr>
              <a:t>, </a:t>
            </a:r>
            <a:r>
              <a:rPr lang="en-US" sz="1200" baseline="0" dirty="0" err="1">
                <a:latin typeface="Calibri" panose="020F0502020204030204" pitchFamily="34" charset="0"/>
                <a:cs typeface="Calibri" panose="020F0502020204030204" pitchFamily="34" charset="0"/>
              </a:rPr>
              <a:t>produktionstid</a:t>
            </a:r>
            <a:r>
              <a:rPr lang="en-US" sz="1200" baseline="0" dirty="0">
                <a:latin typeface="Calibri" panose="020F0502020204030204" pitchFamily="34" charset="0"/>
                <a:cs typeface="Calibri" panose="020F0502020204030204" pitchFamily="34" charset="0"/>
              </a:rPr>
              <a:t>.</a:t>
            </a: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10</a:t>
            </a:fld>
            <a:endParaRPr lang="en-GB"/>
          </a:p>
        </p:txBody>
      </p:sp>
    </p:spTree>
    <p:extLst>
      <p:ext uri="{BB962C8B-B14F-4D97-AF65-F5344CB8AC3E}">
        <p14:creationId xmlns:p14="http://schemas.microsoft.com/office/powerpoint/2010/main" val="344623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T05-V2</a:t>
            </a:r>
            <a:r>
              <a:rPr lang="fi-FI" baseline="0" dirty="0"/>
              <a:t> KPI-video (</a:t>
            </a:r>
            <a:r>
              <a:rPr lang="fi-FI" baseline="0" dirty="0" err="1"/>
              <a:t>The</a:t>
            </a:r>
            <a:r>
              <a:rPr lang="fi-FI" baseline="0" dirty="0"/>
              <a:t> </a:t>
            </a:r>
            <a:r>
              <a:rPr lang="fi-FI" baseline="0" dirty="0" err="1"/>
              <a:t>Problem</a:t>
            </a:r>
            <a:r>
              <a:rPr lang="fi-FI" baseline="0" dirty="0"/>
              <a:t> </a:t>
            </a:r>
            <a:r>
              <a:rPr lang="fi-FI" baseline="0" dirty="0" err="1"/>
              <a:t>With</a:t>
            </a:r>
            <a:r>
              <a:rPr lang="fi-FI" baseline="0" dirty="0"/>
              <a:t> Key Performance </a:t>
            </a:r>
            <a:r>
              <a:rPr lang="fi-FI" baseline="0" dirty="0" err="1"/>
              <a:t>Indicators</a:t>
            </a:r>
            <a:r>
              <a:rPr lang="fi-FI" baseline="0" dirty="0"/>
              <a:t> (</a:t>
            </a:r>
            <a:r>
              <a:rPr lang="fi-FI" baseline="0" dirty="0" err="1"/>
              <a:t>KPIs</a:t>
            </a:r>
            <a:r>
              <a:rPr lang="fi-FI" baseline="0" dirty="0"/>
              <a:t>)?</a:t>
            </a:r>
            <a:endParaRPr lang="fi-FI" dirty="0"/>
          </a:p>
          <a:p>
            <a:endParaRPr lang="fi-FI" dirty="0"/>
          </a:p>
        </p:txBody>
      </p:sp>
      <p:sp>
        <p:nvSpPr>
          <p:cNvPr id="4" name="Slide Number Placeholder 3"/>
          <p:cNvSpPr>
            <a:spLocks noGrp="1"/>
          </p:cNvSpPr>
          <p:nvPr>
            <p:ph type="sldNum" sz="quarter" idx="10"/>
          </p:nvPr>
        </p:nvSpPr>
        <p:spPr/>
        <p:txBody>
          <a:bodyPr/>
          <a:lstStyle/>
          <a:p>
            <a:fld id="{5682B637-EC55-4AEC-B227-7AD0B48D76DF}" type="slidenum">
              <a:rPr lang="en-GB" smtClean="0"/>
              <a:t>11</a:t>
            </a:fld>
            <a:endParaRPr lang="en-GB"/>
          </a:p>
        </p:txBody>
      </p:sp>
    </p:spTree>
    <p:extLst>
      <p:ext uri="{BB962C8B-B14F-4D97-AF65-F5344CB8AC3E}">
        <p14:creationId xmlns:p14="http://schemas.microsoft.com/office/powerpoint/2010/main" val="222260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i-FI" sz="1200" kern="1200" dirty="0" err="1">
                <a:solidFill>
                  <a:srgbClr val="0070C0"/>
                </a:solidFill>
                <a:effectLst/>
                <a:latin typeface="+mn-lt"/>
                <a:ea typeface="+mn-ea"/>
                <a:cs typeface="+mn-cs"/>
              </a:rPr>
              <a:t>Deming</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kvalitetcirkel</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är</a:t>
            </a:r>
            <a:r>
              <a:rPr lang="fi-FI" sz="1200" kern="1200" dirty="0">
                <a:solidFill>
                  <a:srgbClr val="0070C0"/>
                </a:solidFill>
                <a:effectLst/>
                <a:latin typeface="+mn-lt"/>
                <a:ea typeface="+mn-ea"/>
                <a:cs typeface="+mn-cs"/>
              </a:rPr>
              <a:t> ett </a:t>
            </a:r>
            <a:r>
              <a:rPr lang="fi-FI" sz="1200" kern="1200" dirty="0" err="1">
                <a:solidFill>
                  <a:srgbClr val="0070C0"/>
                </a:solidFill>
                <a:effectLst/>
                <a:latin typeface="+mn-lt"/>
                <a:ea typeface="+mn-ea"/>
                <a:cs typeface="+mn-cs"/>
              </a:rPr>
              <a:t>kreativt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verktyg</a:t>
            </a:r>
            <a:r>
              <a:rPr lang="fi-FI" sz="1200" kern="1200" dirty="0">
                <a:solidFill>
                  <a:srgbClr val="0070C0"/>
                </a:solidFill>
                <a:effectLst/>
                <a:latin typeface="+mn-lt"/>
                <a:ea typeface="+mn-ea"/>
                <a:cs typeface="+mn-cs"/>
              </a:rPr>
              <a:t> för </a:t>
            </a:r>
            <a:r>
              <a:rPr lang="fi-FI" sz="1200" kern="1200" dirty="0" err="1">
                <a:solidFill>
                  <a:srgbClr val="0070C0"/>
                </a:solidFill>
                <a:effectLst/>
                <a:latin typeface="+mn-lt"/>
                <a:ea typeface="+mn-ea"/>
                <a:cs typeface="+mn-cs"/>
              </a:rPr>
              <a:t>att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nå</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kvalitetsmålen</a:t>
            </a:r>
            <a:r>
              <a:rPr lang="fi-FI" sz="1200" kern="1200" dirty="0">
                <a:solidFill>
                  <a:srgbClr val="0070C0"/>
                </a:solidFill>
                <a:effectLst/>
                <a:latin typeface="+mn-lt"/>
                <a:ea typeface="+mn-ea"/>
                <a:cs typeface="+mn-cs"/>
              </a:rPr>
              <a:t> i </a:t>
            </a:r>
            <a:r>
              <a:rPr lang="fi-FI" sz="1200" kern="1200" dirty="0" err="1">
                <a:solidFill>
                  <a:srgbClr val="0070C0"/>
                </a:solidFill>
                <a:effectLst/>
                <a:latin typeface="+mn-lt"/>
                <a:ea typeface="+mn-ea"/>
                <a:cs typeface="+mn-cs"/>
              </a:rPr>
              <a:t>organisationen</a:t>
            </a:r>
            <a:r>
              <a:rPr lang="fi-FI" sz="1200" kern="1200" dirty="0">
                <a:solidFill>
                  <a:srgbClr val="0070C0"/>
                </a:solidFill>
                <a:effectLst/>
                <a:latin typeface="+mn-lt"/>
                <a:ea typeface="+mn-ea"/>
                <a:cs typeface="+mn-cs"/>
              </a:rPr>
              <a:t>.</a:t>
            </a:r>
          </a:p>
          <a:p>
            <a:r>
              <a:rPr lang="fi-FI" sz="1200" kern="1200" dirty="0" err="1">
                <a:solidFill>
                  <a:srgbClr val="0070C0"/>
                </a:solidFill>
                <a:effectLst/>
                <a:latin typeface="+mn-lt"/>
                <a:ea typeface="+mn-ea"/>
                <a:cs typeface="+mn-cs"/>
              </a:rPr>
              <a:t>Cirkeln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beskriver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fyra</a:t>
            </a:r>
            <a:r>
              <a:rPr lang="fi-FI" sz="1200" kern="1200" dirty="0">
                <a:solidFill>
                  <a:srgbClr val="0070C0"/>
                </a:solidFill>
                <a:effectLst/>
                <a:latin typeface="+mn-lt"/>
                <a:ea typeface="+mn-ea"/>
                <a:cs typeface="+mn-cs"/>
              </a:rPr>
              <a:t> (4) </a:t>
            </a:r>
            <a:r>
              <a:rPr lang="fi-FI" sz="1200" kern="1200" dirty="0" err="1">
                <a:solidFill>
                  <a:srgbClr val="0070C0"/>
                </a:solidFill>
                <a:effectLst/>
                <a:latin typeface="+mn-lt"/>
                <a:ea typeface="+mn-ea"/>
                <a:cs typeface="+mn-cs"/>
              </a:rPr>
              <a:t>funktioner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som</a:t>
            </a:r>
            <a:r>
              <a:rPr lang="fi-FI" sz="1200" kern="1200" dirty="0">
                <a:solidFill>
                  <a:srgbClr val="0070C0"/>
                </a:solidFill>
                <a:effectLst/>
                <a:latin typeface="+mn-lt"/>
                <a:ea typeface="+mn-ea"/>
                <a:cs typeface="+mn-cs"/>
              </a:rPr>
              <a:t> alla </a:t>
            </a:r>
            <a:r>
              <a:rPr lang="fi-FI" sz="1200" kern="1200" dirty="0" err="1">
                <a:solidFill>
                  <a:srgbClr val="0070C0"/>
                </a:solidFill>
                <a:effectLst/>
                <a:latin typeface="+mn-lt"/>
                <a:ea typeface="+mn-ea"/>
                <a:cs typeface="+mn-cs"/>
              </a:rPr>
              <a:t>passar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till</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all</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slags</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utvecklande</a:t>
            </a:r>
            <a:r>
              <a:rPr lang="fi-FI" sz="1200" kern="1200" dirty="0">
                <a:solidFill>
                  <a:srgbClr val="0070C0"/>
                </a:solidFill>
                <a:effectLst/>
                <a:latin typeface="+mn-lt"/>
                <a:ea typeface="+mn-ea"/>
                <a:cs typeface="+mn-cs"/>
              </a:rPr>
              <a:t> i </a:t>
            </a:r>
            <a:r>
              <a:rPr lang="fi-FI" sz="1200" kern="1200" dirty="0" err="1">
                <a:solidFill>
                  <a:srgbClr val="0070C0"/>
                </a:solidFill>
                <a:effectLst/>
                <a:latin typeface="+mn-lt"/>
                <a:ea typeface="+mn-ea"/>
                <a:cs typeface="+mn-cs"/>
              </a:rPr>
              <a:t>organisationen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Som</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upprepning</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garanterar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den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utveckling</a:t>
            </a:r>
            <a:r>
              <a:rPr lang="fi-FI" sz="1200" kern="1200" dirty="0">
                <a:solidFill>
                  <a:srgbClr val="0070C0"/>
                </a:solidFill>
                <a:effectLst/>
                <a:latin typeface="+mn-lt"/>
                <a:ea typeface="+mn-ea"/>
                <a:cs typeface="+mn-cs"/>
              </a:rPr>
              <a:t> i </a:t>
            </a:r>
            <a:r>
              <a:rPr lang="fi-FI" sz="1200" kern="1200" dirty="0" err="1">
                <a:solidFill>
                  <a:srgbClr val="0070C0"/>
                </a:solidFill>
                <a:effectLst/>
                <a:latin typeface="+mn-lt"/>
                <a:ea typeface="+mn-ea"/>
                <a:cs typeface="+mn-cs"/>
              </a:rPr>
              <a:t>kvalitet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eftersom</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den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är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konstant</a:t>
            </a:r>
            <a:r>
              <a:rPr lang="fi-FI" sz="1200" kern="1200" dirty="0">
                <a:solidFill>
                  <a:srgbClr val="0070C0"/>
                </a:solidFill>
                <a:effectLst/>
                <a:latin typeface="+mn-lt"/>
                <a:ea typeface="+mn-ea"/>
                <a:cs typeface="+mn-cs"/>
              </a:rPr>
              <a:t> i fokus.</a:t>
            </a:r>
          </a:p>
          <a:p>
            <a:r>
              <a:rPr lang="fi-FI" sz="1200" b="1" kern="1200" dirty="0" err="1">
                <a:solidFill>
                  <a:srgbClr val="0070C0"/>
                </a:solidFill>
                <a:effectLst/>
                <a:latin typeface="+mn-lt"/>
                <a:ea typeface="+mn-ea"/>
                <a:cs typeface="+mn-cs"/>
              </a:rPr>
              <a:t>Planera</a:t>
            </a:r>
            <a:r>
              <a:rPr lang="fi-FI" sz="1200" b="1" kern="1200" dirty="0">
                <a:solidFill>
                  <a:srgbClr val="0070C0"/>
                </a:solidFill>
                <a:effectLst/>
                <a:latin typeface="+mn-lt"/>
                <a:ea typeface="+mn-ea"/>
                <a:cs typeface="+mn-cs"/>
              </a:rPr>
              <a:t> (Plan):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Följ</a:t>
            </a:r>
            <a:r>
              <a:rPr lang="fi-FI" sz="1200" kern="1200" dirty="0">
                <a:solidFill>
                  <a:srgbClr val="0070C0"/>
                </a:solidFill>
                <a:effectLst/>
                <a:latin typeface="+mn-lt"/>
                <a:ea typeface="+mn-ea"/>
                <a:cs typeface="+mn-cs"/>
              </a:rPr>
              <a:t> UPP </a:t>
            </a:r>
            <a:r>
              <a:rPr lang="fi-FI" sz="1200" kern="1200" dirty="0" err="1">
                <a:solidFill>
                  <a:srgbClr val="0070C0"/>
                </a:solidFill>
                <a:effectLst/>
                <a:latin typeface="+mn-lt"/>
                <a:ea typeface="+mn-ea"/>
                <a:cs typeface="+mn-cs"/>
              </a:rPr>
              <a:t>nuvarande</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arbetet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och</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gör</a:t>
            </a:r>
            <a:r>
              <a:rPr lang="fi-FI" sz="1200" kern="1200" dirty="0">
                <a:solidFill>
                  <a:srgbClr val="0070C0"/>
                </a:solidFill>
                <a:effectLst/>
                <a:latin typeface="+mn-lt"/>
                <a:ea typeface="+mn-ea"/>
                <a:cs typeface="+mn-cs"/>
              </a:rPr>
              <a:t> en </a:t>
            </a:r>
            <a:r>
              <a:rPr lang="fi-FI" sz="1200" kern="1200" dirty="0" err="1">
                <a:solidFill>
                  <a:srgbClr val="0070C0"/>
                </a:solidFill>
                <a:effectLst/>
                <a:latin typeface="+mn-lt"/>
                <a:ea typeface="+mn-ea"/>
                <a:cs typeface="+mn-cs"/>
              </a:rPr>
              <a:t>plan</a:t>
            </a:r>
            <a:r>
              <a:rPr lang="fi-FI" sz="1200" kern="1200" dirty="0">
                <a:solidFill>
                  <a:srgbClr val="0070C0"/>
                </a:solidFill>
                <a:effectLst/>
                <a:latin typeface="+mn-lt"/>
                <a:ea typeface="+mn-ea"/>
                <a:cs typeface="+mn-cs"/>
              </a:rPr>
              <a:t> för </a:t>
            </a:r>
            <a:r>
              <a:rPr lang="fi-FI" sz="1200" kern="1200" dirty="0" err="1">
                <a:solidFill>
                  <a:srgbClr val="0070C0"/>
                </a:solidFill>
                <a:effectLst/>
                <a:latin typeface="+mn-lt"/>
                <a:ea typeface="+mn-ea"/>
                <a:cs typeface="+mn-cs"/>
              </a:rPr>
              <a:t>att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utveckla</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arbetet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Sätt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mål</a:t>
            </a:r>
            <a:r>
              <a:rPr lang="fi-FI" sz="1200" kern="1200" dirty="0">
                <a:solidFill>
                  <a:srgbClr val="0070C0"/>
                </a:solidFill>
                <a:effectLst/>
                <a:latin typeface="+mn-lt"/>
                <a:ea typeface="+mn-ea"/>
                <a:cs typeface="+mn-cs"/>
              </a:rPr>
              <a:t> för </a:t>
            </a:r>
            <a:r>
              <a:rPr lang="fi-FI" sz="1200" kern="1200" dirty="0" err="1">
                <a:solidFill>
                  <a:srgbClr val="0070C0"/>
                </a:solidFill>
                <a:effectLst/>
                <a:latin typeface="+mn-lt"/>
                <a:ea typeface="+mn-ea"/>
                <a:cs typeface="+mn-cs"/>
              </a:rPr>
              <a:t>utvecklandet</a:t>
            </a:r>
            <a:r>
              <a:rPr lang="fi-FI" sz="1200" kern="1200" dirty="0">
                <a:solidFill>
                  <a:srgbClr val="0070C0"/>
                </a:solidFill>
                <a:effectLst/>
                <a:latin typeface="+mn-lt"/>
                <a:ea typeface="+mn-ea"/>
                <a:cs typeface="+mn-cs"/>
              </a:rPr>
              <a:t>.</a:t>
            </a:r>
          </a:p>
          <a:p>
            <a:r>
              <a:rPr lang="fi-FI" sz="1200" b="1" kern="1200" dirty="0" err="1">
                <a:solidFill>
                  <a:srgbClr val="0070C0"/>
                </a:solidFill>
                <a:effectLst/>
                <a:latin typeface="+mn-lt"/>
                <a:ea typeface="+mn-ea"/>
                <a:cs typeface="+mn-cs"/>
              </a:rPr>
              <a:t>Gör</a:t>
            </a:r>
            <a:r>
              <a:rPr lang="fi-FI" sz="1200" b="1" kern="1200" dirty="0">
                <a:solidFill>
                  <a:srgbClr val="0070C0"/>
                </a:solidFill>
                <a:effectLst/>
                <a:latin typeface="+mn-lt"/>
                <a:ea typeface="+mn-ea"/>
                <a:cs typeface="+mn-cs"/>
              </a:rPr>
              <a:t> (</a:t>
            </a:r>
            <a:r>
              <a:rPr lang="fi-FI" sz="1200" b="1" kern="1200" dirty="0" err="1">
                <a:solidFill>
                  <a:srgbClr val="0070C0"/>
                </a:solidFill>
                <a:effectLst/>
                <a:latin typeface="+mn-lt"/>
                <a:ea typeface="+mn-ea"/>
                <a:cs typeface="+mn-cs"/>
              </a:rPr>
              <a:t>Do</a:t>
            </a:r>
            <a:r>
              <a:rPr lang="fi-FI" sz="1200" b="1" kern="1200" dirty="0">
                <a:solidFill>
                  <a:srgbClr val="0070C0"/>
                </a:solidFill>
                <a:effectLst/>
                <a:latin typeface="+mn-lt"/>
                <a:ea typeface="+mn-ea"/>
                <a:cs typeface="+mn-cs"/>
              </a:rPr>
              <a: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Förverkliga</a:t>
            </a:r>
            <a:r>
              <a:rPr lang="fi-FI" sz="1200" kern="1200" dirty="0">
                <a:solidFill>
                  <a:srgbClr val="0070C0"/>
                </a:solidFill>
                <a:effectLst/>
                <a:latin typeface="+mn-lt"/>
                <a:ea typeface="+mn-ea"/>
                <a:cs typeface="+mn-cs"/>
              </a:rPr>
              <a:t> de </a:t>
            </a:r>
            <a:r>
              <a:rPr lang="fi-FI" sz="1200" kern="1200" dirty="0" err="1">
                <a:solidFill>
                  <a:srgbClr val="0070C0"/>
                </a:solidFill>
                <a:effectLst/>
                <a:latin typeface="+mn-lt"/>
                <a:ea typeface="+mn-ea"/>
                <a:cs typeface="+mn-cs"/>
              </a:rPr>
              <a:t>planerade</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utvecklingsåtgärdern</a:t>
            </a:r>
            <a:r>
              <a:rPr lang="fi-FI" sz="1200" kern="1200" dirty="0">
                <a:solidFill>
                  <a:srgbClr val="0070C0"/>
                </a:solidFill>
                <a:effectLst/>
                <a:latin typeface="+mn-lt"/>
                <a:ea typeface="+mn-ea"/>
                <a:cs typeface="+mn-cs"/>
              </a:rPr>
              <a:t> i </a:t>
            </a:r>
            <a:r>
              <a:rPr lang="fi-FI" sz="1200" kern="1200" dirty="0" err="1">
                <a:solidFill>
                  <a:srgbClr val="0070C0"/>
                </a:solidFill>
                <a:effectLst/>
                <a:latin typeface="+mn-lt"/>
                <a:ea typeface="+mn-ea"/>
                <a:cs typeface="+mn-cs"/>
              </a:rPr>
              <a:t>begränsad</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och</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hanterbar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testomgivning</a:t>
            </a:r>
            <a:r>
              <a:rPr lang="fi-FI" sz="1200" kern="1200" dirty="0">
                <a:solidFill>
                  <a:srgbClr val="0070C0"/>
                </a:solidFill>
                <a:effectLst/>
                <a:latin typeface="+mn-lt"/>
                <a:ea typeface="+mn-ea"/>
                <a:cs typeface="+mn-cs"/>
              </a:rPr>
              <a:t>. </a:t>
            </a:r>
          </a:p>
          <a:p>
            <a:r>
              <a:rPr lang="fi-FI" sz="1200" b="1" kern="1200" dirty="0" err="1">
                <a:solidFill>
                  <a:srgbClr val="0070C0"/>
                </a:solidFill>
                <a:effectLst/>
                <a:latin typeface="+mn-lt"/>
                <a:ea typeface="+mn-ea"/>
                <a:cs typeface="+mn-cs"/>
              </a:rPr>
              <a:t>Kontrollera</a:t>
            </a:r>
            <a:r>
              <a:rPr lang="fi-FI" sz="1200" b="1" kern="1200" dirty="0">
                <a:solidFill>
                  <a:srgbClr val="0070C0"/>
                </a:solidFill>
                <a:effectLst/>
                <a:latin typeface="+mn-lt"/>
                <a:ea typeface="+mn-ea"/>
                <a:cs typeface="+mn-cs"/>
              </a:rPr>
              <a:t> (</a:t>
            </a:r>
            <a:r>
              <a:rPr lang="fi-FI" sz="1200" b="1" kern="1200" dirty="0" err="1">
                <a:solidFill>
                  <a:srgbClr val="0070C0"/>
                </a:solidFill>
                <a:effectLst/>
                <a:latin typeface="+mn-lt"/>
                <a:ea typeface="+mn-ea"/>
                <a:cs typeface="+mn-cs"/>
              </a:rPr>
              <a:t>Check</a:t>
            </a:r>
            <a:r>
              <a:rPr lang="fi-FI" sz="1200" b="1" kern="1200" dirty="0">
                <a:solidFill>
                  <a:srgbClr val="0070C0"/>
                </a:solidFill>
                <a:effectLst/>
                <a:latin typeface="+mn-lt"/>
                <a:ea typeface="+mn-ea"/>
                <a:cs typeface="+mn-cs"/>
              </a:rPr>
              <a: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Mät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resultaten</a:t>
            </a:r>
            <a:r>
              <a:rPr lang="fi-FI" sz="1200" kern="1200" dirty="0">
                <a:solidFill>
                  <a:srgbClr val="0070C0"/>
                </a:solidFill>
                <a:effectLst/>
                <a:latin typeface="+mn-lt"/>
                <a:ea typeface="+mn-ea"/>
                <a:cs typeface="+mn-cs"/>
              </a:rPr>
              <a:t> av </a:t>
            </a:r>
            <a:r>
              <a:rPr lang="fi-FI" sz="1200" kern="1200" dirty="0" err="1">
                <a:solidFill>
                  <a:srgbClr val="0070C0"/>
                </a:solidFill>
                <a:effectLst/>
                <a:latin typeface="+mn-lt"/>
                <a:ea typeface="+mn-ea"/>
                <a:cs typeface="+mn-cs"/>
              </a:rPr>
              <a:t>utvecklandet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och</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jämför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med</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utgångsläget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och</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jämför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till</a:t>
            </a:r>
            <a:r>
              <a:rPr lang="fi-FI" sz="1200" kern="1200" dirty="0">
                <a:solidFill>
                  <a:srgbClr val="0070C0"/>
                </a:solidFill>
                <a:effectLst/>
                <a:latin typeface="+mn-lt"/>
                <a:ea typeface="+mn-ea"/>
                <a:cs typeface="+mn-cs"/>
              </a:rPr>
              <a:t> de </a:t>
            </a:r>
            <a:r>
              <a:rPr lang="fi-FI" sz="1200" kern="1200" dirty="0" err="1">
                <a:solidFill>
                  <a:srgbClr val="0070C0"/>
                </a:solidFill>
                <a:effectLst/>
                <a:latin typeface="+mn-lt"/>
                <a:ea typeface="+mn-ea"/>
                <a:cs typeface="+mn-cs"/>
              </a:rPr>
              <a:t>utsatta</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målen</a:t>
            </a:r>
            <a:r>
              <a:rPr lang="fi-FI" sz="1200" kern="1200" dirty="0">
                <a:solidFill>
                  <a:srgbClr val="0070C0"/>
                </a:solidFill>
                <a:effectLst/>
                <a:latin typeface="+mn-lt"/>
                <a:ea typeface="+mn-ea"/>
                <a:cs typeface="+mn-cs"/>
              </a:rPr>
              <a:t>.</a:t>
            </a:r>
          </a:p>
          <a:p>
            <a:r>
              <a:rPr lang="fi-FI" sz="1200" b="1" kern="1200" dirty="0" err="1">
                <a:solidFill>
                  <a:srgbClr val="0070C0"/>
                </a:solidFill>
                <a:effectLst/>
                <a:latin typeface="+mn-lt"/>
                <a:ea typeface="+mn-ea"/>
                <a:cs typeface="+mn-cs"/>
              </a:rPr>
              <a:t>Agera</a:t>
            </a:r>
            <a:r>
              <a:rPr lang="fi-FI" sz="1200" b="1" kern="1200" dirty="0">
                <a:solidFill>
                  <a:srgbClr val="0070C0"/>
                </a:solidFill>
                <a:effectLst/>
                <a:latin typeface="+mn-lt"/>
                <a:ea typeface="+mn-ea"/>
                <a:cs typeface="+mn-cs"/>
              </a:rPr>
              <a:t> (Act):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Justera</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verksamheten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efter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resultaten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man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fått</a:t>
            </a:r>
            <a:r>
              <a:rPr lang="fi-FI" sz="1200" kern="1200" dirty="0">
                <a:solidFill>
                  <a:srgbClr val="0070C0"/>
                </a:solidFill>
                <a:effectLst/>
                <a:latin typeface="+mn-lt"/>
                <a:ea typeface="+mn-ea"/>
                <a:cs typeface="+mn-cs"/>
              </a:rPr>
              <a:t> i </a:t>
            </a:r>
            <a:r>
              <a:rPr lang="fi-FI" sz="1200" kern="1200" dirty="0" err="1">
                <a:solidFill>
                  <a:srgbClr val="0070C0"/>
                </a:solidFill>
                <a:effectLst/>
                <a:latin typeface="+mn-lt"/>
                <a:ea typeface="+mn-ea"/>
                <a:cs typeface="+mn-cs"/>
              </a:rPr>
              <a:t>Kontrollera-skedet</a:t>
            </a:r>
            <a:r>
              <a:rPr lang="fi-FI" sz="1200" kern="1200" dirty="0">
                <a:solidFill>
                  <a:srgbClr val="0070C0"/>
                </a:solidFill>
                <a:effectLst/>
                <a:latin typeface="+mn-lt"/>
                <a:ea typeface="+mn-ea"/>
                <a:cs typeface="+mn-cs"/>
              </a:rPr>
              <a:t>.</a:t>
            </a:r>
          </a:p>
          <a:p>
            <a:r>
              <a:rPr lang="fi-FI" sz="1200" kern="1200" dirty="0" err="1">
                <a:solidFill>
                  <a:srgbClr val="0070C0"/>
                </a:solidFill>
                <a:effectLst/>
                <a:latin typeface="+mn-lt"/>
                <a:ea typeface="+mn-ea"/>
                <a:cs typeface="+mn-cs"/>
              </a:rPr>
              <a:t>Standardiserad</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verksamhet:Efter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utvärderingen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standardiserar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man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lyckat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utvecklande</a:t>
            </a:r>
            <a:r>
              <a:rPr lang="fi-FI" sz="1200" kern="1200" dirty="0">
                <a:solidFill>
                  <a:srgbClr val="0070C0"/>
                </a:solidFill>
                <a:effectLst/>
                <a:latin typeface="+mn-lt"/>
                <a:ea typeface="+mn-ea"/>
                <a:cs typeface="+mn-cs"/>
              </a:rPr>
              <a:t> -&gt;</a:t>
            </a:r>
            <a:r>
              <a:rPr lang="fi-FI" sz="1200" kern="1200" dirty="0" err="1">
                <a:solidFill>
                  <a:srgbClr val="0070C0"/>
                </a:solidFill>
                <a:effectLst/>
                <a:latin typeface="+mn-lt"/>
                <a:ea typeface="+mn-ea"/>
                <a:cs typeface="+mn-cs"/>
              </a:rPr>
              <a:t>kopplas</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ihop</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med</a:t>
            </a:r>
            <a:r>
              <a:rPr lang="fi-FI" sz="1200" kern="1200" dirty="0">
                <a:solidFill>
                  <a:srgbClr val="0070C0"/>
                </a:solidFill>
                <a:effectLst/>
                <a:latin typeface="+mn-lt"/>
                <a:ea typeface="+mn-ea"/>
                <a:cs typeface="+mn-cs"/>
              </a:rPr>
              <a:t> annan </a:t>
            </a:r>
            <a:r>
              <a:rPr lang="fi-FI" sz="1200" kern="1200" dirty="0" err="1">
                <a:solidFill>
                  <a:srgbClr val="0070C0"/>
                </a:solidFill>
                <a:effectLst/>
                <a:latin typeface="+mn-lt"/>
                <a:ea typeface="+mn-ea"/>
                <a:cs typeface="+mn-cs"/>
              </a:rPr>
              <a:t>verksamhet</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till</a:t>
            </a:r>
            <a:r>
              <a:rPr lang="fi-FI" sz="1200" kern="1200" dirty="0">
                <a:solidFill>
                  <a:srgbClr val="0070C0"/>
                </a:solidFill>
                <a:effectLst/>
                <a:latin typeface="+mn-lt"/>
                <a:ea typeface="+mn-ea"/>
                <a:cs typeface="+mn-cs"/>
              </a:rPr>
              <a:t> en </a:t>
            </a:r>
            <a:r>
              <a:rPr lang="fi-FI" sz="1200" kern="1200" dirty="0" err="1">
                <a:solidFill>
                  <a:srgbClr val="0070C0"/>
                </a:solidFill>
                <a:effectLst/>
                <a:latin typeface="+mn-lt"/>
                <a:ea typeface="+mn-ea"/>
                <a:cs typeface="+mn-cs"/>
              </a:rPr>
              <a:t>standardiserad</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verksamhet</a:t>
            </a:r>
            <a:r>
              <a:rPr lang="fi-FI" sz="1200" kern="1200" dirty="0">
                <a:solidFill>
                  <a:srgbClr val="0070C0"/>
                </a:solidFill>
                <a:effectLst/>
                <a:latin typeface="+mn-lt"/>
                <a:ea typeface="+mn-ea"/>
                <a:cs typeface="+mn-cs"/>
              </a:rPr>
              <a:t>.</a:t>
            </a:r>
          </a:p>
          <a:p>
            <a:r>
              <a:rPr lang="fi-FI" sz="1200" kern="1200" dirty="0" err="1">
                <a:solidFill>
                  <a:srgbClr val="0070C0"/>
                </a:solidFill>
                <a:effectLst/>
                <a:latin typeface="+mn-lt"/>
                <a:ea typeface="+mn-ea"/>
                <a:cs typeface="+mn-cs"/>
              </a:rPr>
              <a:t>Kärnan</a:t>
            </a:r>
            <a:r>
              <a:rPr lang="fi-FI" sz="1200" kern="1200" dirty="0">
                <a:solidFill>
                  <a:srgbClr val="0070C0"/>
                </a:solidFill>
                <a:effectLst/>
                <a:latin typeface="+mn-lt"/>
                <a:ea typeface="+mn-ea"/>
                <a:cs typeface="+mn-cs"/>
              </a:rPr>
              <a:t> för </a:t>
            </a:r>
            <a:r>
              <a:rPr lang="fi-FI" sz="1200" kern="1200" dirty="0" err="1">
                <a:solidFill>
                  <a:srgbClr val="0070C0"/>
                </a:solidFill>
                <a:effectLst/>
                <a:latin typeface="+mn-lt"/>
                <a:ea typeface="+mn-ea"/>
                <a:cs typeface="+mn-cs"/>
              </a:rPr>
              <a:t>denna</a:t>
            </a:r>
            <a:r>
              <a:rPr lang="fi-FI" sz="1200" kern="1200" dirty="0">
                <a:solidFill>
                  <a:srgbClr val="0070C0"/>
                </a:solidFill>
                <a:effectLst/>
                <a:latin typeface="+mn-lt"/>
                <a:ea typeface="+mn-ea"/>
                <a:cs typeface="+mn-cs"/>
              </a:rPr>
              <a:t> vision </a:t>
            </a:r>
            <a:r>
              <a:rPr lang="fi-FI" sz="1200" kern="1200" dirty="0" err="1">
                <a:solidFill>
                  <a:srgbClr val="0070C0"/>
                </a:solidFill>
                <a:effectLst/>
                <a:latin typeface="+mn-lt"/>
                <a:ea typeface="+mn-ea"/>
                <a:cs typeface="+mn-cs"/>
              </a:rPr>
              <a:t>baserar</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sig</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på</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varje</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arbetares</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kunnande</a:t>
            </a:r>
            <a:r>
              <a:rPr lang="fi-FI" sz="1200" kern="1200" dirty="0">
                <a:solidFill>
                  <a:srgbClr val="0070C0"/>
                </a:solidFill>
                <a:effectLst/>
                <a:latin typeface="+mn-lt"/>
                <a:ea typeface="+mn-ea"/>
                <a:cs typeface="+mn-cs"/>
              </a:rPr>
              <a:t> i </a:t>
            </a:r>
            <a:r>
              <a:rPr lang="fi-FI" sz="1200" kern="1200" dirty="0" err="1">
                <a:solidFill>
                  <a:srgbClr val="0070C0"/>
                </a:solidFill>
                <a:effectLst/>
                <a:latin typeface="+mn-lt"/>
                <a:ea typeface="+mn-ea"/>
                <a:cs typeface="+mn-cs"/>
              </a:rPr>
              <a:t>sin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egen</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produktions</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processutveckling</a:t>
            </a:r>
            <a:r>
              <a:rPr lang="fi-FI" sz="1200" kern="1200" dirty="0">
                <a:solidFill>
                  <a:srgbClr val="0070C0"/>
                </a:solidFill>
                <a:effectLst/>
                <a:latin typeface="+mn-lt"/>
                <a:ea typeface="+mn-ea"/>
                <a:cs typeface="+mn-cs"/>
              </a:rPr>
              <a:t> i </a:t>
            </a:r>
            <a:r>
              <a:rPr lang="fi-FI" sz="1200" kern="1200" dirty="0" err="1">
                <a:solidFill>
                  <a:srgbClr val="0070C0"/>
                </a:solidFill>
                <a:effectLst/>
                <a:latin typeface="+mn-lt"/>
                <a:ea typeface="+mn-ea"/>
                <a:cs typeface="+mn-cs"/>
              </a:rPr>
              <a:t>egna</a:t>
            </a:r>
            <a:r>
              <a:rPr lang="fi-FI" sz="1200" kern="1200" dirty="0">
                <a:solidFill>
                  <a:srgbClr val="0070C0"/>
                </a:solidFill>
                <a:effectLst/>
                <a:latin typeface="+mn-lt"/>
                <a:ea typeface="+mn-ea"/>
                <a:cs typeface="+mn-cs"/>
              </a:rPr>
              <a:t> </a:t>
            </a:r>
            <a:r>
              <a:rPr lang="fi-FI" sz="1200" kern="1200" dirty="0" err="1">
                <a:solidFill>
                  <a:srgbClr val="0070C0"/>
                </a:solidFill>
                <a:effectLst/>
                <a:latin typeface="+mn-lt"/>
                <a:ea typeface="+mn-ea"/>
                <a:cs typeface="+mn-cs"/>
              </a:rPr>
              <a:t>arbetssätt</a:t>
            </a:r>
            <a:r>
              <a:rPr lang="fi-FI" sz="1200" kern="1200" dirty="0">
                <a:solidFill>
                  <a:srgbClr val="0070C0"/>
                </a:solidFill>
                <a:effectLst/>
                <a:latin typeface="+mn-lt"/>
                <a:ea typeface="+mn-ea"/>
                <a:cs typeface="+mn-cs"/>
              </a:rPr>
              <a:t>.</a:t>
            </a:r>
          </a:p>
          <a:p>
            <a:endParaRPr lang="nl-NL" dirty="0">
              <a:solidFill>
                <a:srgbClr val="0070C0"/>
              </a:solidFill>
            </a:endParaRP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12</a:t>
            </a:fld>
            <a:endParaRPr lang="en-GB"/>
          </a:p>
        </p:txBody>
      </p:sp>
    </p:spTree>
    <p:extLst>
      <p:ext uri="{BB962C8B-B14F-4D97-AF65-F5344CB8AC3E}">
        <p14:creationId xmlns:p14="http://schemas.microsoft.com/office/powerpoint/2010/main" val="204922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sv-SE" dirty="0"/>
              <a:t>Följande sidor i presentationen visar detta steg för steg.</a:t>
            </a:r>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13</a:t>
            </a:fld>
            <a:endParaRPr lang="en-GB"/>
          </a:p>
        </p:txBody>
      </p:sp>
    </p:spTree>
    <p:extLst>
      <p:ext uri="{BB962C8B-B14F-4D97-AF65-F5344CB8AC3E}">
        <p14:creationId xmlns:p14="http://schemas.microsoft.com/office/powerpoint/2010/main" val="2900591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06432" cy="6858000"/>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99779" y="6051859"/>
            <a:ext cx="838200" cy="295275"/>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4"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Kuva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8709" y="6038211"/>
            <a:ext cx="838200" cy="295275"/>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317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9Co8slUvYj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youtu.be/9Co8slUvYj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fqVNs2DbGV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youtu.be/fqVNs2DbGV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aizen.bz/Kaizen_kanji.gif" TargetMode="Externa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49961" y="1815108"/>
            <a:ext cx="8059899" cy="2862322"/>
          </a:xfrm>
          <a:prstGeom prst="rect">
            <a:avLst/>
          </a:prstGeom>
          <a:noFill/>
        </p:spPr>
        <p:txBody>
          <a:bodyPr wrap="none" lIns="91440" tIns="45720" rIns="91440" bIns="45720" rtlCol="0" anchor="t">
            <a:spAutoFit/>
          </a:bodyPr>
          <a:lstStyle/>
          <a:p>
            <a:pPr algn="ctr"/>
            <a:r>
              <a:rPr lang="sv-SE" sz="2000" dirty="0">
                <a:latin typeface="Arial"/>
                <a:ea typeface="Arial" charset="0"/>
                <a:cs typeface="Arial"/>
              </a:rPr>
              <a:t>T05</a:t>
            </a:r>
          </a:p>
          <a:p>
            <a:pPr algn="ctr"/>
            <a:r>
              <a:rPr lang="sv-SE" sz="4000" dirty="0">
                <a:latin typeface="Arial"/>
                <a:ea typeface="Arial" charset="0"/>
                <a:cs typeface="Arial"/>
              </a:rPr>
              <a:t>LEAN, GRUNDERNA </a:t>
            </a:r>
          </a:p>
          <a:p>
            <a:pPr algn="ctr"/>
            <a:r>
              <a:rPr lang="en-US" sz="6000" b="1" dirty="0">
                <a:solidFill>
                  <a:schemeClr val="accent2">
                    <a:lumMod val="60000"/>
                    <a:lumOff val="40000"/>
                  </a:schemeClr>
                </a:solidFill>
                <a:latin typeface="Calibri"/>
                <a:cs typeface="Calibri"/>
              </a:rPr>
              <a:t>Princip 5</a:t>
            </a:r>
          </a:p>
          <a:p>
            <a:pPr algn="ctr"/>
            <a:r>
              <a:rPr lang="en-US" sz="6000" dirty="0" err="1">
                <a:latin typeface="Calibri"/>
                <a:cs typeface="Calibri"/>
              </a:rPr>
              <a:t>Sträva</a:t>
            </a:r>
            <a:r>
              <a:rPr lang="en-US" sz="6000" dirty="0">
                <a:latin typeface="Calibri"/>
                <a:cs typeface="Calibri"/>
              </a:rPr>
              <a:t> </a:t>
            </a:r>
            <a:r>
              <a:rPr lang="en-US" sz="6000" dirty="0" err="1">
                <a:latin typeface="Calibri"/>
                <a:cs typeface="Calibri"/>
              </a:rPr>
              <a:t>efter</a:t>
            </a:r>
            <a:r>
              <a:rPr lang="en-US" sz="6000" dirty="0">
                <a:latin typeface="Calibri"/>
                <a:cs typeface="Calibri"/>
              </a:rPr>
              <a:t> PERFEKTION</a:t>
            </a:r>
          </a:p>
        </p:txBody>
      </p:sp>
      <p:sp>
        <p:nvSpPr>
          <p:cNvPr id="2" name="Rechthoek 1"/>
          <p:cNvSpPr/>
          <p:nvPr/>
        </p:nvSpPr>
        <p:spPr>
          <a:xfrm>
            <a:off x="5974813" y="324433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Tree>
    <p:extLst>
      <p:ext uri="{BB962C8B-B14F-4D97-AF65-F5344CB8AC3E}">
        <p14:creationId xmlns:p14="http://schemas.microsoft.com/office/powerpoint/2010/main" val="237863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00050" y="1257300"/>
            <a:ext cx="8835390" cy="5262979"/>
          </a:xfrm>
          <a:prstGeom prst="rect">
            <a:avLst/>
          </a:prstGeom>
        </p:spPr>
        <p:txBody>
          <a:bodyPr wrap="square" anchor="t">
            <a:spAutoFit/>
          </a:bodyPr>
          <a:lstStyle/>
          <a:p>
            <a:pPr marL="285750" indent="-285750">
              <a:defRPr/>
            </a:pPr>
            <a:r>
              <a:rPr lang="en-US" sz="2800" b="1" dirty="0" err="1"/>
              <a:t>Varför</a:t>
            </a:r>
            <a:r>
              <a:rPr lang="en-US" sz="2800" b="1" dirty="0"/>
              <a:t> </a:t>
            </a:r>
            <a:r>
              <a:rPr lang="en-US" sz="2800" b="1" dirty="0" err="1"/>
              <a:t>och</a:t>
            </a:r>
            <a:r>
              <a:rPr lang="en-US" sz="2800" b="1" dirty="0"/>
              <a:t> </a:t>
            </a:r>
            <a:r>
              <a:rPr lang="en-US" sz="2800" b="1" dirty="0" err="1"/>
              <a:t>hur</a:t>
            </a:r>
            <a:r>
              <a:rPr lang="en-US" sz="2800" b="1" dirty="0"/>
              <a:t>: </a:t>
            </a:r>
          </a:p>
          <a:p>
            <a:pPr marL="457200" indent="-457200">
              <a:buFont typeface="Wingdings"/>
              <a:buChar char="Ø"/>
              <a:defRPr/>
            </a:pPr>
            <a:r>
              <a:rPr lang="en-US" sz="2800" dirty="0" err="1"/>
              <a:t>Mätning</a:t>
            </a:r>
            <a:r>
              <a:rPr lang="en-US" sz="2800" dirty="0"/>
              <a:t> </a:t>
            </a:r>
            <a:r>
              <a:rPr lang="en-US" sz="2800" dirty="0" err="1"/>
              <a:t>av</a:t>
            </a:r>
            <a:r>
              <a:rPr lang="en-US" sz="2800" dirty="0"/>
              <a:t> </a:t>
            </a:r>
            <a:r>
              <a:rPr lang="en-US" sz="2800" dirty="0" err="1"/>
              <a:t>processen</a:t>
            </a:r>
            <a:r>
              <a:rPr lang="en-US" sz="2800" dirty="0"/>
              <a:t> </a:t>
            </a:r>
            <a:r>
              <a:rPr lang="en-US" sz="2800" dirty="0" err="1"/>
              <a:t>och</a:t>
            </a:r>
            <a:r>
              <a:rPr lang="en-US" sz="2800" dirty="0"/>
              <a:t>/</a:t>
            </a:r>
            <a:r>
              <a:rPr lang="en-US" sz="2800" dirty="0" err="1"/>
              <a:t>eller</a:t>
            </a:r>
            <a:r>
              <a:rPr lang="en-US" sz="2800" dirty="0"/>
              <a:t> </a:t>
            </a:r>
            <a:r>
              <a:rPr lang="en-US" sz="2800" dirty="0" err="1"/>
              <a:t>verksamhetens</a:t>
            </a:r>
            <a:r>
              <a:rPr lang="en-US" sz="2800" dirty="0"/>
              <a:t> </a:t>
            </a:r>
            <a:r>
              <a:rPr lang="en-US" sz="2800" dirty="0" err="1"/>
              <a:t>kapacitet</a:t>
            </a:r>
            <a:r>
              <a:rPr lang="en-US" sz="2800" dirty="0"/>
              <a:t> </a:t>
            </a:r>
          </a:p>
          <a:p>
            <a:pPr marL="457200" indent="-457200">
              <a:buFont typeface="Wingdings"/>
              <a:buChar char="Ø"/>
              <a:defRPr/>
            </a:pPr>
            <a:r>
              <a:rPr lang="en-US" sz="2800" dirty="0" err="1"/>
              <a:t>Möjlighet</a:t>
            </a:r>
            <a:r>
              <a:rPr lang="en-US" sz="2800" dirty="0"/>
              <a:t> </a:t>
            </a:r>
            <a:r>
              <a:rPr lang="en-US" sz="2800" dirty="0" err="1"/>
              <a:t>att</a:t>
            </a:r>
            <a:r>
              <a:rPr lang="en-US" sz="2800" dirty="0"/>
              <a:t> </a:t>
            </a:r>
            <a:r>
              <a:rPr lang="en-US" sz="2800" dirty="0" err="1"/>
              <a:t>påverka</a:t>
            </a:r>
            <a:r>
              <a:rPr lang="en-US" sz="2800" dirty="0"/>
              <a:t> </a:t>
            </a:r>
            <a:endParaRPr lang="en-US" sz="2800" dirty="0">
              <a:cs typeface="Calibri" panose="020F0502020204030204"/>
            </a:endParaRPr>
          </a:p>
          <a:p>
            <a:pPr marL="457200" indent="-457200">
              <a:buFont typeface="Wingdings"/>
              <a:buChar char="Ø"/>
              <a:defRPr/>
            </a:pPr>
            <a:r>
              <a:rPr lang="en-US" sz="2800" dirty="0" err="1"/>
              <a:t>Uppdaterat</a:t>
            </a:r>
            <a:r>
              <a:rPr lang="en-US" sz="2800" dirty="0"/>
              <a:t> </a:t>
            </a:r>
            <a:r>
              <a:rPr lang="en-US" sz="2800" dirty="0" err="1"/>
              <a:t>läge</a:t>
            </a:r>
            <a:endParaRPr lang="en-US" sz="2800" dirty="0">
              <a:cs typeface="Calibri" panose="020F0502020204030204"/>
            </a:endParaRPr>
          </a:p>
          <a:p>
            <a:pPr marL="457200" indent="-457200">
              <a:buFont typeface="Wingdings"/>
              <a:buChar char="Ø"/>
              <a:defRPr/>
            </a:pPr>
            <a:r>
              <a:rPr lang="en-US" sz="2800" dirty="0" err="1"/>
              <a:t>Ändamålsenligt</a:t>
            </a:r>
            <a:r>
              <a:rPr lang="en-US" sz="2800" dirty="0"/>
              <a:t> </a:t>
            </a:r>
            <a:r>
              <a:rPr lang="en-US" sz="2800" dirty="0" err="1"/>
              <a:t>nuläge</a:t>
            </a:r>
            <a:endParaRPr lang="en-US" sz="2800" dirty="0"/>
          </a:p>
          <a:p>
            <a:pPr marL="457200" indent="-457200">
              <a:buFont typeface="Wingdings"/>
              <a:buChar char="Ø"/>
              <a:defRPr/>
            </a:pPr>
            <a:r>
              <a:rPr lang="en-US" sz="2800" dirty="0" err="1"/>
              <a:t>Ägarskap</a:t>
            </a:r>
            <a:endParaRPr lang="en-US" sz="2800" dirty="0">
              <a:cs typeface="Calibri" panose="020F0502020204030204"/>
            </a:endParaRPr>
          </a:p>
          <a:p>
            <a:pPr>
              <a:defRPr/>
            </a:pPr>
            <a:endParaRPr lang="en-US" sz="2800" dirty="0"/>
          </a:p>
          <a:p>
            <a:pPr>
              <a:defRPr/>
            </a:pPr>
            <a:r>
              <a:rPr lang="en-US" sz="2800" b="1" dirty="0" err="1"/>
              <a:t>Använd</a:t>
            </a:r>
            <a:r>
              <a:rPr lang="en-US" sz="2800" b="1" dirty="0"/>
              <a:t>: </a:t>
            </a:r>
          </a:p>
          <a:p>
            <a:pPr>
              <a:defRPr/>
            </a:pPr>
            <a:r>
              <a:rPr lang="nl-NL" sz="2800" dirty="0"/>
              <a:t>	avdelningens/funktionens nyckeltal</a:t>
            </a:r>
            <a:endParaRPr lang="en-US" sz="2800" b="1" dirty="0">
              <a:cs typeface="Calibri"/>
            </a:endParaRPr>
          </a:p>
          <a:p>
            <a:pPr>
              <a:defRPr/>
            </a:pPr>
            <a:r>
              <a:rPr lang="nl-NL" sz="2800" dirty="0"/>
              <a:t> 	       </a:t>
            </a:r>
            <a:r>
              <a:rPr lang="nl-NL" sz="2000" dirty="0"/>
              <a:t>(=Key Performance Indicator)</a:t>
            </a:r>
            <a:endParaRPr lang="nl-NL" sz="2800" dirty="0"/>
          </a:p>
          <a:p>
            <a:r>
              <a:rPr lang="nl-NL" sz="2800" dirty="0"/>
              <a:t>mängd, siffra, norm/mål och SMART</a:t>
            </a:r>
            <a:endParaRPr lang="nl-NL" sz="2800" dirty="0">
              <a:cs typeface="Calibri"/>
            </a:endParaRPr>
          </a:p>
        </p:txBody>
      </p:sp>
      <p:sp>
        <p:nvSpPr>
          <p:cNvPr id="3" name="Oval 10"/>
          <p:cNvSpPr>
            <a:spLocks noChangeArrowheads="1"/>
          </p:cNvSpPr>
          <p:nvPr/>
        </p:nvSpPr>
        <p:spPr bwMode="auto">
          <a:xfrm>
            <a:off x="2839932" y="4076237"/>
            <a:ext cx="1106171" cy="649188"/>
          </a:xfrm>
          <a:prstGeom prst="ellipse">
            <a:avLst/>
          </a:prstGeom>
          <a:solidFill>
            <a:srgbClr val="E2007A"/>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eaLnBrk="1" hangingPunct="1">
              <a:spcBef>
                <a:spcPct val="0"/>
              </a:spcBef>
              <a:buFontTx/>
              <a:buNone/>
            </a:pPr>
            <a:r>
              <a:rPr lang="nl-NL" altLang="nl-NL" sz="2400" b="1"/>
              <a:t>KPI</a:t>
            </a:r>
          </a:p>
        </p:txBody>
      </p:sp>
      <p:sp>
        <p:nvSpPr>
          <p:cNvPr id="4" name="Rechthoek 3"/>
          <p:cNvSpPr/>
          <p:nvPr/>
        </p:nvSpPr>
        <p:spPr>
          <a:xfrm>
            <a:off x="2686049" y="468630"/>
            <a:ext cx="7430407" cy="707886"/>
          </a:xfrm>
          <a:prstGeom prst="rect">
            <a:avLst/>
          </a:prstGeom>
        </p:spPr>
        <p:txBody>
          <a:bodyPr wrap="square">
            <a:spAutoFit/>
          </a:bodyPr>
          <a:lstStyle/>
          <a:p>
            <a:r>
              <a:rPr lang="nl-NL" sz="4000" b="1" dirty="0">
                <a:latin typeface="Calibri" panose="020F0502020204030204" pitchFamily="34" charset="0"/>
                <a:cs typeface="Calibri" panose="020F0502020204030204" pitchFamily="34" charset="0"/>
              </a:rPr>
              <a:t>Ledarskap med hjälp av resultat:</a:t>
            </a:r>
          </a:p>
        </p:txBody>
      </p:sp>
      <p:pic>
        <p:nvPicPr>
          <p:cNvPr id="5" name="Picture 5" descr="C:\Users\Vera\Dropbox\LI@V Plein\Klanten\OGT\2016\Inhoud\VWS Green Belt opleiding\Communicatie\Huisstijl en afbeeldingen OGT\digitaal verbeterb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220" y="2149468"/>
            <a:ext cx="5568102" cy="313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5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974813" y="324433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
        <p:nvSpPr>
          <p:cNvPr id="3" name="Rechthoek 2"/>
          <p:cNvSpPr/>
          <p:nvPr/>
        </p:nvSpPr>
        <p:spPr>
          <a:xfrm>
            <a:off x="3312189" y="2875002"/>
            <a:ext cx="4813241" cy="369332"/>
          </a:xfrm>
          <a:prstGeom prst="rect">
            <a:avLst/>
          </a:prstGeom>
        </p:spPr>
        <p:txBody>
          <a:bodyPr wrap="none">
            <a:spAutoFit/>
          </a:bodyPr>
          <a:lstStyle/>
          <a:p>
            <a:r>
              <a:rPr lang="fi-FI" u="sng">
                <a:solidFill>
                  <a:srgbClr val="0563C1"/>
                </a:solidFill>
                <a:latin typeface="Calibri" panose="020F0502020204030204" pitchFamily="34" charset="0"/>
                <a:hlinkClick r:id="rId3"/>
              </a:rPr>
              <a:t>https://www.youtube.com/watch?v=9Co8slUvYj0</a:t>
            </a:r>
            <a:r>
              <a:rPr lang="fi-FI">
                <a:solidFill>
                  <a:srgbClr val="000000"/>
                </a:solidFill>
                <a:latin typeface="Calibri" panose="020F0502020204030204" pitchFamily="34" charset="0"/>
                <a:hlinkClick r:id="rId3"/>
              </a:rPr>
              <a:t>​</a:t>
            </a:r>
            <a:endParaRPr lang="nl-NL"/>
          </a:p>
        </p:txBody>
      </p:sp>
      <p:pic>
        <p:nvPicPr>
          <p:cNvPr id="6" name="Kuva 6" descr="Kuva, joka sisältää kohteen tietokone&#10;&#10;Kuvaus luotu, erittäin korkea luotettavuus">
            <a:hlinkClick r:id="rId4"/>
            <a:extLst>
              <a:ext uri="{FF2B5EF4-FFF2-40B4-BE49-F238E27FC236}">
                <a16:creationId xmlns:a16="http://schemas.microsoft.com/office/drawing/2014/main" id="{4611EA89-FF26-49CA-BDFA-8DC59AF8D4D2}"/>
              </a:ext>
            </a:extLst>
          </p:cNvPr>
          <p:cNvPicPr>
            <a:picLocks noChangeAspect="1"/>
          </p:cNvPicPr>
          <p:nvPr/>
        </p:nvPicPr>
        <p:blipFill rotWithShape="1">
          <a:blip r:embed="rId5"/>
          <a:srcRect l="185" r="8118" b="8824"/>
          <a:stretch/>
        </p:blipFill>
        <p:spPr>
          <a:xfrm>
            <a:off x="1943279" y="1192930"/>
            <a:ext cx="8063067" cy="4519333"/>
          </a:xfrm>
          <a:prstGeom prst="rect">
            <a:avLst/>
          </a:prstGeom>
        </p:spPr>
      </p:pic>
    </p:spTree>
    <p:extLst>
      <p:ext uri="{BB962C8B-B14F-4D97-AF65-F5344CB8AC3E}">
        <p14:creationId xmlns:p14="http://schemas.microsoft.com/office/powerpoint/2010/main" val="340260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upload.wikimedia.org/wikipedia/commons/thumb/a/a8/PDCA_Process.png/1280px-PDCA_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1171283" y="1515601"/>
            <a:ext cx="9041130" cy="4800600"/>
          </a:xfrm>
          <a:prstGeom prst="rect">
            <a:avLst/>
          </a:prstGeom>
          <a:noFill/>
          <a:ln>
            <a:noFill/>
          </a:ln>
        </p:spPr>
      </p:pic>
      <p:sp>
        <p:nvSpPr>
          <p:cNvPr id="3" name="Rechthoek 2"/>
          <p:cNvSpPr/>
          <p:nvPr/>
        </p:nvSpPr>
        <p:spPr>
          <a:xfrm>
            <a:off x="2805467" y="248289"/>
            <a:ext cx="5769426" cy="1323439"/>
          </a:xfrm>
          <a:prstGeom prst="rect">
            <a:avLst/>
          </a:prstGeom>
        </p:spPr>
        <p:txBody>
          <a:bodyPr wrap="square" anchor="t">
            <a:spAutoFit/>
          </a:bodyPr>
          <a:lstStyle/>
          <a:p>
            <a:pPr algn="ctr"/>
            <a:r>
              <a:rPr lang="nl-NL" sz="4000" b="1" dirty="0">
                <a:latin typeface="Calibri"/>
                <a:cs typeface="Calibri"/>
              </a:rPr>
              <a:t>Verktyg: Demings</a:t>
            </a:r>
            <a:br>
              <a:rPr lang="nl-NL" sz="4000" b="1" dirty="0">
                <a:latin typeface="Calibri"/>
                <a:cs typeface="Calibri"/>
              </a:rPr>
            </a:br>
            <a:r>
              <a:rPr lang="nl-NL" sz="4000" b="1" dirty="0">
                <a:latin typeface="Calibri"/>
                <a:cs typeface="Calibri"/>
              </a:rPr>
              <a:t>PDCA-cirkel för kvalitet </a:t>
            </a:r>
            <a:endParaRPr lang="sv-SE" dirty="0"/>
          </a:p>
        </p:txBody>
      </p:sp>
      <p:sp>
        <p:nvSpPr>
          <p:cNvPr id="4" name="TextBox 3"/>
          <p:cNvSpPr txBox="1"/>
          <p:nvPr/>
        </p:nvSpPr>
        <p:spPr>
          <a:xfrm rot="20495630">
            <a:off x="3680040" y="2097634"/>
            <a:ext cx="1551916" cy="646331"/>
          </a:xfrm>
          <a:prstGeom prst="rect">
            <a:avLst/>
          </a:prstGeom>
          <a:solidFill>
            <a:schemeClr val="bg1"/>
          </a:solidFill>
        </p:spPr>
        <p:txBody>
          <a:bodyPr wrap="square" rtlCol="0">
            <a:spAutoFit/>
          </a:bodyPr>
          <a:lstStyle/>
          <a:p>
            <a:pPr algn="ctr"/>
            <a:r>
              <a:rPr lang="fi-FI" dirty="0" err="1"/>
              <a:t>Kontinuerlig</a:t>
            </a:r>
            <a:r>
              <a:rPr lang="fi-FI" dirty="0"/>
              <a:t> </a:t>
            </a:r>
            <a:r>
              <a:rPr lang="fi-FI" dirty="0" err="1"/>
              <a:t>förbättring</a:t>
            </a:r>
            <a:endParaRPr lang="fi-FI" dirty="0"/>
          </a:p>
        </p:txBody>
      </p:sp>
      <p:sp>
        <p:nvSpPr>
          <p:cNvPr id="5" name="TextBox 4"/>
          <p:cNvSpPr txBox="1"/>
          <p:nvPr/>
        </p:nvSpPr>
        <p:spPr>
          <a:xfrm>
            <a:off x="8574893" y="4149954"/>
            <a:ext cx="1551916" cy="646331"/>
          </a:xfrm>
          <a:prstGeom prst="rect">
            <a:avLst/>
          </a:prstGeom>
          <a:solidFill>
            <a:schemeClr val="bg1"/>
          </a:solidFill>
        </p:spPr>
        <p:txBody>
          <a:bodyPr wrap="square" rtlCol="0">
            <a:spAutoFit/>
          </a:bodyPr>
          <a:lstStyle/>
          <a:p>
            <a:pPr algn="ctr"/>
            <a:r>
              <a:rPr lang="fi-FI" dirty="0" err="1"/>
              <a:t>Utveckling</a:t>
            </a:r>
            <a:r>
              <a:rPr lang="fi-FI" dirty="0"/>
              <a:t> av </a:t>
            </a:r>
            <a:r>
              <a:rPr lang="fi-FI" dirty="0" err="1"/>
              <a:t>kvalitet</a:t>
            </a:r>
            <a:endParaRPr lang="fi-FI" dirty="0"/>
          </a:p>
        </p:txBody>
      </p:sp>
      <p:sp>
        <p:nvSpPr>
          <p:cNvPr id="6" name="TextBox 5"/>
          <p:cNvSpPr txBox="1"/>
          <p:nvPr/>
        </p:nvSpPr>
        <p:spPr>
          <a:xfrm>
            <a:off x="4549532" y="5866466"/>
            <a:ext cx="822701" cy="369332"/>
          </a:xfrm>
          <a:prstGeom prst="rect">
            <a:avLst/>
          </a:prstGeom>
          <a:solidFill>
            <a:schemeClr val="bg1"/>
          </a:solidFill>
        </p:spPr>
        <p:txBody>
          <a:bodyPr wrap="square" rtlCol="0">
            <a:spAutoFit/>
          </a:bodyPr>
          <a:lstStyle/>
          <a:p>
            <a:pPr algn="ctr"/>
            <a:r>
              <a:rPr lang="fi-FI" dirty="0" err="1"/>
              <a:t>Tid</a:t>
            </a:r>
            <a:endParaRPr lang="fi-FI" dirty="0"/>
          </a:p>
        </p:txBody>
      </p:sp>
      <p:sp>
        <p:nvSpPr>
          <p:cNvPr id="7" name="TextBox 6"/>
          <p:cNvSpPr txBox="1"/>
          <p:nvPr/>
        </p:nvSpPr>
        <p:spPr>
          <a:xfrm rot="20495630">
            <a:off x="4985900" y="3831205"/>
            <a:ext cx="921601" cy="307777"/>
          </a:xfrm>
          <a:prstGeom prst="rect">
            <a:avLst/>
          </a:prstGeom>
          <a:solidFill>
            <a:schemeClr val="accent1">
              <a:lumMod val="60000"/>
              <a:lumOff val="40000"/>
            </a:schemeClr>
          </a:solidFill>
        </p:spPr>
        <p:txBody>
          <a:bodyPr wrap="square" rtlCol="0">
            <a:spAutoFit/>
          </a:bodyPr>
          <a:lstStyle/>
          <a:p>
            <a:pPr algn="ctr"/>
            <a:r>
              <a:rPr lang="fi-FI" sz="1400" dirty="0"/>
              <a:t>Standard</a:t>
            </a:r>
          </a:p>
        </p:txBody>
      </p:sp>
      <p:sp>
        <p:nvSpPr>
          <p:cNvPr id="8" name="TextBox 7"/>
          <p:cNvSpPr txBox="1"/>
          <p:nvPr/>
        </p:nvSpPr>
        <p:spPr>
          <a:xfrm rot="20495630">
            <a:off x="1775339" y="4928425"/>
            <a:ext cx="921601" cy="307777"/>
          </a:xfrm>
          <a:prstGeom prst="rect">
            <a:avLst/>
          </a:prstGeom>
          <a:solidFill>
            <a:schemeClr val="accent1">
              <a:lumMod val="60000"/>
              <a:lumOff val="40000"/>
            </a:schemeClr>
          </a:solidFill>
        </p:spPr>
        <p:txBody>
          <a:bodyPr wrap="square" rtlCol="0">
            <a:spAutoFit/>
          </a:bodyPr>
          <a:lstStyle/>
          <a:p>
            <a:pPr algn="ctr"/>
            <a:r>
              <a:rPr lang="fi-FI" sz="1400" dirty="0"/>
              <a:t>Standard</a:t>
            </a:r>
          </a:p>
        </p:txBody>
      </p:sp>
      <p:sp>
        <p:nvSpPr>
          <p:cNvPr id="9" name="Flowchart: Alternate Process 8"/>
          <p:cNvSpPr/>
          <p:nvPr/>
        </p:nvSpPr>
        <p:spPr>
          <a:xfrm rot="20416080">
            <a:off x="3648203" y="4598019"/>
            <a:ext cx="1612923" cy="943465"/>
          </a:xfrm>
          <a:prstGeom prst="flowChartAlternateProcess">
            <a:avLst/>
          </a:prstGeom>
          <a:solidFill>
            <a:srgbClr val="029C1F"/>
          </a:solidFill>
          <a:ln>
            <a:solidFill>
              <a:srgbClr val="029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 </a:t>
            </a:r>
            <a:r>
              <a:rPr lang="fi-FI" sz="1200" dirty="0" err="1"/>
              <a:t>Sammansättning</a:t>
            </a:r>
            <a:r>
              <a:rPr lang="fi-FI" sz="1200" dirty="0"/>
              <a:t> </a:t>
            </a:r>
            <a:r>
              <a:rPr lang="fi-FI" sz="1200" dirty="0" err="1"/>
              <a:t>med</a:t>
            </a:r>
            <a:r>
              <a:rPr lang="fi-FI" sz="1200" dirty="0"/>
              <a:t> </a:t>
            </a:r>
            <a:r>
              <a:rPr lang="fi-FI" sz="1200" dirty="0" err="1"/>
              <a:t>hjälp</a:t>
            </a:r>
            <a:r>
              <a:rPr lang="fi-FI" sz="1200" dirty="0"/>
              <a:t> av </a:t>
            </a:r>
            <a:r>
              <a:rPr lang="fi-FI" sz="1200" dirty="0" err="1"/>
              <a:t>standardisering</a:t>
            </a:r>
            <a:r>
              <a:rPr lang="fi-FI" sz="1200" dirty="0"/>
              <a:t>.</a:t>
            </a:r>
          </a:p>
        </p:txBody>
      </p:sp>
    </p:spTree>
    <p:extLst>
      <p:ext uri="{BB962C8B-B14F-4D97-AF65-F5344CB8AC3E}">
        <p14:creationId xmlns:p14="http://schemas.microsoft.com/office/powerpoint/2010/main" val="355871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19020" y="1137921"/>
            <a:ext cx="7966710" cy="707886"/>
          </a:xfrm>
          <a:prstGeom prst="rect">
            <a:avLst/>
          </a:prstGeom>
        </p:spPr>
        <p:txBody>
          <a:bodyPr wrap="square" anchor="t">
            <a:spAutoFit/>
          </a:bodyPr>
          <a:lstStyle/>
          <a:p>
            <a:r>
              <a:rPr lang="nl-NL" sz="4000" b="1" dirty="0"/>
              <a:t>Verktyg : För att förverkliga </a:t>
            </a:r>
            <a:r>
              <a:rPr lang="nl-NL" sz="4000" b="1" dirty="0">
                <a:ea typeface="+mn-lt"/>
                <a:cs typeface="+mn-lt"/>
              </a:rPr>
              <a:t>A3 PDCA</a:t>
            </a:r>
            <a:endParaRPr lang="nl-NL" sz="4000" b="1" dirty="0"/>
          </a:p>
        </p:txBody>
      </p:sp>
      <p:sp>
        <p:nvSpPr>
          <p:cNvPr id="4" name="Rechthoek 3"/>
          <p:cNvSpPr/>
          <p:nvPr/>
        </p:nvSpPr>
        <p:spPr>
          <a:xfrm>
            <a:off x="886460" y="2143760"/>
            <a:ext cx="11082020" cy="3970318"/>
          </a:xfrm>
          <a:prstGeom prst="rect">
            <a:avLst/>
          </a:prstGeom>
        </p:spPr>
        <p:txBody>
          <a:bodyPr wrap="square" anchor="t">
            <a:spAutoFit/>
          </a:bodyPr>
          <a:lstStyle/>
          <a:p>
            <a:pPr marL="514350" indent="-514350">
              <a:buAutoNum type="arabicPeriod"/>
            </a:pPr>
            <a:r>
              <a:rPr lang="nl-NL" sz="2800" dirty="0"/>
              <a:t>Fastställ problemet: bestäm temat och nuvarande (ad hoc) handlingar (svar/korrigeringar) </a:t>
            </a:r>
            <a:endParaRPr lang="nl-NL" sz="2800" dirty="0">
              <a:cs typeface="Calibri"/>
            </a:endParaRPr>
          </a:p>
          <a:p>
            <a:r>
              <a:rPr lang="nl-NL" sz="2800" dirty="0"/>
              <a:t>2.   Fastställ avseendet/målsättningen/syftet</a:t>
            </a:r>
            <a:endParaRPr lang="nl-NL" sz="2800" dirty="0">
              <a:cs typeface="Calibri"/>
            </a:endParaRPr>
          </a:p>
          <a:p>
            <a:pPr marL="514350" indent="-514350">
              <a:buAutoNum type="arabicPeriod" startAt="3"/>
            </a:pPr>
            <a:r>
              <a:rPr lang="nl-NL" sz="2800" dirty="0"/>
              <a:t>Analysera problemet</a:t>
            </a:r>
            <a:endParaRPr lang="nl-NL" sz="2800" dirty="0">
              <a:cs typeface="Calibri"/>
            </a:endParaRPr>
          </a:p>
          <a:p>
            <a:pPr marL="514350" indent="-514350">
              <a:buAutoNum type="arabicPeriod" startAt="3"/>
            </a:pPr>
            <a:r>
              <a:rPr lang="nl-NL" sz="2800" dirty="0"/>
              <a:t>Planera lösningar/motåtgärder och gör en verksamhetsplan</a:t>
            </a:r>
            <a:endParaRPr lang="nl-NL" sz="2800" dirty="0">
              <a:cs typeface="Calibri"/>
            </a:endParaRPr>
          </a:p>
          <a:p>
            <a:pPr marL="514350" indent="-514350">
              <a:buAutoNum type="arabicPeriod" startAt="5"/>
            </a:pPr>
            <a:r>
              <a:rPr lang="nl-NL" sz="2800" dirty="0"/>
              <a:t>Förverkliga projektet </a:t>
            </a:r>
            <a:endParaRPr lang="nl-NL" sz="2800" dirty="0">
              <a:cs typeface="Calibri"/>
            </a:endParaRPr>
          </a:p>
          <a:p>
            <a:pPr marL="514350" indent="-514350">
              <a:buAutoNum type="arabicPeriod" startAt="5"/>
            </a:pPr>
            <a:r>
              <a:rPr lang="nl-NL" sz="2800" dirty="0"/>
              <a:t>Mät resultaten</a:t>
            </a:r>
          </a:p>
          <a:p>
            <a:pPr marL="514350" indent="-514350">
              <a:buAutoNum type="arabicPeriod" startAt="7"/>
            </a:pPr>
            <a:r>
              <a:rPr lang="nl-NL" sz="2800" dirty="0"/>
              <a:t>Standardisera arbetssättet och bekräfta det. Avsluta det. Slut cirkeln och diskutera resultaten. </a:t>
            </a:r>
            <a:endParaRPr lang="nl-NL" sz="2800" dirty="0">
              <a:cs typeface="Calibri"/>
            </a:endParaRPr>
          </a:p>
        </p:txBody>
      </p:sp>
    </p:spTree>
    <p:extLst>
      <p:ext uri="{BB962C8B-B14F-4D97-AF65-F5344CB8AC3E}">
        <p14:creationId xmlns:p14="http://schemas.microsoft.com/office/powerpoint/2010/main" val="167248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1069" y="578615"/>
            <a:ext cx="4249349" cy="584775"/>
          </a:xfrm>
          <a:prstGeom prst="rect">
            <a:avLst/>
          </a:prstGeom>
        </p:spPr>
        <p:txBody>
          <a:bodyPr wrap="square">
            <a:spAutoFit/>
          </a:bodyPr>
          <a:lstStyle/>
          <a:p>
            <a:r>
              <a:rPr lang="pt-PT" sz="3200" dirty="0"/>
              <a:t>A3  fas 1 : </a:t>
            </a:r>
            <a:endParaRPr lang="en-GB" sz="3200" dirty="0"/>
          </a:p>
        </p:txBody>
      </p:sp>
      <p:pic>
        <p:nvPicPr>
          <p:cNvPr id="9" name="Picture 8"/>
          <p:cNvPicPr>
            <a:picLocks noChangeAspect="1"/>
          </p:cNvPicPr>
          <p:nvPr/>
        </p:nvPicPr>
        <p:blipFill>
          <a:blip r:embed="rId2"/>
          <a:stretch>
            <a:fillRect/>
          </a:stretch>
        </p:blipFill>
        <p:spPr>
          <a:xfrm>
            <a:off x="517431" y="1163390"/>
            <a:ext cx="7248525" cy="3982351"/>
          </a:xfrm>
          <a:prstGeom prst="rect">
            <a:avLst/>
          </a:prstGeom>
        </p:spPr>
      </p:pic>
      <p:pic>
        <p:nvPicPr>
          <p:cNvPr id="10" name="Picture 9"/>
          <p:cNvPicPr>
            <a:picLocks noChangeAspect="1"/>
          </p:cNvPicPr>
          <p:nvPr/>
        </p:nvPicPr>
        <p:blipFill>
          <a:blip r:embed="rId3"/>
          <a:stretch>
            <a:fillRect/>
          </a:stretch>
        </p:blipFill>
        <p:spPr>
          <a:xfrm>
            <a:off x="517431" y="4211730"/>
            <a:ext cx="8920998" cy="1868021"/>
          </a:xfrm>
          <a:prstGeom prst="rect">
            <a:avLst/>
          </a:prstGeom>
        </p:spPr>
      </p:pic>
    </p:spTree>
    <p:extLst>
      <p:ext uri="{BB962C8B-B14F-4D97-AF65-F5344CB8AC3E}">
        <p14:creationId xmlns:p14="http://schemas.microsoft.com/office/powerpoint/2010/main" val="276681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rot="10800000" flipV="1">
            <a:off x="2443036" y="580559"/>
            <a:ext cx="2251710" cy="1015663"/>
          </a:xfrm>
          <a:prstGeom prst="rect">
            <a:avLst/>
          </a:prstGeom>
        </p:spPr>
        <p:txBody>
          <a:bodyPr wrap="square" anchor="t">
            <a:spAutoFit/>
          </a:bodyPr>
          <a:lstStyle/>
          <a:p>
            <a:r>
              <a:rPr lang="pt-PT" sz="3200" dirty="0"/>
              <a:t>A3 fas 2 :</a:t>
            </a:r>
            <a:endParaRPr lang="pt-PT" sz="3200" dirty="0">
              <a:cs typeface="Calibri"/>
            </a:endParaRPr>
          </a:p>
          <a:p>
            <a:endParaRPr lang="en-GB" sz="2800" dirty="0"/>
          </a:p>
        </p:txBody>
      </p:sp>
      <p:pic>
        <p:nvPicPr>
          <p:cNvPr id="4" name="Picture 3"/>
          <p:cNvPicPr>
            <a:picLocks noChangeAspect="1"/>
          </p:cNvPicPr>
          <p:nvPr/>
        </p:nvPicPr>
        <p:blipFill>
          <a:blip r:embed="rId2"/>
          <a:stretch>
            <a:fillRect/>
          </a:stretch>
        </p:blipFill>
        <p:spPr>
          <a:xfrm>
            <a:off x="422508" y="2377328"/>
            <a:ext cx="11275455" cy="2069166"/>
          </a:xfrm>
          <a:prstGeom prst="rect">
            <a:avLst/>
          </a:prstGeom>
        </p:spPr>
      </p:pic>
    </p:spTree>
    <p:extLst>
      <p:ext uri="{BB962C8B-B14F-4D97-AF65-F5344CB8AC3E}">
        <p14:creationId xmlns:p14="http://schemas.microsoft.com/office/powerpoint/2010/main" val="348162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922" y="1362635"/>
            <a:ext cx="10000144" cy="4482353"/>
          </a:xfrm>
          <a:prstGeom prst="rect">
            <a:avLst/>
          </a:prstGeom>
        </p:spPr>
      </p:pic>
      <p:pic>
        <p:nvPicPr>
          <p:cNvPr id="3" name="Picture 2"/>
          <p:cNvPicPr>
            <a:picLocks noChangeAspect="1"/>
          </p:cNvPicPr>
          <p:nvPr/>
        </p:nvPicPr>
        <p:blipFill>
          <a:blip r:embed="rId3"/>
          <a:stretch>
            <a:fillRect/>
          </a:stretch>
        </p:blipFill>
        <p:spPr>
          <a:xfrm>
            <a:off x="1334198" y="4479552"/>
            <a:ext cx="3570056" cy="1688166"/>
          </a:xfrm>
          <a:prstGeom prst="rect">
            <a:avLst/>
          </a:prstGeom>
        </p:spPr>
      </p:pic>
      <p:pic>
        <p:nvPicPr>
          <p:cNvPr id="4" name="Picture 3"/>
          <p:cNvPicPr>
            <a:picLocks noChangeAspect="1"/>
          </p:cNvPicPr>
          <p:nvPr/>
        </p:nvPicPr>
        <p:blipFill>
          <a:blip r:embed="rId4"/>
          <a:stretch>
            <a:fillRect/>
          </a:stretch>
        </p:blipFill>
        <p:spPr>
          <a:xfrm>
            <a:off x="6651812" y="4040234"/>
            <a:ext cx="3334870" cy="1804753"/>
          </a:xfrm>
          <a:prstGeom prst="rect">
            <a:avLst/>
          </a:prstGeom>
        </p:spPr>
      </p:pic>
      <p:pic>
        <p:nvPicPr>
          <p:cNvPr id="5" name="Picture 4"/>
          <p:cNvPicPr>
            <a:picLocks noChangeAspect="1"/>
          </p:cNvPicPr>
          <p:nvPr/>
        </p:nvPicPr>
        <p:blipFill>
          <a:blip r:embed="rId5"/>
          <a:stretch>
            <a:fillRect/>
          </a:stretch>
        </p:blipFill>
        <p:spPr>
          <a:xfrm>
            <a:off x="6881812" y="1968041"/>
            <a:ext cx="2172541" cy="2158525"/>
          </a:xfrm>
          <a:prstGeom prst="rect">
            <a:avLst/>
          </a:prstGeom>
        </p:spPr>
      </p:pic>
    </p:spTree>
    <p:extLst>
      <p:ext uri="{BB962C8B-B14F-4D97-AF65-F5344CB8AC3E}">
        <p14:creationId xmlns:p14="http://schemas.microsoft.com/office/powerpoint/2010/main" val="147311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462132" y="581727"/>
            <a:ext cx="4146479" cy="584775"/>
          </a:xfrm>
          <a:prstGeom prst="rect">
            <a:avLst/>
          </a:prstGeom>
        </p:spPr>
        <p:txBody>
          <a:bodyPr wrap="square" anchor="t">
            <a:spAutoFit/>
          </a:bodyPr>
          <a:lstStyle/>
          <a:p>
            <a:r>
              <a:rPr lang="pt-PT" sz="3200" dirty="0"/>
              <a:t>A3 fas 4 : </a:t>
            </a:r>
            <a:endParaRPr lang="en-GB" sz="3200" dirty="0"/>
          </a:p>
        </p:txBody>
      </p:sp>
      <p:pic>
        <p:nvPicPr>
          <p:cNvPr id="3" name="Picture 13" descr="http://www.arendlandman.nl/wp-content/uploads/2010/08/brainstor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783" y="297125"/>
            <a:ext cx="2030327" cy="14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84094" y="1950943"/>
            <a:ext cx="11319141" cy="3973592"/>
          </a:xfrm>
          <a:prstGeom prst="rect">
            <a:avLst/>
          </a:prstGeom>
        </p:spPr>
      </p:pic>
    </p:spTree>
    <p:extLst>
      <p:ext uri="{BB962C8B-B14F-4D97-AF65-F5344CB8AC3E}">
        <p14:creationId xmlns:p14="http://schemas.microsoft.com/office/powerpoint/2010/main" val="2270547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8002" y="580497"/>
            <a:ext cx="4260778" cy="584775"/>
          </a:xfrm>
          <a:prstGeom prst="rect">
            <a:avLst/>
          </a:prstGeom>
        </p:spPr>
        <p:txBody>
          <a:bodyPr wrap="square" anchor="t">
            <a:spAutoFit/>
          </a:bodyPr>
          <a:lstStyle/>
          <a:p>
            <a:r>
              <a:rPr lang="pt-PT" sz="3200" dirty="0"/>
              <a:t>A3 fas 5 : </a:t>
            </a:r>
            <a:endParaRPr lang="en-GB" sz="3200" dirty="0"/>
          </a:p>
        </p:txBody>
      </p:sp>
      <p:pic>
        <p:nvPicPr>
          <p:cNvPr id="2" name="Picture 1"/>
          <p:cNvPicPr>
            <a:picLocks noChangeAspect="1"/>
          </p:cNvPicPr>
          <p:nvPr/>
        </p:nvPicPr>
        <p:blipFill>
          <a:blip r:embed="rId2"/>
          <a:stretch>
            <a:fillRect/>
          </a:stretch>
        </p:blipFill>
        <p:spPr>
          <a:xfrm>
            <a:off x="558810" y="2076449"/>
            <a:ext cx="10718789" cy="3739725"/>
          </a:xfrm>
          <a:prstGeom prst="rect">
            <a:avLst/>
          </a:prstGeom>
        </p:spPr>
      </p:pic>
    </p:spTree>
    <p:extLst>
      <p:ext uri="{BB962C8B-B14F-4D97-AF65-F5344CB8AC3E}">
        <p14:creationId xmlns:p14="http://schemas.microsoft.com/office/powerpoint/2010/main" val="335551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192" y="1639061"/>
            <a:ext cx="11092170" cy="2745722"/>
          </a:xfrm>
          <a:prstGeom prst="rect">
            <a:avLst/>
          </a:prstGeom>
        </p:spPr>
      </p:pic>
      <p:sp>
        <p:nvSpPr>
          <p:cNvPr id="4" name="Rechthoek 3"/>
          <p:cNvSpPr/>
          <p:nvPr/>
        </p:nvSpPr>
        <p:spPr>
          <a:xfrm>
            <a:off x="2452952" y="585363"/>
            <a:ext cx="4146479" cy="584775"/>
          </a:xfrm>
          <a:prstGeom prst="rect">
            <a:avLst/>
          </a:prstGeom>
        </p:spPr>
        <p:txBody>
          <a:bodyPr wrap="square" anchor="t">
            <a:spAutoFit/>
          </a:bodyPr>
          <a:lstStyle/>
          <a:p>
            <a:r>
              <a:rPr lang="pt-PT" sz="3200" dirty="0"/>
              <a:t>A3 fas 6 : </a:t>
            </a:r>
            <a:endParaRPr lang="en-GB" sz="3200" dirty="0"/>
          </a:p>
        </p:txBody>
      </p:sp>
      <p:pic>
        <p:nvPicPr>
          <p:cNvPr id="3" name="Picture 8" descr="http://api.ning.com/files/lmwrCPRCoTU8VZJzMBCYEe6N3PkUG7fLLdimlNADUTmyyOcAPXLqwwEq9jZYofvm85sOTali9cKe1-FvqnnrHTSyNwbgToUP/TargetActualPleaseExplain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8431" y="3646897"/>
            <a:ext cx="2211545" cy="21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39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0" y="66836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Mål</a:t>
            </a:r>
            <a:endParaRPr lang="en-US" sz="4100" b="1" dirty="0">
              <a:latin typeface="+mn-lt"/>
            </a:endParaRP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8" y="2001898"/>
            <a:ext cx="7792672" cy="3074688"/>
          </a:xfrm>
          <a:prstGeom prst="rect">
            <a:avLst/>
          </a:prstGeom>
          <a:noFill/>
          <a:ln w="9525">
            <a:noFill/>
            <a:miter lim="800000"/>
            <a:headEnd/>
            <a:tailEnd/>
          </a:ln>
        </p:spPr>
        <p:txBody>
          <a:bodyPr wrap="square" lIns="91440" tIns="45720" rIns="91440" bIns="45720" anchor="t">
            <a:spAutoFit/>
          </a:bodyPr>
          <a:lstStyle/>
          <a:p>
            <a:pPr>
              <a:lnSpc>
                <a:spcPct val="120000"/>
              </a:lnSpc>
              <a:spcBef>
                <a:spcPts val="600"/>
              </a:spcBef>
              <a:spcAft>
                <a:spcPts val="600"/>
              </a:spcAft>
              <a:defRPr/>
            </a:pPr>
            <a:r>
              <a:rPr lang="pt-PT" sz="2400" err="1">
                <a:latin typeface="Calibri"/>
                <a:cs typeface="Calibri"/>
              </a:rPr>
              <a:t>Målen</a:t>
            </a:r>
            <a:r>
              <a:rPr lang="pt-PT" sz="2400" dirty="0">
                <a:latin typeface="Calibri"/>
                <a:cs typeface="Calibri"/>
              </a:rPr>
              <a:t> </a:t>
            </a:r>
            <a:r>
              <a:rPr lang="pt-PT" sz="2400" err="1">
                <a:latin typeface="Calibri"/>
                <a:cs typeface="Calibri"/>
              </a:rPr>
              <a:t>med</a:t>
            </a:r>
            <a:r>
              <a:rPr lang="pt-PT" sz="2400" dirty="0">
                <a:latin typeface="Calibri"/>
                <a:cs typeface="Calibri"/>
              </a:rPr>
              <a:t> </a:t>
            </a:r>
            <a:r>
              <a:rPr lang="pt-PT" sz="2400" err="1">
                <a:latin typeface="Calibri"/>
                <a:cs typeface="Calibri"/>
              </a:rPr>
              <a:t>det</a:t>
            </a:r>
            <a:r>
              <a:rPr lang="pt-PT" sz="2400" dirty="0">
                <a:latin typeface="Calibri"/>
                <a:cs typeface="Calibri"/>
              </a:rPr>
              <a:t> </a:t>
            </a:r>
            <a:r>
              <a:rPr lang="pt-PT" sz="2400" err="1">
                <a:latin typeface="Calibri"/>
                <a:cs typeface="Calibri"/>
              </a:rPr>
              <a:t>här</a:t>
            </a:r>
            <a:r>
              <a:rPr lang="pt-PT" sz="2400">
                <a:latin typeface="Calibri"/>
                <a:cs typeface="Calibri"/>
              </a:rPr>
              <a:t> avsnittet:</a:t>
            </a:r>
            <a:endParaRPr lang="en-US" altLang="ja-JP" sz="2400">
              <a:latin typeface="Calibri"/>
              <a:cs typeface="Calibri"/>
            </a:endParaRPr>
          </a:p>
          <a:p>
            <a:pPr>
              <a:defRPr/>
            </a:pPr>
            <a:r>
              <a:rPr lang="sv-SE" altLang="ja-JP" sz="3200" b="1" dirty="0">
                <a:latin typeface="Calibri" pitchFamily="34" charset="0"/>
              </a:rPr>
              <a:t>När vi standardiserar processen och skapar flöde måste vi arbeta kontinuerligt för att utveckla och förbättra. För det behöver vi en mängd olika verktyg som presenteras i detta avsnitt</a:t>
            </a:r>
            <a:r>
              <a:rPr lang="en-US" altLang="ja-JP" sz="3200" b="1" dirty="0">
                <a:latin typeface="Calibri" pitchFamily="34" charset="0"/>
              </a:rPr>
              <a:t>.</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175482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0151" y="582563"/>
            <a:ext cx="4020749" cy="584775"/>
          </a:xfrm>
          <a:prstGeom prst="rect">
            <a:avLst/>
          </a:prstGeom>
        </p:spPr>
        <p:txBody>
          <a:bodyPr wrap="square" anchor="t">
            <a:spAutoFit/>
          </a:bodyPr>
          <a:lstStyle/>
          <a:p>
            <a:r>
              <a:rPr lang="pt-PT" sz="3200" dirty="0"/>
              <a:t>A3 fas 7 : </a:t>
            </a:r>
            <a:endParaRPr lang="en-GB" sz="3200" dirty="0"/>
          </a:p>
        </p:txBody>
      </p:sp>
      <p:pic>
        <p:nvPicPr>
          <p:cNvPr id="2" name="Picture 1"/>
          <p:cNvPicPr>
            <a:picLocks noChangeAspect="1"/>
          </p:cNvPicPr>
          <p:nvPr/>
        </p:nvPicPr>
        <p:blipFill>
          <a:blip r:embed="rId2"/>
          <a:stretch>
            <a:fillRect/>
          </a:stretch>
        </p:blipFill>
        <p:spPr>
          <a:xfrm>
            <a:off x="671418" y="2486025"/>
            <a:ext cx="11008100" cy="2677646"/>
          </a:xfrm>
          <a:prstGeom prst="rect">
            <a:avLst/>
          </a:prstGeom>
        </p:spPr>
      </p:pic>
    </p:spTree>
    <p:extLst>
      <p:ext uri="{BB962C8B-B14F-4D97-AF65-F5344CB8AC3E}">
        <p14:creationId xmlns:p14="http://schemas.microsoft.com/office/powerpoint/2010/main" val="38095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0824" y="947737"/>
            <a:ext cx="7785099" cy="5408049"/>
          </a:xfrm>
          <a:prstGeom prst="rect">
            <a:avLst/>
          </a:prstGeom>
        </p:spPr>
      </p:pic>
    </p:spTree>
    <p:extLst>
      <p:ext uri="{BB962C8B-B14F-4D97-AF65-F5344CB8AC3E}">
        <p14:creationId xmlns:p14="http://schemas.microsoft.com/office/powerpoint/2010/main" val="58981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84382" y="3244334"/>
            <a:ext cx="5045268" cy="369332"/>
          </a:xfrm>
          <a:prstGeom prst="rect">
            <a:avLst/>
          </a:prstGeom>
        </p:spPr>
        <p:txBody>
          <a:bodyPr wrap="square">
            <a:spAutoFit/>
          </a:bodyPr>
          <a:lstStyle/>
          <a:p>
            <a:r>
              <a:rPr lang="fi-FI" u="sng" dirty="0">
                <a:solidFill>
                  <a:srgbClr val="0563C1"/>
                </a:solidFill>
                <a:latin typeface="Calibri" panose="020F0502020204030204" pitchFamily="34" charset="0"/>
                <a:hlinkClick r:id="rId3"/>
              </a:rPr>
              <a:t>https://www.youtube.com/watch?v=fqVNs2DbGVU</a:t>
            </a:r>
            <a:r>
              <a:rPr lang="fi-FI" dirty="0">
                <a:solidFill>
                  <a:srgbClr val="000000"/>
                </a:solidFill>
                <a:latin typeface="Calibri" panose="020F0502020204030204" pitchFamily="34" charset="0"/>
              </a:rPr>
              <a:t>​</a:t>
            </a:r>
            <a:endParaRPr lang="nl-NL" dirty="0"/>
          </a:p>
        </p:txBody>
      </p:sp>
      <p:pic>
        <p:nvPicPr>
          <p:cNvPr id="3" name="Kuva 2">
            <a:hlinkClick r:id="rId4"/>
          </p:cNvPr>
          <p:cNvPicPr>
            <a:picLocks noChangeAspect="1"/>
          </p:cNvPicPr>
          <p:nvPr/>
        </p:nvPicPr>
        <p:blipFill rotWithShape="1">
          <a:blip r:embed="rId5"/>
          <a:srcRect b="8897"/>
          <a:stretch/>
        </p:blipFill>
        <p:spPr>
          <a:xfrm>
            <a:off x="1557770" y="1230713"/>
            <a:ext cx="8583757" cy="4396574"/>
          </a:xfrm>
          <a:prstGeom prst="rect">
            <a:avLst/>
          </a:prstGeom>
        </p:spPr>
      </p:pic>
    </p:spTree>
    <p:extLst>
      <p:ext uri="{BB962C8B-B14F-4D97-AF65-F5344CB8AC3E}">
        <p14:creationId xmlns:p14="http://schemas.microsoft.com/office/powerpoint/2010/main" val="10637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C1A434D-8184-4D91-B86A-7D0C9521B15A}"/>
              </a:ext>
            </a:extLst>
          </p:cNvPr>
          <p:cNvPicPr>
            <a:picLocks noChangeAspect="1"/>
          </p:cNvPicPr>
          <p:nvPr/>
        </p:nvPicPr>
        <p:blipFill>
          <a:blip r:embed="rId3"/>
          <a:stretch>
            <a:fillRect/>
          </a:stretch>
        </p:blipFill>
        <p:spPr>
          <a:xfrm>
            <a:off x="7121437" y="3197052"/>
            <a:ext cx="4354367" cy="2349320"/>
          </a:xfrm>
          <a:prstGeom prst="rect">
            <a:avLst/>
          </a:prstGeom>
        </p:spPr>
      </p:pic>
      <p:sp>
        <p:nvSpPr>
          <p:cNvPr id="4" name="Rechthoek 3"/>
          <p:cNvSpPr/>
          <p:nvPr/>
        </p:nvSpPr>
        <p:spPr>
          <a:xfrm>
            <a:off x="609197" y="2950591"/>
            <a:ext cx="10976345" cy="2308324"/>
          </a:xfrm>
          <a:prstGeom prst="rect">
            <a:avLst/>
          </a:prstGeom>
        </p:spPr>
        <p:txBody>
          <a:bodyPr wrap="square">
            <a:spAutoFit/>
          </a:bodyPr>
          <a:lstStyle/>
          <a:p>
            <a:endParaRPr lang="pt-PT"/>
          </a:p>
          <a:p>
            <a:endParaRPr lang="pt-PT"/>
          </a:p>
          <a:p>
            <a:endParaRPr lang="pt-PT"/>
          </a:p>
          <a:p>
            <a:endParaRPr lang="pt-PT"/>
          </a:p>
          <a:p>
            <a:endParaRPr lang="pt-PT"/>
          </a:p>
          <a:p>
            <a:endParaRPr lang="pt-PT"/>
          </a:p>
          <a:p>
            <a:endParaRPr lang="pt-PT"/>
          </a:p>
          <a:p>
            <a:endParaRPr lang="pt-PT"/>
          </a:p>
        </p:txBody>
      </p:sp>
      <p:sp>
        <p:nvSpPr>
          <p:cNvPr id="5" name="Rechthoek 4"/>
          <p:cNvSpPr/>
          <p:nvPr/>
        </p:nvSpPr>
        <p:spPr>
          <a:xfrm>
            <a:off x="2476208" y="464187"/>
            <a:ext cx="7117237" cy="707886"/>
          </a:xfrm>
          <a:prstGeom prst="rect">
            <a:avLst/>
          </a:prstGeom>
        </p:spPr>
        <p:txBody>
          <a:bodyPr wrap="square">
            <a:spAutoFit/>
          </a:bodyPr>
          <a:lstStyle/>
          <a:p>
            <a:r>
              <a:rPr lang="nl-NL" altLang="nl-NL" sz="4000" b="1" dirty="0"/>
              <a:t>   Ledarskap med tavlor: </a:t>
            </a:r>
          </a:p>
        </p:txBody>
      </p:sp>
      <p:sp>
        <p:nvSpPr>
          <p:cNvPr id="6" name="Rechthoek 5"/>
          <p:cNvSpPr/>
          <p:nvPr/>
        </p:nvSpPr>
        <p:spPr>
          <a:xfrm>
            <a:off x="1159497" y="1809946"/>
            <a:ext cx="8427563" cy="3385542"/>
          </a:xfrm>
          <a:prstGeom prst="rect">
            <a:avLst/>
          </a:prstGeom>
        </p:spPr>
        <p:txBody>
          <a:bodyPr wrap="square" anchor="t">
            <a:spAutoFit/>
          </a:bodyPr>
          <a:lstStyle/>
          <a:p>
            <a:pPr marL="457200" indent="-457200">
              <a:buFont typeface="Arial" panose="020B0604020202020204" pitchFamily="34" charset="0"/>
              <a:buChar char="•"/>
              <a:defRPr/>
            </a:pPr>
            <a:r>
              <a:rPr lang="nl-NL" altLang="nl-NL" sz="2800" dirty="0"/>
              <a:t>Utvecklande av tavlan &amp; tavelpalaver </a:t>
            </a:r>
          </a:p>
          <a:p>
            <a:pPr>
              <a:defRPr/>
            </a:pPr>
            <a:endParaRPr lang="nl-NL" altLang="nl-NL" sz="2800" dirty="0"/>
          </a:p>
          <a:p>
            <a:pPr>
              <a:defRPr/>
            </a:pPr>
            <a:endParaRPr lang="nl-NL" altLang="nl-NL" sz="2800" dirty="0"/>
          </a:p>
          <a:p>
            <a:pPr marL="457200" indent="-457200">
              <a:buFont typeface="Arial" panose="020B0604020202020204" pitchFamily="34" charset="0"/>
              <a:buChar char="•"/>
              <a:defRPr/>
            </a:pPr>
            <a:r>
              <a:rPr lang="nl-NL" altLang="nl-NL" sz="2800" dirty="0"/>
              <a:t>Start på dagen / evaluering av dagen</a:t>
            </a:r>
          </a:p>
          <a:p>
            <a:pPr>
              <a:defRPr/>
            </a:pPr>
            <a:endParaRPr lang="nl-NL" altLang="nl-NL" sz="2800" dirty="0"/>
          </a:p>
          <a:p>
            <a:pPr>
              <a:defRPr/>
            </a:pPr>
            <a:endParaRPr lang="nl-NL" altLang="nl-NL" sz="2800" dirty="0"/>
          </a:p>
          <a:p>
            <a:pPr marL="457200" indent="-457200">
              <a:buFont typeface="Arial" panose="020B0604020202020204" pitchFamily="34" charset="0"/>
              <a:buChar char="•"/>
              <a:defRPr/>
            </a:pPr>
            <a:r>
              <a:rPr lang="nl-NL" altLang="nl-NL" sz="2800" dirty="0"/>
              <a:t>Gemba walk</a:t>
            </a:r>
            <a:endParaRPr lang="nl-NL" altLang="nl-NL" sz="2800" dirty="0">
              <a:cs typeface="Calibri"/>
            </a:endParaRPr>
          </a:p>
          <a:p>
            <a:pPr>
              <a:defRPr/>
            </a:pPr>
            <a:endParaRPr lang="nl-NL" altLang="nl-NL" dirty="0"/>
          </a:p>
        </p:txBody>
      </p:sp>
      <p:pic>
        <p:nvPicPr>
          <p:cNvPr id="7" name="Picture 2" descr="http://www.visualworkplace.nl/static/upload/full/942a9f65-ff08-773f-5b7d-a2708291bc41/Magnetische+smileys+H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360" y="1171865"/>
            <a:ext cx="2397761" cy="179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leanhealthcareexchange.com/wp-content/uploads/2012/11/Healthcare_Gemb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241" y="4708222"/>
            <a:ext cx="1592325" cy="125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3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8"/>
          <p:cNvSpPr>
            <a:spLocks noChangeArrowheads="1"/>
          </p:cNvSpPr>
          <p:nvPr/>
        </p:nvSpPr>
        <p:spPr bwMode="auto">
          <a:xfrm>
            <a:off x="3711388" y="4398688"/>
            <a:ext cx="4590783" cy="1081088"/>
          </a:xfrm>
          <a:prstGeom prst="ellipse">
            <a:avLst/>
          </a:prstGeom>
          <a:solidFill>
            <a:srgbClr val="9E0389"/>
          </a:solidFill>
          <a:ln w="57150">
            <a:solidFill>
              <a:schemeClr val="tx1"/>
            </a:solidFill>
            <a:round/>
            <a:headEnd/>
            <a:tailEnd/>
          </a:ln>
        </p:spPr>
        <p:txBody>
          <a:bodyPr wrap="none" anchor="ct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algn="ctr">
              <a:spcBef>
                <a:spcPct val="0"/>
              </a:spcBef>
              <a:buFontTx/>
              <a:buNone/>
            </a:pPr>
            <a:r>
              <a:rPr lang="nl-NL" altLang="nl-NL" sz="2400" dirty="0">
                <a:solidFill>
                  <a:schemeClr val="bg1"/>
                </a:solidFill>
                <a:latin typeface="Verdana" panose="020B0604030504040204" pitchFamily="34" charset="0"/>
              </a:rPr>
              <a:t>Ledning av verksamheten</a:t>
            </a:r>
          </a:p>
        </p:txBody>
      </p:sp>
      <p:sp>
        <p:nvSpPr>
          <p:cNvPr id="4" name="Line 7"/>
          <p:cNvSpPr>
            <a:spLocks noChangeShapeType="1"/>
          </p:cNvSpPr>
          <p:nvPr/>
        </p:nvSpPr>
        <p:spPr bwMode="auto">
          <a:xfrm>
            <a:off x="8302171" y="4952769"/>
            <a:ext cx="33115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5" name="AutoShape 13"/>
          <p:cNvSpPr>
            <a:spLocks noChangeArrowheads="1"/>
          </p:cNvSpPr>
          <p:nvPr/>
        </p:nvSpPr>
        <p:spPr bwMode="auto">
          <a:xfrm>
            <a:off x="5521044" y="3725457"/>
            <a:ext cx="504825" cy="647700"/>
          </a:xfrm>
          <a:prstGeom prst="upArrow">
            <a:avLst>
              <a:gd name="adj1" fmla="val 54093"/>
              <a:gd name="adj2" fmla="val 58805"/>
            </a:avLst>
          </a:prstGeom>
          <a:solidFill>
            <a:srgbClr val="9E0389"/>
          </a:solidFill>
          <a:ln w="50800">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pic>
        <p:nvPicPr>
          <p:cNvPr id="6" name="Picture 6" descr="shutterstock_4528810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1485" y1="13839" x2="51485" y2="13839"/>
                      </a14:backgroundRemoval>
                    </a14:imgEffect>
                  </a14:imgLayer>
                </a14:imgProps>
              </a:ext>
              <a:ext uri="{28A0092B-C50C-407E-A947-70E740481C1C}">
                <a14:useLocalDpi xmlns:a14="http://schemas.microsoft.com/office/drawing/2010/main" val="0"/>
              </a:ext>
            </a:extLst>
          </a:blip>
          <a:srcRect/>
          <a:stretch>
            <a:fillRect/>
          </a:stretch>
        </p:blipFill>
        <p:spPr bwMode="auto">
          <a:xfrm>
            <a:off x="9360816" y="2613621"/>
            <a:ext cx="1834682" cy="203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p:nvSpPr>
        <p:spPr>
          <a:xfrm rot="10800000" flipV="1">
            <a:off x="8175291" y="5067829"/>
            <a:ext cx="3565285" cy="923330"/>
          </a:xfrm>
          <a:prstGeom prst="rect">
            <a:avLst/>
          </a:prstGeom>
        </p:spPr>
        <p:txBody>
          <a:bodyPr wrap="square">
            <a:spAutoFit/>
          </a:bodyPr>
          <a:lstStyle/>
          <a:p>
            <a:pPr>
              <a:spcBef>
                <a:spcPct val="0"/>
              </a:spcBef>
            </a:pPr>
            <a:r>
              <a:rPr lang="nl" altLang="nl-NL" dirty="0">
                <a:latin typeface="Calibri" panose="020F0502020204030204" pitchFamily="34" charset="0"/>
              </a:rPr>
              <a:t>Aktuella och framtiden: </a:t>
            </a:r>
          </a:p>
          <a:p>
            <a:pPr>
              <a:spcBef>
                <a:spcPct val="0"/>
              </a:spcBef>
            </a:pPr>
            <a:r>
              <a:rPr lang="nl-NL" altLang="nl-NL" dirty="0">
                <a:latin typeface="Calibri" panose="020F0502020204030204" pitchFamily="34" charset="0"/>
              </a:rPr>
              <a:t>Verksamhetens planering och efterfrågan.</a:t>
            </a:r>
            <a:endParaRPr lang="nl" altLang="nl-NL" dirty="0">
              <a:latin typeface="Calibri" panose="020F0502020204030204" pitchFamily="34" charset="0"/>
            </a:endParaRPr>
          </a:p>
        </p:txBody>
      </p:sp>
      <p:pic>
        <p:nvPicPr>
          <p:cNvPr id="9" name="Picture 6" descr="shutterstock_45288103"/>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10000" b="90000" l="10000" r="90000">
                        <a14:foregroundMark x1="50495" y1="12946" x2="50495" y2="1294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1879" y="2634273"/>
            <a:ext cx="1879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7"/>
          <p:cNvSpPr>
            <a:spLocks noChangeShapeType="1"/>
          </p:cNvSpPr>
          <p:nvPr/>
        </p:nvSpPr>
        <p:spPr bwMode="auto">
          <a:xfrm flipH="1" flipV="1">
            <a:off x="684565" y="4959608"/>
            <a:ext cx="302682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1" name="Rechthoek 10"/>
          <p:cNvSpPr/>
          <p:nvPr/>
        </p:nvSpPr>
        <p:spPr>
          <a:xfrm>
            <a:off x="1124264" y="5149939"/>
            <a:ext cx="2744144" cy="923330"/>
          </a:xfrm>
          <a:prstGeom prst="rect">
            <a:avLst/>
          </a:prstGeom>
        </p:spPr>
        <p:txBody>
          <a:bodyPr wrap="square">
            <a:spAutoFit/>
          </a:bodyPr>
          <a:lstStyle/>
          <a:p>
            <a:pPr>
              <a:spcBef>
                <a:spcPct val="0"/>
              </a:spcBef>
            </a:pPr>
            <a:r>
              <a:rPr lang="nl" altLang="nl-NL" dirty="0">
                <a:latin typeface="Calibri" panose="020F0502020204030204" pitchFamily="34" charset="0"/>
              </a:rPr>
              <a:t>Historia: </a:t>
            </a:r>
          </a:p>
          <a:p>
            <a:pPr>
              <a:spcBef>
                <a:spcPct val="0"/>
              </a:spcBef>
            </a:pPr>
            <a:r>
              <a:rPr lang="nl-NL" altLang="nl-NL" dirty="0">
                <a:latin typeface="Calibri" panose="020F0502020204030204" pitchFamily="34" charset="0"/>
              </a:rPr>
              <a:t>Man ser bakåt dvs nådda resultat.</a:t>
            </a:r>
            <a:r>
              <a:rPr lang="nl" altLang="nl-NL" dirty="0">
                <a:latin typeface="Calibri" panose="020F0502020204030204" pitchFamily="34" charset="0"/>
              </a:rPr>
              <a:t> </a:t>
            </a:r>
          </a:p>
        </p:txBody>
      </p:sp>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3382" y="1170362"/>
            <a:ext cx="3440151" cy="25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2552607" y="323152"/>
            <a:ext cx="7720553" cy="1261884"/>
          </a:xfrm>
          <a:prstGeom prst="rect">
            <a:avLst/>
          </a:prstGeom>
        </p:spPr>
        <p:txBody>
          <a:bodyPr wrap="square">
            <a:spAutoFit/>
          </a:bodyPr>
          <a:lstStyle/>
          <a:p>
            <a:endParaRPr lang="nl-NL" altLang="nl-NL" sz="1000" dirty="0"/>
          </a:p>
          <a:p>
            <a:endParaRPr lang="nl-NL" altLang="nl-NL" sz="1000" dirty="0"/>
          </a:p>
          <a:p>
            <a:r>
              <a:rPr lang="nl-NL" altLang="nl-NL" sz="2800" dirty="0"/>
              <a:t>Start på dagen: En bra start på dagen är halva vinsten  </a:t>
            </a:r>
            <a:endParaRPr lang="nl-NL" sz="2800" dirty="0"/>
          </a:p>
        </p:txBody>
      </p:sp>
    </p:spTree>
    <p:extLst>
      <p:ext uri="{BB962C8B-B14F-4D97-AF65-F5344CB8AC3E}">
        <p14:creationId xmlns:p14="http://schemas.microsoft.com/office/powerpoint/2010/main" val="149099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08920" y="181197"/>
            <a:ext cx="4345757" cy="954107"/>
          </a:xfrm>
          <a:prstGeom prst="rect">
            <a:avLst/>
          </a:prstGeom>
        </p:spPr>
        <p:txBody>
          <a:bodyPr wrap="square">
            <a:spAutoFit/>
          </a:bodyPr>
          <a:lstStyle/>
          <a:p>
            <a:r>
              <a:rPr lang="nl-NL" altLang="nl-NL" sz="2800" dirty="0"/>
              <a:t>                          </a:t>
            </a:r>
          </a:p>
          <a:p>
            <a:r>
              <a:rPr lang="nl-NL" altLang="nl-NL" sz="2800" dirty="0"/>
              <a:t>                 </a:t>
            </a:r>
            <a:r>
              <a:rPr lang="nl-NL" altLang="nl-NL" sz="2800" b="1" dirty="0"/>
              <a:t>Gemba walk</a:t>
            </a:r>
            <a:endParaRPr lang="nl-NL" sz="2800" b="1" dirty="0"/>
          </a:p>
        </p:txBody>
      </p:sp>
      <p:sp>
        <p:nvSpPr>
          <p:cNvPr id="3" name="Rechthoek 2"/>
          <p:cNvSpPr/>
          <p:nvPr/>
        </p:nvSpPr>
        <p:spPr>
          <a:xfrm>
            <a:off x="537328" y="1338606"/>
            <a:ext cx="9539927" cy="2677656"/>
          </a:xfrm>
          <a:prstGeom prst="rect">
            <a:avLst/>
          </a:prstGeom>
        </p:spPr>
        <p:txBody>
          <a:bodyPr wrap="square" anchor="t">
            <a:spAutoFit/>
          </a:bodyPr>
          <a:lstStyle/>
          <a:p>
            <a:pPr marL="381000" indent="-381000"/>
            <a:r>
              <a:rPr lang="nl-NL" altLang="nl-NL" sz="2800" dirty="0"/>
              <a:t>Gemba = “verklig plats” </a:t>
            </a:r>
            <a:r>
              <a:rPr lang="nl-NL" altLang="nl-NL" sz="2800" dirty="0">
                <a:sym typeface="Wingdings" panose="05000000000000000000" pitchFamily="2" charset="2"/>
              </a:rPr>
              <a:t> där man producerar värde </a:t>
            </a:r>
            <a:endParaRPr lang="nl-NL" altLang="nl-NL" sz="2800" dirty="0"/>
          </a:p>
          <a:p>
            <a:pPr marL="381000" indent="-381000"/>
            <a:endParaRPr lang="nl-NL" altLang="nl-NL" sz="2800" dirty="0"/>
          </a:p>
          <a:p>
            <a:pPr marL="381000" indent="-381000"/>
            <a:r>
              <a:rPr lang="nl-NL" altLang="nl-NL" sz="2800" dirty="0"/>
              <a:t>Tre viktiga punkter för  Gemba walk:</a:t>
            </a:r>
            <a:endParaRPr lang="nl-NL" altLang="nl-NL" sz="2800" dirty="0">
              <a:cs typeface="Calibri"/>
            </a:endParaRPr>
          </a:p>
          <a:p>
            <a:pPr marL="457200" indent="-457200">
              <a:buFont typeface="Wingdings"/>
              <a:buChar char="Ø"/>
            </a:pPr>
            <a:r>
              <a:rPr lang="nl-NL" altLang="nl-NL" sz="2800" b="1" dirty="0"/>
              <a:t>Gå och observera</a:t>
            </a:r>
            <a:endParaRPr lang="nl-NL" altLang="nl-NL" sz="2800" b="1" dirty="0">
              <a:cs typeface="Calibri" panose="020F0502020204030204"/>
            </a:endParaRPr>
          </a:p>
          <a:p>
            <a:pPr marL="457200" indent="-457200">
              <a:buFont typeface="Wingdings"/>
              <a:buChar char="Ø"/>
            </a:pPr>
            <a:r>
              <a:rPr lang="nl-NL" altLang="nl-NL" sz="2800" b="1" dirty="0"/>
              <a:t>Fråga varför</a:t>
            </a:r>
            <a:endParaRPr lang="nl-NL" altLang="nl-NL" sz="2800" b="1" dirty="0">
              <a:cs typeface="Calibri" panose="020F0502020204030204"/>
            </a:endParaRPr>
          </a:p>
          <a:p>
            <a:pPr marL="457200" indent="-457200">
              <a:buFont typeface="Wingdings"/>
              <a:buChar char="Ø"/>
            </a:pPr>
            <a:r>
              <a:rPr lang="nl-NL" altLang="nl-NL" sz="2800" b="1" dirty="0"/>
              <a:t>Visa respekt</a:t>
            </a:r>
            <a:endParaRPr lang="nl-NL" altLang="nl-NL" sz="2800" b="1" dirty="0">
              <a:cs typeface="Calibri" panose="020F0502020204030204"/>
            </a:endParaRPr>
          </a:p>
        </p:txBody>
      </p:sp>
      <p:pic>
        <p:nvPicPr>
          <p:cNvPr id="4" name="Afbeelding 3">
            <a:extLst>
              <a:ext uri="{FF2B5EF4-FFF2-40B4-BE49-F238E27FC236}">
                <a16:creationId xmlns:a16="http://schemas.microsoft.com/office/drawing/2014/main" id="{C84DD4AA-3F0D-4307-BB90-F911B1180307}"/>
              </a:ext>
            </a:extLst>
          </p:cNvPr>
          <p:cNvPicPr>
            <a:picLocks noChangeAspect="1"/>
          </p:cNvPicPr>
          <p:nvPr/>
        </p:nvPicPr>
        <p:blipFill>
          <a:blip r:embed="rId3"/>
          <a:stretch>
            <a:fillRect/>
          </a:stretch>
        </p:blipFill>
        <p:spPr>
          <a:xfrm>
            <a:off x="4409440" y="3801468"/>
            <a:ext cx="3409222" cy="2322098"/>
          </a:xfrm>
          <a:prstGeom prst="rect">
            <a:avLst/>
          </a:prstGeom>
        </p:spPr>
      </p:pic>
      <p:pic>
        <p:nvPicPr>
          <p:cNvPr id="5" name="Picture 2" descr="C:\Users\rrn\Dropbox\LI@V\Klanten\Onderwijsgroep Tilburg\2015\Inhoud\RRN Onderwijsprogramma\Scholen en afdelingen\OGT zorg welzijn\20150615_125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7942" y="1916295"/>
            <a:ext cx="4445397" cy="250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9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BE81212-7978-45F1-B6C5-D2289EE6D379}"/>
              </a:ext>
            </a:extLst>
          </p:cNvPr>
          <p:cNvSpPr txBox="1">
            <a:spLocks/>
          </p:cNvSpPr>
          <p:nvPr/>
        </p:nvSpPr>
        <p:spPr>
          <a:xfrm>
            <a:off x="612559" y="2213629"/>
            <a:ext cx="7004091"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54013" indent="-354013">
              <a:lnSpc>
                <a:spcPct val="120000"/>
              </a:lnSpc>
              <a:spcBef>
                <a:spcPts val="600"/>
              </a:spcBef>
              <a:buFont typeface="Wingdings" panose="05000000000000000000" pitchFamily="2" charset="2"/>
              <a:buChar char="§"/>
            </a:pPr>
            <a:r>
              <a:rPr lang="es-ES" sz="4000" dirty="0">
                <a:solidFill>
                  <a:srgbClr val="FF0000"/>
                </a:solidFill>
              </a:rPr>
              <a:t>T00B-Ga</a:t>
            </a:r>
            <a:r>
              <a:rPr lang="es-ES" sz="4000" dirty="0"/>
              <a:t> </a:t>
            </a:r>
            <a:r>
              <a:rPr lang="es-ES" sz="4000" dirty="0" err="1"/>
              <a:t>Kulspetsp</a:t>
            </a:r>
            <a:r>
              <a:rPr lang="en-US" sz="4000" dirty="0" err="1">
                <a:latin typeface="Calibri" pitchFamily="34" charset="0"/>
              </a:rPr>
              <a:t>ennspel</a:t>
            </a:r>
            <a:r>
              <a:rPr lang="en-US" sz="4000" dirty="0">
                <a:latin typeface="Calibri" pitchFamily="34" charset="0"/>
              </a:rPr>
              <a:t> </a:t>
            </a:r>
            <a:br>
              <a:rPr lang="en-US" sz="4000" dirty="0">
                <a:latin typeface="Calibri" pitchFamily="34" charset="0"/>
              </a:rPr>
            </a:br>
            <a:r>
              <a:rPr lang="en-US" sz="4000" dirty="0">
                <a:latin typeface="Calibri" pitchFamily="34" charset="0"/>
              </a:rPr>
              <a:t> 			</a:t>
            </a:r>
            <a:r>
              <a:rPr lang="en-US" sz="4000" dirty="0" err="1">
                <a:latin typeface="Calibri" pitchFamily="34" charset="0"/>
              </a:rPr>
              <a:t>omgång</a:t>
            </a:r>
            <a:r>
              <a:rPr lang="en-US" sz="4000" dirty="0">
                <a:latin typeface="Calibri" pitchFamily="34" charset="0"/>
              </a:rPr>
              <a:t> 2 </a:t>
            </a:r>
            <a:r>
              <a:rPr lang="en-US" sz="4000" dirty="0" err="1">
                <a:latin typeface="Calibri" pitchFamily="34" charset="0"/>
              </a:rPr>
              <a:t>ch</a:t>
            </a:r>
            <a:r>
              <a:rPr lang="en-US" sz="4000" dirty="0">
                <a:latin typeface="Calibri" pitchFamily="34" charset="0"/>
              </a:rPr>
              <a:t> 3</a:t>
            </a:r>
          </a:p>
        </p:txBody>
      </p:sp>
      <p:pic>
        <p:nvPicPr>
          <p:cNvPr id="4" name="Picture 3">
            <a:extLst>
              <a:ext uri="{FF2B5EF4-FFF2-40B4-BE49-F238E27FC236}">
                <a16:creationId xmlns:a16="http://schemas.microsoft.com/office/drawing/2014/main" id="{EEBE6268-CAE9-4137-B563-9A9A0DE5926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
        <p:nvSpPr>
          <p:cNvPr id="5" name="Otsikko 1">
            <a:extLst>
              <a:ext uri="{FF2B5EF4-FFF2-40B4-BE49-F238E27FC236}">
                <a16:creationId xmlns:a16="http://schemas.microsoft.com/office/drawing/2014/main" id="{FFCB8AAF-393C-4912-BC28-2AEF0BA43A6B}"/>
              </a:ext>
            </a:extLst>
          </p:cNvPr>
          <p:cNvSpPr txBox="1">
            <a:spLocks/>
          </p:cNvSpPr>
          <p:nvPr/>
        </p:nvSpPr>
        <p:spPr>
          <a:xfrm>
            <a:off x="1" y="721032"/>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err="1">
                <a:latin typeface="+mn-lt"/>
              </a:rPr>
              <a:t>Övning</a:t>
            </a:r>
            <a:endParaRPr lang="en-US" b="1" dirty="0">
              <a:latin typeface="+mn-lt"/>
            </a:endParaRPr>
          </a:p>
        </p:txBody>
      </p:sp>
    </p:spTree>
    <p:extLst>
      <p:ext uri="{BB962C8B-B14F-4D97-AF65-F5344CB8AC3E}">
        <p14:creationId xmlns:p14="http://schemas.microsoft.com/office/powerpoint/2010/main" val="208035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107000"/>
                    </a14:imgEffect>
                    <a14:imgEffect>
                      <a14:brightnessContrast bright="57000" contrast="40000"/>
                    </a14:imgEffect>
                  </a14:imgLayer>
                </a14:imgProps>
              </a:ext>
              <a:ext uri="{28A0092B-C50C-407E-A947-70E740481C1C}">
                <a14:useLocalDpi xmlns:a14="http://schemas.microsoft.com/office/drawing/2010/main" val="0"/>
              </a:ext>
            </a:extLst>
          </a:blip>
          <a:srcRect/>
          <a:stretch>
            <a:fillRect/>
          </a:stretch>
        </p:blipFill>
        <p:spPr bwMode="auto">
          <a:xfrm>
            <a:off x="2046571" y="1402080"/>
            <a:ext cx="8056637"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isällön paikkamerkki 2"/>
          <p:cNvSpPr txBox="1">
            <a:spLocks/>
          </p:cNvSpPr>
          <p:nvPr/>
        </p:nvSpPr>
        <p:spPr>
          <a:xfrm>
            <a:off x="2037080" y="1402080"/>
            <a:ext cx="7045960" cy="4318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fi-FI" altLang="sv-FI" dirty="0"/>
              <a:t>Lean </a:t>
            </a:r>
            <a:r>
              <a:rPr lang="fi-FI" altLang="sv-FI" dirty="0" err="1"/>
              <a:t>är</a:t>
            </a:r>
            <a:r>
              <a:rPr lang="fi-FI" altLang="sv-FI" dirty="0"/>
              <a:t> en </a:t>
            </a:r>
            <a:r>
              <a:rPr lang="fi-FI" altLang="sv-FI" dirty="0" err="1"/>
              <a:t>resa</a:t>
            </a:r>
            <a:r>
              <a:rPr lang="fi-FI" altLang="sv-FI" dirty="0"/>
              <a:t>…</a:t>
            </a:r>
          </a:p>
          <a:p>
            <a:pPr marL="0" indent="0">
              <a:buNone/>
              <a:defRPr/>
            </a:pPr>
            <a:r>
              <a:rPr lang="fi-FI" altLang="sv-FI" dirty="0"/>
              <a:t>…</a:t>
            </a:r>
            <a:r>
              <a:rPr lang="fi-FI" altLang="sv-FI" dirty="0" err="1"/>
              <a:t>kontinuerlig</a:t>
            </a:r>
            <a:r>
              <a:rPr lang="fi-FI" altLang="sv-FI" dirty="0"/>
              <a:t> </a:t>
            </a:r>
            <a:r>
              <a:rPr lang="fi-FI" altLang="sv-FI" dirty="0" err="1"/>
              <a:t>förbättring</a:t>
            </a:r>
            <a:r>
              <a:rPr lang="fi-FI" altLang="sv-FI" dirty="0"/>
              <a:t> </a:t>
            </a:r>
            <a:r>
              <a:rPr lang="fi-FI" altLang="sv-FI" dirty="0" err="1"/>
              <a:t>mot</a:t>
            </a:r>
            <a:r>
              <a:rPr lang="fi-FI" altLang="sv-FI" dirty="0"/>
              <a:t> </a:t>
            </a:r>
            <a:r>
              <a:rPr lang="fi-FI" altLang="sv-FI" dirty="0" err="1"/>
              <a:t>något</a:t>
            </a:r>
            <a:r>
              <a:rPr lang="fi-FI" altLang="sv-FI" dirty="0"/>
              <a:t> </a:t>
            </a:r>
            <a:r>
              <a:rPr lang="fi-FI" altLang="sv-FI" dirty="0" err="1"/>
              <a:t>bättre</a:t>
            </a:r>
            <a:r>
              <a:rPr lang="fi-FI" altLang="sv-FI" dirty="0"/>
              <a:t/>
            </a:r>
            <a:br>
              <a:rPr lang="fi-FI" altLang="sv-FI" dirty="0"/>
            </a:br>
            <a:endParaRPr lang="fi-FI" altLang="sv-FI" dirty="0"/>
          </a:p>
          <a:p>
            <a:pPr>
              <a:defRPr/>
            </a:pPr>
            <a:r>
              <a:rPr lang="fi-FI" altLang="sv-FI" dirty="0"/>
              <a:t>För </a:t>
            </a:r>
            <a:r>
              <a:rPr lang="fi-FI" altLang="sv-FI" dirty="0" err="1"/>
              <a:t>att</a:t>
            </a:r>
            <a:r>
              <a:rPr lang="fi-FI" altLang="sv-FI" dirty="0"/>
              <a:t> </a:t>
            </a:r>
            <a:r>
              <a:rPr lang="fi-FI" altLang="sv-FI" dirty="0" err="1"/>
              <a:t>fylla</a:t>
            </a:r>
            <a:r>
              <a:rPr lang="fi-FI" altLang="sv-FI" dirty="0"/>
              <a:t> </a:t>
            </a:r>
            <a:r>
              <a:rPr lang="fi-FI" altLang="sv-FI" dirty="0" err="1"/>
              <a:t>kundbehovet</a:t>
            </a:r>
            <a:r>
              <a:rPr lang="fi-FI" altLang="sv-FI" dirty="0"/>
              <a:t> </a:t>
            </a:r>
            <a:r>
              <a:rPr lang="fi-FI" altLang="sv-FI" dirty="0" err="1"/>
              <a:t>allt</a:t>
            </a:r>
            <a:r>
              <a:rPr lang="fi-FI" altLang="sv-FI" dirty="0"/>
              <a:t> </a:t>
            </a:r>
            <a:r>
              <a:rPr lang="fi-FI" altLang="sv-FI" dirty="0" err="1"/>
              <a:t>bättre</a:t>
            </a:r>
            <a:endParaRPr lang="fi-FI" altLang="sv-FI" dirty="0"/>
          </a:p>
          <a:p>
            <a:pPr>
              <a:defRPr/>
            </a:pPr>
            <a:r>
              <a:rPr lang="fi-FI" altLang="sv-FI" dirty="0"/>
              <a:t>För </a:t>
            </a:r>
            <a:r>
              <a:rPr lang="fi-FI" altLang="sv-FI" dirty="0" err="1"/>
              <a:t>att</a:t>
            </a:r>
            <a:r>
              <a:rPr lang="fi-FI" altLang="sv-FI" dirty="0"/>
              <a:t> </a:t>
            </a:r>
            <a:r>
              <a:rPr lang="fi-FI" altLang="sv-FI" dirty="0" err="1"/>
              <a:t>eliminera</a:t>
            </a:r>
            <a:r>
              <a:rPr lang="fi-FI" altLang="sv-FI" dirty="0"/>
              <a:t> </a:t>
            </a:r>
            <a:r>
              <a:rPr lang="fi-FI" altLang="sv-FI" dirty="0" err="1"/>
              <a:t>slöseri</a:t>
            </a:r>
            <a:r>
              <a:rPr lang="fi-FI" altLang="sv-FI" dirty="0"/>
              <a:t> i </a:t>
            </a:r>
            <a:r>
              <a:rPr lang="fi-FI" altLang="sv-FI" dirty="0" err="1"/>
              <a:t>verksamheten</a:t>
            </a:r>
            <a:endParaRPr lang="fi-FI" altLang="sv-FI" dirty="0"/>
          </a:p>
          <a:p>
            <a:pPr>
              <a:defRPr/>
            </a:pPr>
            <a:r>
              <a:rPr lang="fi-FI" altLang="sv-FI" dirty="0" err="1"/>
              <a:t>Göra</a:t>
            </a:r>
            <a:r>
              <a:rPr lang="fi-FI" altLang="sv-FI" dirty="0"/>
              <a:t> </a:t>
            </a:r>
            <a:r>
              <a:rPr lang="fi-FI" altLang="sv-FI" dirty="0" err="1"/>
              <a:t>saker</a:t>
            </a:r>
            <a:r>
              <a:rPr lang="fi-FI" altLang="sv-FI" dirty="0"/>
              <a:t> </a:t>
            </a:r>
            <a:r>
              <a:rPr lang="fi-FI" altLang="sv-FI" dirty="0" err="1"/>
              <a:t>och</a:t>
            </a:r>
            <a:r>
              <a:rPr lang="fi-FI" altLang="sv-FI" dirty="0"/>
              <a:t> </a:t>
            </a:r>
            <a:r>
              <a:rPr lang="fi-FI" altLang="sv-FI" dirty="0" err="1"/>
              <a:t>ting</a:t>
            </a:r>
            <a:r>
              <a:rPr lang="fi-FI" altLang="sv-FI" dirty="0"/>
              <a:t> </a:t>
            </a:r>
            <a:r>
              <a:rPr lang="fi-FI" altLang="sv-FI" dirty="0" err="1"/>
              <a:t>tillsammans</a:t>
            </a:r>
            <a:endParaRPr lang="fi-FI" altLang="sv-FI" dirty="0"/>
          </a:p>
          <a:p>
            <a:pPr marL="271463" lvl="1" indent="0">
              <a:buFont typeface="Arial" charset="0"/>
              <a:buNone/>
              <a:defRPr/>
            </a:pPr>
            <a:endParaRPr lang="fi-FI" altLang="sv-FI" dirty="0"/>
          </a:p>
          <a:p>
            <a:pPr marL="0" indent="0">
              <a:buFontTx/>
              <a:buNone/>
              <a:defRPr/>
            </a:pPr>
            <a:r>
              <a:rPr lang="fi-FI" altLang="sv-FI" dirty="0"/>
              <a:t>Lean </a:t>
            </a:r>
            <a:r>
              <a:rPr lang="fi-FI" altLang="sv-FI" dirty="0" err="1"/>
              <a:t>är</a:t>
            </a:r>
            <a:r>
              <a:rPr lang="fi-FI" altLang="sv-FI" dirty="0"/>
              <a:t> </a:t>
            </a:r>
            <a:r>
              <a:rPr lang="fi-FI" altLang="sv-FI" dirty="0" err="1"/>
              <a:t>inte</a:t>
            </a:r>
            <a:r>
              <a:rPr lang="fi-FI" altLang="sv-FI" dirty="0"/>
              <a:t> ett </a:t>
            </a:r>
            <a:r>
              <a:rPr lang="fi-FI" altLang="sv-FI" dirty="0" err="1"/>
              <a:t>eftersträvat</a:t>
            </a:r>
            <a:r>
              <a:rPr lang="fi-FI" altLang="sv-FI" dirty="0"/>
              <a:t> </a:t>
            </a:r>
            <a:r>
              <a:rPr lang="fi-FI" altLang="sv-FI" dirty="0" err="1"/>
              <a:t>tillstånd</a:t>
            </a:r>
            <a:r>
              <a:rPr lang="fi-FI" altLang="sv-FI" dirty="0"/>
              <a:t> </a:t>
            </a:r>
            <a:r>
              <a:rPr lang="fi-FI" altLang="sv-FI" dirty="0" err="1"/>
              <a:t>utan</a:t>
            </a:r>
            <a:r>
              <a:rPr lang="fi-FI" altLang="sv-FI" dirty="0"/>
              <a:t> en </a:t>
            </a:r>
            <a:r>
              <a:rPr lang="fi-FI" altLang="sv-FI" dirty="0" err="1"/>
              <a:t>påbörjad</a:t>
            </a:r>
            <a:r>
              <a:rPr lang="fi-FI" altLang="sv-FI" dirty="0"/>
              <a:t> </a:t>
            </a:r>
            <a:r>
              <a:rPr lang="fi-FI" altLang="sv-FI" dirty="0" err="1"/>
              <a:t>resa</a:t>
            </a:r>
            <a:r>
              <a:rPr lang="fi-FI" altLang="sv-FI" dirty="0"/>
              <a:t> </a:t>
            </a:r>
            <a:r>
              <a:rPr lang="fi-FI" altLang="sv-FI" dirty="0" err="1"/>
              <a:t>mot</a:t>
            </a:r>
            <a:r>
              <a:rPr lang="fi-FI" altLang="sv-FI" dirty="0"/>
              <a:t> </a:t>
            </a:r>
            <a:r>
              <a:rPr lang="fi-FI" altLang="sv-FI" dirty="0" err="1"/>
              <a:t>exellence</a:t>
            </a:r>
            <a:r>
              <a:rPr lang="fi-FI" altLang="sv-FI" dirty="0"/>
              <a:t>…</a:t>
            </a:r>
          </a:p>
        </p:txBody>
      </p:sp>
    </p:spTree>
    <p:extLst>
      <p:ext uri="{BB962C8B-B14F-4D97-AF65-F5344CB8AC3E}">
        <p14:creationId xmlns:p14="http://schemas.microsoft.com/office/powerpoint/2010/main" val="128123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a:ea typeface="Arial" charset="0"/>
                <a:cs typeface="Arial" charset="0"/>
              </a:rPr>
              <a:t>LEAN FOR WORK AND LEAN FOR LIFE</a:t>
            </a:r>
          </a:p>
          <a:p>
            <a:pPr algn="ctr"/>
            <a:r>
              <a:rPr lang="en-US" sz="3600" b="1"/>
              <a:t>Train the trainer to teach Lean skills in VET</a:t>
            </a:r>
          </a:p>
        </p:txBody>
      </p:sp>
      <p:sp>
        <p:nvSpPr>
          <p:cNvPr id="2" name="TextBox 1"/>
          <p:cNvSpPr txBox="1"/>
          <p:nvPr/>
        </p:nvSpPr>
        <p:spPr>
          <a:xfrm>
            <a:off x="2846999" y="4159624"/>
            <a:ext cx="7404847" cy="646331"/>
          </a:xfrm>
          <a:prstGeom prst="rect">
            <a:avLst/>
          </a:prstGeom>
          <a:noFill/>
        </p:spPr>
        <p:txBody>
          <a:bodyPr wrap="square" rtlCol="0">
            <a:spAutoFit/>
          </a:bodyPr>
          <a:lstStyle/>
          <a:p>
            <a:r>
              <a:rPr lang="en-US" i="1" dirty="0"/>
              <a:t>This publication has been funded by the European Commission. The Commission accepts no responsibility for the contents of the publication</a:t>
            </a:r>
            <a:endParaRPr lang="fi-FI" dirty="0"/>
          </a:p>
        </p:txBody>
      </p:sp>
    </p:spTree>
    <p:extLst>
      <p:ext uri="{BB962C8B-B14F-4D97-AF65-F5344CB8AC3E}">
        <p14:creationId xmlns:p14="http://schemas.microsoft.com/office/powerpoint/2010/main" val="259056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err="1">
                <a:solidFill>
                  <a:schemeClr val="accent2">
                    <a:lumMod val="60000"/>
                    <a:lumOff val="40000"/>
                  </a:schemeClr>
                </a:solidFill>
                <a:latin typeface="+mn-lt"/>
              </a:rPr>
              <a:t>Princip</a:t>
            </a:r>
            <a:r>
              <a:rPr lang="en-US" b="1" dirty="0">
                <a:solidFill>
                  <a:schemeClr val="accent2">
                    <a:lumMod val="60000"/>
                    <a:lumOff val="40000"/>
                  </a:schemeClr>
                </a:solidFill>
                <a:latin typeface="+mn-lt"/>
              </a:rPr>
              <a:t> 5</a:t>
            </a:r>
          </a:p>
        </p:txBody>
      </p:sp>
      <p:sp>
        <p:nvSpPr>
          <p:cNvPr id="3" name="Rectangle 2"/>
          <p:cNvSpPr/>
          <p:nvPr/>
        </p:nvSpPr>
        <p:spPr>
          <a:xfrm>
            <a:off x="1917812" y="1998179"/>
            <a:ext cx="8427459" cy="1107996"/>
          </a:xfrm>
          <a:prstGeom prst="rect">
            <a:avLst/>
          </a:prstGeom>
        </p:spPr>
        <p:txBody>
          <a:bodyPr wrap="square">
            <a:spAutoFit/>
          </a:bodyPr>
          <a:lstStyle/>
          <a:p>
            <a:pPr lvl="0"/>
            <a:r>
              <a:rPr lang="en-GB" sz="4000" dirty="0" err="1"/>
              <a:t>Sträva</a:t>
            </a:r>
            <a:r>
              <a:rPr lang="en-GB" sz="4000" dirty="0"/>
              <a:t> </a:t>
            </a:r>
            <a:r>
              <a:rPr lang="en-GB" sz="4000" dirty="0" err="1"/>
              <a:t>efter</a:t>
            </a:r>
            <a:r>
              <a:rPr lang="en-GB" sz="4000" dirty="0"/>
              <a:t>  </a:t>
            </a:r>
            <a:r>
              <a:rPr lang="en-GB" sz="6600" b="1" dirty="0">
                <a:solidFill>
                  <a:schemeClr val="accent2"/>
                </a:solidFill>
              </a:rPr>
              <a:t>PERFEKTION</a:t>
            </a:r>
          </a:p>
        </p:txBody>
      </p:sp>
      <p:sp>
        <p:nvSpPr>
          <p:cNvPr id="4" name="Text Box 5"/>
          <p:cNvSpPr txBox="1">
            <a:spLocks noChangeArrowheads="1"/>
          </p:cNvSpPr>
          <p:nvPr/>
        </p:nvSpPr>
        <p:spPr bwMode="auto">
          <a:xfrm>
            <a:off x="6096001" y="3970341"/>
            <a:ext cx="5372570" cy="1815882"/>
          </a:xfrm>
          <a:prstGeom prst="rect">
            <a:avLst/>
          </a:prstGeom>
          <a:noFill/>
          <a:ln w="9525">
            <a:noFill/>
            <a:miter lim="800000"/>
            <a:headEnd/>
            <a:tailEnd/>
          </a:ln>
        </p:spPr>
        <p:txBody>
          <a:bodyPr wrap="square" anchor="t">
            <a:spAutoFit/>
          </a:bodyPr>
          <a:lstStyle/>
          <a:p>
            <a:pPr marL="342900" indent="-342900">
              <a:buFont typeface="Wingdings" panose="05000000000000000000" pitchFamily="2" charset="2"/>
              <a:buChar char="§"/>
              <a:defRPr/>
            </a:pPr>
            <a:r>
              <a:rPr lang="en-US" altLang="ja-JP" sz="2800" dirty="0">
                <a:latin typeface="Calibri"/>
                <a:ea typeface="Yu Gothic"/>
                <a:cs typeface="Calibri"/>
              </a:rPr>
              <a:t>PDCA</a:t>
            </a:r>
          </a:p>
          <a:p>
            <a:pPr marL="342900" indent="-342900">
              <a:buFont typeface="Wingdings" panose="05000000000000000000" pitchFamily="2" charset="2"/>
              <a:buChar char="§"/>
              <a:defRPr/>
            </a:pPr>
            <a:r>
              <a:rPr lang="en-US" altLang="ja-JP" sz="2800" dirty="0">
                <a:latin typeface="Calibri"/>
                <a:ea typeface="Yu Gothic"/>
                <a:cs typeface="Calibri"/>
              </a:rPr>
              <a:t>KPI</a:t>
            </a:r>
          </a:p>
          <a:p>
            <a:pPr marL="342900" indent="-342900">
              <a:buFont typeface="Wingdings" panose="05000000000000000000" pitchFamily="2" charset="2"/>
              <a:buChar char="§"/>
              <a:defRPr/>
            </a:pPr>
            <a:r>
              <a:rPr lang="en-US" altLang="ja-JP" sz="2800" dirty="0">
                <a:latin typeface="Calibri"/>
                <a:ea typeface="Yu Gothic"/>
                <a:cs typeface="Calibri"/>
              </a:rPr>
              <a:t>A3</a:t>
            </a:r>
          </a:p>
          <a:p>
            <a:pPr marL="342900" indent="-342900">
              <a:buFont typeface="Wingdings" panose="05000000000000000000" pitchFamily="2" charset="2"/>
              <a:buChar char="§"/>
              <a:defRPr/>
            </a:pPr>
            <a:r>
              <a:rPr lang="en-US" altLang="ja-JP" sz="2800" dirty="0">
                <a:latin typeface="Calibri"/>
                <a:ea typeface="Yu Gothic"/>
                <a:cs typeface="Calibri"/>
              </a:rPr>
              <a:t>(Visual) Board Management</a:t>
            </a:r>
          </a:p>
        </p:txBody>
      </p:sp>
      <p:sp>
        <p:nvSpPr>
          <p:cNvPr id="5" name="Text Box 5"/>
          <p:cNvSpPr txBox="1">
            <a:spLocks noChangeArrowheads="1"/>
          </p:cNvSpPr>
          <p:nvPr/>
        </p:nvSpPr>
        <p:spPr bwMode="auto">
          <a:xfrm>
            <a:off x="3478307" y="3980172"/>
            <a:ext cx="2624430" cy="707886"/>
          </a:xfrm>
          <a:prstGeom prst="rect">
            <a:avLst/>
          </a:prstGeom>
          <a:noFill/>
          <a:ln w="9525">
            <a:noFill/>
            <a:miter lim="800000"/>
            <a:headEnd/>
            <a:tailEnd/>
          </a:ln>
        </p:spPr>
        <p:txBody>
          <a:bodyPr wrap="square">
            <a:spAutoFit/>
          </a:bodyPr>
          <a:lstStyle/>
          <a:p>
            <a:pPr>
              <a:defRPr/>
            </a:pPr>
            <a:r>
              <a:rPr lang="en-US" altLang="ja-JP" sz="4000" b="1" dirty="0" err="1">
                <a:latin typeface="Calibri" pitchFamily="34" charset="0"/>
              </a:rPr>
              <a:t>Verktyg</a:t>
            </a:r>
            <a:r>
              <a:rPr lang="en-US" altLang="ja-JP" sz="4000" b="1" dirty="0">
                <a:latin typeface="Calibri" pitchFamily="34" charset="0"/>
              </a:rPr>
              <a:t>:</a:t>
            </a:r>
          </a:p>
        </p:txBody>
      </p:sp>
    </p:spTree>
    <p:extLst>
      <p:ext uri="{BB962C8B-B14F-4D97-AF65-F5344CB8AC3E}">
        <p14:creationId xmlns:p14="http://schemas.microsoft.com/office/powerpoint/2010/main" val="232955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2" descr="http://altamontanha.com/news/16/images/groenlandi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47" y="2130047"/>
            <a:ext cx="4608656"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4" descr="http://www.cepolina.com/imagemgratis/f/Europa.Itailia.z.outros/Aosta.Pila.montanhas.n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96" y="2130047"/>
            <a:ext cx="4607355"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err="1">
                <a:solidFill>
                  <a:schemeClr val="accent2">
                    <a:lumMod val="60000"/>
                    <a:lumOff val="40000"/>
                  </a:schemeClr>
                </a:solidFill>
                <a:latin typeface="+mn-lt"/>
              </a:rPr>
              <a:t>Princip</a:t>
            </a:r>
            <a:r>
              <a:rPr lang="en-US" b="1" dirty="0">
                <a:solidFill>
                  <a:schemeClr val="accent2">
                    <a:lumMod val="60000"/>
                    <a:lumOff val="40000"/>
                  </a:schemeClr>
                </a:solidFill>
                <a:latin typeface="+mn-lt"/>
              </a:rPr>
              <a:t> 5</a:t>
            </a:r>
          </a:p>
        </p:txBody>
      </p:sp>
    </p:spTree>
    <p:extLst>
      <p:ext uri="{BB962C8B-B14F-4D97-AF65-F5344CB8AC3E}">
        <p14:creationId xmlns:p14="http://schemas.microsoft.com/office/powerpoint/2010/main" val="213045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7688" y="1780952"/>
            <a:ext cx="11009636" cy="447814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nchor="t">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eaLnBrk="0" hangingPunct="0">
              <a:defRPr>
                <a:solidFill>
                  <a:schemeClr val="tx1"/>
                </a:solidFill>
                <a:latin typeface="Arial" pitchFamily="34" charset="0"/>
                <a:cs typeface="Arial" pitchFamily="34" charset="0"/>
              </a:defRPr>
            </a:lvl5pPr>
            <a:lvl6pPr eaLnBrk="0" fontAlgn="base" hangingPunct="0">
              <a:spcBef>
                <a:spcPct val="0"/>
              </a:spcBef>
              <a:spcAft>
                <a:spcPct val="0"/>
              </a:spcAft>
              <a:defRPr>
                <a:solidFill>
                  <a:schemeClr val="tx1"/>
                </a:solidFill>
                <a:latin typeface="Arial" pitchFamily="34" charset="0"/>
                <a:cs typeface="Arial" pitchFamily="34" charset="0"/>
              </a:defRPr>
            </a:lvl6pPr>
            <a:lvl7pPr eaLnBrk="0" fontAlgn="base" hangingPunct="0">
              <a:spcBef>
                <a:spcPct val="0"/>
              </a:spcBef>
              <a:spcAft>
                <a:spcPct val="0"/>
              </a:spcAft>
              <a:defRPr>
                <a:solidFill>
                  <a:schemeClr val="tx1"/>
                </a:solidFill>
                <a:latin typeface="Arial" pitchFamily="34" charset="0"/>
                <a:cs typeface="Arial" pitchFamily="34" charset="0"/>
              </a:defRPr>
            </a:lvl7pPr>
            <a:lvl8pPr eaLnBrk="0" fontAlgn="base" hangingPunct="0">
              <a:spcBef>
                <a:spcPct val="0"/>
              </a:spcBef>
              <a:spcAft>
                <a:spcPct val="0"/>
              </a:spcAft>
              <a:defRPr>
                <a:solidFill>
                  <a:schemeClr val="tx1"/>
                </a:solidFill>
                <a:latin typeface="Arial" pitchFamily="34" charset="0"/>
                <a:cs typeface="Arial" pitchFamily="34" charset="0"/>
              </a:defRPr>
            </a:lvl8pPr>
            <a:lvl9pP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defRPr/>
            </a:pPr>
            <a:endParaRPr lang="fi-FI" sz="2000" dirty="0">
              <a:solidFill>
                <a:schemeClr val="bg1"/>
              </a:solidFill>
              <a:latin typeface="+mn-lt"/>
              <a:cs typeface="Arial"/>
            </a:endParaRPr>
          </a:p>
          <a:p>
            <a:pPr eaLnBrk="1" hangingPunct="1">
              <a:spcAft>
                <a:spcPts val="600"/>
              </a:spcAft>
              <a:defRPr/>
            </a:pPr>
            <a:r>
              <a:rPr lang="fi-FI" sz="2400" dirty="0">
                <a:solidFill>
                  <a:schemeClr val="bg1"/>
                </a:solidFill>
                <a:latin typeface="+mn-lt"/>
                <a:cs typeface="Arial"/>
              </a:rPr>
              <a:t>Vi </a:t>
            </a:r>
            <a:r>
              <a:rPr lang="fi-FI" sz="2400" dirty="0" err="1">
                <a:solidFill>
                  <a:schemeClr val="bg1"/>
                </a:solidFill>
                <a:latin typeface="+mn-lt"/>
                <a:cs typeface="Arial"/>
              </a:rPr>
              <a:t>uppskattar</a:t>
            </a:r>
            <a:r>
              <a:rPr lang="fi-FI" sz="2400" dirty="0">
                <a:solidFill>
                  <a:schemeClr val="bg1"/>
                </a:solidFill>
                <a:latin typeface="+mn-lt"/>
                <a:cs typeface="Arial"/>
              </a:rPr>
              <a:t> </a:t>
            </a:r>
            <a:r>
              <a:rPr lang="fi-FI" sz="2400" dirty="0" err="1">
                <a:solidFill>
                  <a:schemeClr val="bg1"/>
                </a:solidFill>
                <a:latin typeface="+mn-lt"/>
                <a:cs typeface="Arial"/>
              </a:rPr>
              <a:t>mest</a:t>
            </a:r>
            <a:r>
              <a:rPr lang="fi-FI" sz="2400" dirty="0">
                <a:solidFill>
                  <a:schemeClr val="bg1"/>
                </a:solidFill>
                <a:latin typeface="+mn-lt"/>
                <a:cs typeface="Arial"/>
              </a:rPr>
              <a:t> </a:t>
            </a:r>
            <a:r>
              <a:rPr lang="fi-FI" sz="2400" dirty="0" err="1">
                <a:solidFill>
                  <a:schemeClr val="bg1"/>
                </a:solidFill>
                <a:latin typeface="+mn-lt"/>
                <a:cs typeface="Arial"/>
              </a:rPr>
              <a:t>verkliga</a:t>
            </a:r>
            <a:r>
              <a:rPr lang="fi-FI" sz="2400" dirty="0">
                <a:solidFill>
                  <a:schemeClr val="bg1"/>
                </a:solidFill>
                <a:latin typeface="+mn-lt"/>
                <a:cs typeface="Arial"/>
              </a:rPr>
              <a:t> </a:t>
            </a:r>
            <a:r>
              <a:rPr lang="fi-FI" sz="2400" dirty="0" err="1">
                <a:solidFill>
                  <a:schemeClr val="bg1"/>
                </a:solidFill>
                <a:latin typeface="+mn-lt"/>
                <a:cs typeface="Arial"/>
              </a:rPr>
              <a:t>handlingar</a:t>
            </a:r>
            <a:r>
              <a:rPr lang="fi-FI" sz="2400" dirty="0">
                <a:solidFill>
                  <a:schemeClr val="bg1"/>
                </a:solidFill>
                <a:latin typeface="+mn-lt"/>
                <a:cs typeface="Arial"/>
              </a:rPr>
              <a:t> </a:t>
            </a:r>
            <a:r>
              <a:rPr lang="fi-FI" sz="2400" dirty="0" err="1">
                <a:solidFill>
                  <a:schemeClr val="bg1"/>
                </a:solidFill>
                <a:latin typeface="+mn-lt"/>
                <a:cs typeface="Arial"/>
              </a:rPr>
              <a:t>och</a:t>
            </a:r>
            <a:r>
              <a:rPr lang="fi-FI" sz="2400" dirty="0">
                <a:solidFill>
                  <a:schemeClr val="bg1"/>
                </a:solidFill>
                <a:latin typeface="+mn-lt"/>
                <a:cs typeface="Arial"/>
              </a:rPr>
              <a:t> </a:t>
            </a:r>
            <a:r>
              <a:rPr lang="fi-FI" sz="2400" dirty="0" err="1">
                <a:solidFill>
                  <a:schemeClr val="bg1"/>
                </a:solidFill>
                <a:latin typeface="+mn-lt"/>
                <a:cs typeface="Arial"/>
              </a:rPr>
              <a:t>åtgärder</a:t>
            </a:r>
            <a:r>
              <a:rPr lang="fi-FI" sz="2400" dirty="0">
                <a:solidFill>
                  <a:schemeClr val="bg1"/>
                </a:solidFill>
                <a:latin typeface="+mn-lt"/>
                <a:cs typeface="Arial"/>
              </a:rPr>
              <a:t>. </a:t>
            </a:r>
            <a:r>
              <a:rPr lang="fi-FI" sz="2400" dirty="0" err="1">
                <a:solidFill>
                  <a:schemeClr val="bg1"/>
                </a:solidFill>
                <a:latin typeface="+mn-lt"/>
                <a:cs typeface="Arial"/>
              </a:rPr>
              <a:t>Det</a:t>
            </a:r>
            <a:r>
              <a:rPr lang="fi-FI" sz="2400" dirty="0">
                <a:solidFill>
                  <a:schemeClr val="bg1"/>
                </a:solidFill>
                <a:latin typeface="+mn-lt"/>
                <a:cs typeface="Arial"/>
              </a:rPr>
              <a:t> </a:t>
            </a:r>
            <a:r>
              <a:rPr lang="fi-FI" sz="2400" dirty="0" err="1">
                <a:solidFill>
                  <a:schemeClr val="bg1"/>
                </a:solidFill>
                <a:latin typeface="+mn-lt"/>
                <a:cs typeface="Arial"/>
              </a:rPr>
              <a:t>finns</a:t>
            </a:r>
            <a:r>
              <a:rPr lang="fi-FI" sz="2400" dirty="0">
                <a:solidFill>
                  <a:schemeClr val="bg1"/>
                </a:solidFill>
                <a:latin typeface="+mn-lt"/>
                <a:cs typeface="Arial"/>
              </a:rPr>
              <a:t> </a:t>
            </a:r>
            <a:r>
              <a:rPr lang="fi-FI" sz="2400" dirty="0" err="1">
                <a:solidFill>
                  <a:schemeClr val="bg1"/>
                </a:solidFill>
                <a:latin typeface="+mn-lt"/>
                <a:cs typeface="Arial"/>
              </a:rPr>
              <a:t>mycket</a:t>
            </a:r>
            <a:r>
              <a:rPr lang="fi-FI" sz="2400" dirty="0">
                <a:solidFill>
                  <a:schemeClr val="bg1"/>
                </a:solidFill>
                <a:latin typeface="+mn-lt"/>
                <a:cs typeface="Arial"/>
              </a:rPr>
              <a:t> </a:t>
            </a:r>
            <a:r>
              <a:rPr lang="fi-FI" sz="2400" dirty="0" err="1">
                <a:solidFill>
                  <a:schemeClr val="bg1"/>
                </a:solidFill>
                <a:latin typeface="+mn-lt"/>
                <a:cs typeface="Arial"/>
              </a:rPr>
              <a:t>som</a:t>
            </a:r>
            <a:r>
              <a:rPr lang="fi-FI" sz="2400" dirty="0">
                <a:solidFill>
                  <a:schemeClr val="bg1"/>
                </a:solidFill>
                <a:latin typeface="+mn-lt"/>
                <a:cs typeface="Arial"/>
              </a:rPr>
              <a:t> en </a:t>
            </a:r>
            <a:r>
              <a:rPr lang="fi-FI" sz="2400" dirty="0" err="1">
                <a:solidFill>
                  <a:schemeClr val="bg1"/>
                </a:solidFill>
                <a:latin typeface="+mn-lt"/>
                <a:cs typeface="Arial"/>
              </a:rPr>
              <a:t>människa</a:t>
            </a:r>
            <a:r>
              <a:rPr lang="fi-FI" sz="2400" dirty="0">
                <a:solidFill>
                  <a:schemeClr val="bg1"/>
                </a:solidFill>
                <a:latin typeface="+mn-lt"/>
                <a:cs typeface="Arial"/>
              </a:rPr>
              <a:t> </a:t>
            </a:r>
            <a:r>
              <a:rPr lang="fi-FI" sz="2400" dirty="0" err="1">
                <a:solidFill>
                  <a:schemeClr val="bg1"/>
                </a:solidFill>
                <a:latin typeface="+mn-lt"/>
                <a:cs typeface="Arial"/>
              </a:rPr>
              <a:t>inte</a:t>
            </a:r>
            <a:r>
              <a:rPr lang="fi-FI" sz="2400" dirty="0">
                <a:solidFill>
                  <a:schemeClr val="bg1"/>
                </a:solidFill>
                <a:latin typeface="+mn-lt"/>
                <a:cs typeface="Arial"/>
              </a:rPr>
              <a:t> </a:t>
            </a:r>
            <a:r>
              <a:rPr lang="fi-FI" sz="2400" dirty="0" err="1">
                <a:solidFill>
                  <a:schemeClr val="bg1"/>
                </a:solidFill>
                <a:latin typeface="+mn-lt"/>
                <a:cs typeface="Arial"/>
              </a:rPr>
              <a:t>förstår</a:t>
            </a:r>
            <a:r>
              <a:rPr lang="fi-FI" sz="2400" dirty="0">
                <a:solidFill>
                  <a:schemeClr val="bg1"/>
                </a:solidFill>
                <a:latin typeface="+mn-lt"/>
                <a:cs typeface="Arial"/>
              </a:rPr>
              <a:t> </a:t>
            </a:r>
            <a:r>
              <a:rPr lang="fi-FI" sz="2400" dirty="0" err="1">
                <a:solidFill>
                  <a:schemeClr val="bg1"/>
                </a:solidFill>
                <a:latin typeface="+mn-lt"/>
                <a:cs typeface="Arial"/>
              </a:rPr>
              <a:t>sig</a:t>
            </a:r>
            <a:r>
              <a:rPr lang="fi-FI" sz="2400" dirty="0">
                <a:solidFill>
                  <a:schemeClr val="bg1"/>
                </a:solidFill>
                <a:latin typeface="+mn-lt"/>
                <a:cs typeface="Arial"/>
              </a:rPr>
              <a:t> </a:t>
            </a:r>
            <a:r>
              <a:rPr lang="fi-FI" sz="2400" dirty="0" err="1">
                <a:solidFill>
                  <a:schemeClr val="bg1"/>
                </a:solidFill>
                <a:latin typeface="+mn-lt"/>
                <a:cs typeface="Arial"/>
              </a:rPr>
              <a:t>på</a:t>
            </a:r>
            <a:r>
              <a:rPr lang="fi-FI" sz="2400" dirty="0">
                <a:solidFill>
                  <a:schemeClr val="bg1"/>
                </a:solidFill>
                <a:latin typeface="+mn-lt"/>
                <a:cs typeface="Arial"/>
              </a:rPr>
              <a:t> </a:t>
            </a:r>
            <a:r>
              <a:rPr lang="fi-FI" sz="2400" dirty="0" err="1">
                <a:solidFill>
                  <a:schemeClr val="bg1"/>
                </a:solidFill>
                <a:latin typeface="+mn-lt"/>
                <a:cs typeface="Arial"/>
              </a:rPr>
              <a:t>och</a:t>
            </a:r>
            <a:r>
              <a:rPr lang="fi-FI" sz="2400" dirty="0">
                <a:solidFill>
                  <a:schemeClr val="bg1"/>
                </a:solidFill>
                <a:latin typeface="+mn-lt"/>
                <a:cs typeface="Arial"/>
              </a:rPr>
              <a:t> vi </a:t>
            </a:r>
            <a:r>
              <a:rPr lang="fi-FI" sz="2400" dirty="0" err="1">
                <a:solidFill>
                  <a:schemeClr val="bg1"/>
                </a:solidFill>
                <a:latin typeface="+mn-lt"/>
                <a:cs typeface="Arial"/>
              </a:rPr>
              <a:t>frågar</a:t>
            </a:r>
            <a:r>
              <a:rPr lang="fi-FI" sz="2400" dirty="0">
                <a:solidFill>
                  <a:schemeClr val="bg1"/>
                </a:solidFill>
                <a:latin typeface="+mn-lt"/>
                <a:cs typeface="Arial"/>
              </a:rPr>
              <a:t> </a:t>
            </a:r>
            <a:r>
              <a:rPr lang="fi-FI" sz="2400" dirty="0" err="1">
                <a:solidFill>
                  <a:schemeClr val="bg1"/>
                </a:solidFill>
                <a:latin typeface="+mn-lt"/>
                <a:cs typeface="Arial"/>
              </a:rPr>
              <a:t>varför</a:t>
            </a:r>
            <a:r>
              <a:rPr lang="fi-FI" sz="2400" dirty="0">
                <a:solidFill>
                  <a:schemeClr val="bg1"/>
                </a:solidFill>
                <a:latin typeface="+mn-lt"/>
                <a:cs typeface="Arial"/>
              </a:rPr>
              <a:t> </a:t>
            </a:r>
            <a:r>
              <a:rPr lang="fi-FI" sz="2400" dirty="0" err="1">
                <a:solidFill>
                  <a:schemeClr val="bg1"/>
                </a:solidFill>
                <a:latin typeface="+mn-lt"/>
                <a:cs typeface="Arial"/>
              </a:rPr>
              <a:t>ingenting</a:t>
            </a:r>
            <a:r>
              <a:rPr lang="fi-FI" sz="2400" dirty="0">
                <a:solidFill>
                  <a:schemeClr val="bg1"/>
                </a:solidFill>
                <a:latin typeface="+mn-lt"/>
                <a:cs typeface="Arial"/>
              </a:rPr>
              <a:t> </a:t>
            </a:r>
            <a:r>
              <a:rPr lang="fi-FI" sz="2400" dirty="0" err="1">
                <a:solidFill>
                  <a:schemeClr val="bg1"/>
                </a:solidFill>
                <a:latin typeface="+mn-lt"/>
                <a:cs typeface="Arial"/>
              </a:rPr>
              <a:t>har</a:t>
            </a:r>
            <a:r>
              <a:rPr lang="fi-FI" sz="2400" dirty="0">
                <a:solidFill>
                  <a:schemeClr val="bg1"/>
                </a:solidFill>
                <a:latin typeface="+mn-lt"/>
                <a:cs typeface="Arial"/>
              </a:rPr>
              <a:t> </a:t>
            </a:r>
            <a:r>
              <a:rPr lang="fi-FI" sz="2400" dirty="0" err="1">
                <a:solidFill>
                  <a:schemeClr val="bg1"/>
                </a:solidFill>
                <a:latin typeface="+mn-lt"/>
                <a:cs typeface="Arial"/>
              </a:rPr>
              <a:t>gjorts</a:t>
            </a:r>
            <a:r>
              <a:rPr lang="fi-FI" sz="2400" dirty="0">
                <a:solidFill>
                  <a:schemeClr val="bg1"/>
                </a:solidFill>
                <a:latin typeface="+mn-lt"/>
                <a:cs typeface="Arial"/>
              </a:rPr>
              <a:t>;  </a:t>
            </a:r>
            <a:r>
              <a:rPr lang="fi-FI" sz="2400" dirty="0" err="1">
                <a:solidFill>
                  <a:schemeClr val="bg1"/>
                </a:solidFill>
                <a:latin typeface="+mn-lt"/>
                <a:cs typeface="Arial"/>
              </a:rPr>
              <a:t>har</a:t>
            </a:r>
            <a:r>
              <a:rPr lang="fi-FI" sz="2400" dirty="0">
                <a:solidFill>
                  <a:schemeClr val="bg1"/>
                </a:solidFill>
                <a:latin typeface="+mn-lt"/>
                <a:cs typeface="Arial"/>
              </a:rPr>
              <a:t> du </a:t>
            </a:r>
            <a:r>
              <a:rPr lang="fi-FI" sz="2400" dirty="0" err="1">
                <a:solidFill>
                  <a:schemeClr val="bg1"/>
                </a:solidFill>
                <a:latin typeface="+mn-lt"/>
                <a:cs typeface="Arial"/>
              </a:rPr>
              <a:t>någonsin</a:t>
            </a:r>
            <a:r>
              <a:rPr lang="fi-FI" sz="2400" dirty="0">
                <a:solidFill>
                  <a:schemeClr val="bg1"/>
                </a:solidFill>
                <a:latin typeface="+mn-lt"/>
                <a:cs typeface="Arial"/>
              </a:rPr>
              <a:t> </a:t>
            </a:r>
            <a:r>
              <a:rPr lang="fi-FI" sz="2400" dirty="0" err="1">
                <a:solidFill>
                  <a:schemeClr val="bg1"/>
                </a:solidFill>
                <a:latin typeface="+mn-lt"/>
                <a:cs typeface="Arial"/>
              </a:rPr>
              <a:t>försökt</a:t>
            </a:r>
            <a:r>
              <a:rPr lang="fi-FI" sz="2400" dirty="0">
                <a:solidFill>
                  <a:schemeClr val="bg1"/>
                </a:solidFill>
                <a:latin typeface="+mn-lt"/>
                <a:cs typeface="Arial"/>
              </a:rPr>
              <a:t> </a:t>
            </a:r>
            <a:r>
              <a:rPr lang="fi-FI" sz="2400" dirty="0" err="1">
                <a:solidFill>
                  <a:schemeClr val="bg1"/>
                </a:solidFill>
                <a:latin typeface="+mn-lt"/>
                <a:cs typeface="Arial"/>
              </a:rPr>
              <a:t>göra</a:t>
            </a:r>
            <a:r>
              <a:rPr lang="fi-FI" sz="2400" dirty="0">
                <a:solidFill>
                  <a:schemeClr val="bg1"/>
                </a:solidFill>
                <a:latin typeface="+mn-lt"/>
                <a:cs typeface="Arial"/>
              </a:rPr>
              <a:t> </a:t>
            </a:r>
            <a:r>
              <a:rPr lang="fi-FI" sz="2400" dirty="0" err="1">
                <a:solidFill>
                  <a:schemeClr val="bg1"/>
                </a:solidFill>
                <a:latin typeface="+mn-lt"/>
                <a:cs typeface="Arial"/>
              </a:rPr>
              <a:t>något</a:t>
            </a:r>
            <a:r>
              <a:rPr lang="fi-FI" sz="2400" dirty="0">
                <a:solidFill>
                  <a:schemeClr val="bg1"/>
                </a:solidFill>
                <a:latin typeface="+mn-lt"/>
                <a:cs typeface="Arial"/>
              </a:rPr>
              <a:t>? </a:t>
            </a:r>
          </a:p>
          <a:p>
            <a:pPr eaLnBrk="1" hangingPunct="1">
              <a:spcAft>
                <a:spcPts val="600"/>
              </a:spcAft>
              <a:defRPr/>
            </a:pPr>
            <a:endParaRPr lang="fi-FI" sz="2400" dirty="0">
              <a:solidFill>
                <a:schemeClr val="bg1"/>
              </a:solidFill>
              <a:latin typeface="+mn-lt"/>
              <a:cs typeface="Arial"/>
            </a:endParaRPr>
          </a:p>
          <a:p>
            <a:pPr eaLnBrk="1" hangingPunct="1">
              <a:spcAft>
                <a:spcPts val="600"/>
              </a:spcAft>
              <a:defRPr/>
            </a:pPr>
            <a:r>
              <a:rPr lang="fi-FI" sz="2400" dirty="0">
                <a:solidFill>
                  <a:schemeClr val="bg1"/>
                </a:solidFill>
                <a:latin typeface="+mn-lt"/>
                <a:cs typeface="Arial"/>
              </a:rPr>
              <a:t>VI </a:t>
            </a:r>
            <a:r>
              <a:rPr lang="fi-FI" sz="2400" dirty="0" err="1">
                <a:solidFill>
                  <a:schemeClr val="bg1"/>
                </a:solidFill>
                <a:latin typeface="+mn-lt"/>
                <a:cs typeface="Arial"/>
              </a:rPr>
              <a:t>märker</a:t>
            </a:r>
            <a:r>
              <a:rPr lang="fi-FI" sz="2400" dirty="0">
                <a:solidFill>
                  <a:schemeClr val="bg1"/>
                </a:solidFill>
                <a:latin typeface="+mn-lt"/>
                <a:cs typeface="Arial"/>
              </a:rPr>
              <a:t> </a:t>
            </a:r>
            <a:r>
              <a:rPr lang="fi-FI" sz="2400" dirty="0" err="1">
                <a:solidFill>
                  <a:schemeClr val="bg1"/>
                </a:solidFill>
                <a:latin typeface="+mn-lt"/>
                <a:cs typeface="Arial"/>
              </a:rPr>
              <a:t>hur</a:t>
            </a:r>
            <a:r>
              <a:rPr lang="fi-FI" sz="2400" dirty="0">
                <a:solidFill>
                  <a:schemeClr val="bg1"/>
                </a:solidFill>
                <a:latin typeface="+mn-lt"/>
                <a:cs typeface="Arial"/>
              </a:rPr>
              <a:t> </a:t>
            </a:r>
            <a:r>
              <a:rPr lang="fi-FI" sz="2400" dirty="0" err="1">
                <a:solidFill>
                  <a:schemeClr val="bg1"/>
                </a:solidFill>
                <a:latin typeface="+mn-lt"/>
                <a:cs typeface="Arial"/>
              </a:rPr>
              <a:t>lite</a:t>
            </a:r>
            <a:r>
              <a:rPr lang="fi-FI" sz="2400" dirty="0">
                <a:solidFill>
                  <a:schemeClr val="bg1"/>
                </a:solidFill>
                <a:latin typeface="+mn-lt"/>
                <a:cs typeface="Arial"/>
              </a:rPr>
              <a:t> vi </a:t>
            </a:r>
            <a:r>
              <a:rPr lang="fi-FI" sz="2400" dirty="0" err="1">
                <a:solidFill>
                  <a:schemeClr val="bg1"/>
                </a:solidFill>
                <a:latin typeface="+mn-lt"/>
                <a:cs typeface="Arial"/>
              </a:rPr>
              <a:t>vet</a:t>
            </a:r>
            <a:r>
              <a:rPr lang="fi-FI" sz="2400" dirty="0">
                <a:solidFill>
                  <a:schemeClr val="bg1"/>
                </a:solidFill>
                <a:latin typeface="+mn-lt"/>
                <a:cs typeface="Arial"/>
              </a:rPr>
              <a:t>, vi </a:t>
            </a:r>
            <a:r>
              <a:rPr lang="fi-FI" sz="2400" dirty="0" err="1">
                <a:solidFill>
                  <a:schemeClr val="bg1"/>
                </a:solidFill>
                <a:latin typeface="+mn-lt"/>
                <a:cs typeface="Arial"/>
              </a:rPr>
              <a:t>stöter</a:t>
            </a:r>
            <a:r>
              <a:rPr lang="fi-FI" sz="2400" dirty="0">
                <a:solidFill>
                  <a:schemeClr val="bg1"/>
                </a:solidFill>
                <a:latin typeface="+mn-lt"/>
                <a:cs typeface="Arial"/>
              </a:rPr>
              <a:t> </a:t>
            </a:r>
            <a:r>
              <a:rPr lang="fi-FI" sz="2400" dirty="0" err="1">
                <a:solidFill>
                  <a:schemeClr val="bg1"/>
                </a:solidFill>
                <a:latin typeface="+mn-lt"/>
                <a:cs typeface="Arial"/>
              </a:rPr>
              <a:t>på</a:t>
            </a:r>
            <a:r>
              <a:rPr lang="fi-FI" sz="2400" dirty="0">
                <a:solidFill>
                  <a:schemeClr val="bg1"/>
                </a:solidFill>
                <a:latin typeface="+mn-lt"/>
                <a:cs typeface="Arial"/>
              </a:rPr>
              <a:t> </a:t>
            </a:r>
            <a:r>
              <a:rPr lang="fi-FI" sz="2400" dirty="0" err="1">
                <a:solidFill>
                  <a:schemeClr val="bg1"/>
                </a:solidFill>
                <a:latin typeface="+mn-lt"/>
                <a:cs typeface="Arial"/>
              </a:rPr>
              <a:t>egna</a:t>
            </a:r>
            <a:r>
              <a:rPr lang="fi-FI" sz="2400" dirty="0">
                <a:solidFill>
                  <a:schemeClr val="bg1"/>
                </a:solidFill>
                <a:latin typeface="+mn-lt"/>
                <a:cs typeface="Arial"/>
              </a:rPr>
              <a:t> </a:t>
            </a:r>
            <a:r>
              <a:rPr lang="fi-FI" sz="2400" dirty="0" err="1">
                <a:solidFill>
                  <a:schemeClr val="bg1"/>
                </a:solidFill>
                <a:latin typeface="+mn-lt"/>
                <a:cs typeface="Arial"/>
              </a:rPr>
              <a:t>fel</a:t>
            </a:r>
            <a:r>
              <a:rPr lang="fi-FI" sz="2400" dirty="0">
                <a:solidFill>
                  <a:schemeClr val="bg1"/>
                </a:solidFill>
                <a:latin typeface="+mn-lt"/>
                <a:cs typeface="Arial"/>
              </a:rPr>
              <a:t> </a:t>
            </a:r>
            <a:r>
              <a:rPr lang="fi-FI" sz="2400" dirty="0" err="1">
                <a:solidFill>
                  <a:schemeClr val="bg1"/>
                </a:solidFill>
                <a:latin typeface="+mn-lt"/>
                <a:cs typeface="Arial"/>
              </a:rPr>
              <a:t>och</a:t>
            </a:r>
            <a:r>
              <a:rPr lang="fi-FI" sz="2400" dirty="0">
                <a:solidFill>
                  <a:schemeClr val="bg1"/>
                </a:solidFill>
                <a:latin typeface="+mn-lt"/>
                <a:cs typeface="Arial"/>
              </a:rPr>
              <a:t> </a:t>
            </a:r>
            <a:r>
              <a:rPr lang="fi-FI" sz="2400" dirty="0" err="1">
                <a:solidFill>
                  <a:schemeClr val="bg1"/>
                </a:solidFill>
                <a:latin typeface="+mn-lt"/>
                <a:cs typeface="Arial"/>
              </a:rPr>
              <a:t>hur</a:t>
            </a:r>
            <a:r>
              <a:rPr lang="fi-FI" sz="2400" dirty="0">
                <a:solidFill>
                  <a:schemeClr val="bg1"/>
                </a:solidFill>
                <a:latin typeface="+mn-lt"/>
                <a:cs typeface="Arial"/>
              </a:rPr>
              <a:t> </a:t>
            </a:r>
            <a:r>
              <a:rPr lang="fi-FI" sz="2400" dirty="0" err="1">
                <a:solidFill>
                  <a:schemeClr val="bg1"/>
                </a:solidFill>
                <a:latin typeface="+mn-lt"/>
                <a:cs typeface="Arial"/>
              </a:rPr>
              <a:t>enkelt</a:t>
            </a:r>
            <a:r>
              <a:rPr lang="fi-FI" sz="2400" dirty="0">
                <a:solidFill>
                  <a:schemeClr val="bg1"/>
                </a:solidFill>
                <a:latin typeface="+mn-lt"/>
                <a:cs typeface="Arial"/>
              </a:rPr>
              <a:t> </a:t>
            </a:r>
            <a:r>
              <a:rPr lang="fi-FI" sz="2400" dirty="0" err="1">
                <a:solidFill>
                  <a:schemeClr val="bg1"/>
                </a:solidFill>
                <a:latin typeface="+mn-lt"/>
                <a:cs typeface="Arial"/>
              </a:rPr>
              <a:t>man</a:t>
            </a:r>
            <a:r>
              <a:rPr lang="fi-FI" sz="2400" dirty="0">
                <a:solidFill>
                  <a:schemeClr val="bg1"/>
                </a:solidFill>
                <a:latin typeface="+mn-lt"/>
                <a:cs typeface="Arial"/>
              </a:rPr>
              <a:t> </a:t>
            </a:r>
            <a:r>
              <a:rPr lang="fi-FI" sz="2400" dirty="0" err="1">
                <a:solidFill>
                  <a:schemeClr val="bg1"/>
                </a:solidFill>
                <a:latin typeface="+mn-lt"/>
                <a:cs typeface="Arial"/>
              </a:rPr>
              <a:t>kan</a:t>
            </a:r>
            <a:r>
              <a:rPr lang="fi-FI" sz="2400" dirty="0">
                <a:solidFill>
                  <a:schemeClr val="bg1"/>
                </a:solidFill>
                <a:latin typeface="+mn-lt"/>
                <a:cs typeface="Arial"/>
              </a:rPr>
              <a:t> </a:t>
            </a:r>
            <a:r>
              <a:rPr lang="fi-FI" sz="2400" dirty="0" err="1">
                <a:solidFill>
                  <a:schemeClr val="bg1"/>
                </a:solidFill>
                <a:latin typeface="+mn-lt"/>
                <a:cs typeface="Arial"/>
              </a:rPr>
              <a:t>korrigera</a:t>
            </a:r>
            <a:r>
              <a:rPr lang="fi-FI" sz="2400" dirty="0">
                <a:solidFill>
                  <a:schemeClr val="bg1"/>
                </a:solidFill>
                <a:latin typeface="+mn-lt"/>
                <a:cs typeface="Arial"/>
              </a:rPr>
              <a:t> </a:t>
            </a:r>
            <a:r>
              <a:rPr lang="fi-FI" sz="2400" dirty="0" err="1">
                <a:solidFill>
                  <a:schemeClr val="bg1"/>
                </a:solidFill>
                <a:latin typeface="+mn-lt"/>
                <a:cs typeface="Arial"/>
              </a:rPr>
              <a:t>felen</a:t>
            </a:r>
            <a:r>
              <a:rPr lang="fi-FI" sz="2400" dirty="0">
                <a:solidFill>
                  <a:schemeClr val="bg1"/>
                </a:solidFill>
                <a:latin typeface="+mn-lt"/>
                <a:cs typeface="Arial"/>
              </a:rPr>
              <a:t> </a:t>
            </a:r>
            <a:r>
              <a:rPr lang="fi-FI" sz="2400" dirty="0" err="1">
                <a:solidFill>
                  <a:schemeClr val="bg1"/>
                </a:solidFill>
                <a:latin typeface="+mn-lt"/>
                <a:cs typeface="Arial"/>
              </a:rPr>
              <a:t>och</a:t>
            </a:r>
            <a:r>
              <a:rPr lang="fi-FI" sz="2400" dirty="0">
                <a:solidFill>
                  <a:schemeClr val="bg1"/>
                </a:solidFill>
                <a:latin typeface="+mn-lt"/>
                <a:cs typeface="Arial"/>
              </a:rPr>
              <a:t> </a:t>
            </a:r>
            <a:r>
              <a:rPr lang="fi-FI" sz="2400" dirty="0" err="1">
                <a:solidFill>
                  <a:schemeClr val="bg1"/>
                </a:solidFill>
                <a:latin typeface="+mn-lt"/>
                <a:cs typeface="Arial"/>
              </a:rPr>
              <a:t>göra</a:t>
            </a:r>
            <a:r>
              <a:rPr lang="fi-FI" sz="2400" dirty="0">
                <a:solidFill>
                  <a:schemeClr val="bg1"/>
                </a:solidFill>
                <a:latin typeface="+mn-lt"/>
                <a:cs typeface="Arial"/>
              </a:rPr>
              <a:t> </a:t>
            </a:r>
            <a:r>
              <a:rPr lang="fi-FI" sz="2400" dirty="0" err="1">
                <a:solidFill>
                  <a:schemeClr val="bg1"/>
                </a:solidFill>
                <a:latin typeface="+mn-lt"/>
                <a:cs typeface="Arial"/>
              </a:rPr>
              <a:t>om</a:t>
            </a:r>
            <a:r>
              <a:rPr lang="fi-FI" sz="2400" dirty="0">
                <a:solidFill>
                  <a:schemeClr val="bg1"/>
                </a:solidFill>
                <a:latin typeface="+mn-lt"/>
                <a:cs typeface="Arial"/>
              </a:rPr>
              <a:t> </a:t>
            </a:r>
            <a:r>
              <a:rPr lang="fi-FI" sz="2400" dirty="0" err="1">
                <a:solidFill>
                  <a:schemeClr val="bg1"/>
                </a:solidFill>
                <a:latin typeface="+mn-lt"/>
                <a:cs typeface="Arial"/>
              </a:rPr>
              <a:t>arbetet</a:t>
            </a:r>
            <a:r>
              <a:rPr lang="fi-FI" sz="2400" dirty="0">
                <a:solidFill>
                  <a:schemeClr val="bg1"/>
                </a:solidFill>
                <a:latin typeface="+mn-lt"/>
                <a:cs typeface="Arial"/>
              </a:rPr>
              <a:t>. </a:t>
            </a:r>
            <a:r>
              <a:rPr lang="fi-FI" sz="2400" dirty="0" err="1">
                <a:solidFill>
                  <a:schemeClr val="bg1"/>
                </a:solidFill>
                <a:latin typeface="+mn-lt"/>
                <a:cs typeface="Arial"/>
              </a:rPr>
              <a:t>Följande</a:t>
            </a:r>
            <a:r>
              <a:rPr lang="fi-FI" sz="2400" dirty="0">
                <a:solidFill>
                  <a:schemeClr val="bg1"/>
                </a:solidFill>
                <a:latin typeface="+mn-lt"/>
                <a:cs typeface="Arial"/>
              </a:rPr>
              <a:t> </a:t>
            </a:r>
            <a:r>
              <a:rPr lang="fi-FI" sz="2400" dirty="0" err="1">
                <a:solidFill>
                  <a:schemeClr val="bg1"/>
                </a:solidFill>
                <a:latin typeface="+mn-lt"/>
                <a:cs typeface="Arial"/>
              </a:rPr>
              <a:t>gång</a:t>
            </a:r>
            <a:r>
              <a:rPr lang="fi-FI" sz="2400" dirty="0">
                <a:solidFill>
                  <a:schemeClr val="bg1"/>
                </a:solidFill>
                <a:latin typeface="+mn-lt"/>
                <a:cs typeface="Arial"/>
              </a:rPr>
              <a:t> </a:t>
            </a:r>
            <a:r>
              <a:rPr lang="fi-FI" sz="2400" dirty="0" err="1">
                <a:solidFill>
                  <a:schemeClr val="bg1"/>
                </a:solidFill>
                <a:latin typeface="+mn-lt"/>
                <a:cs typeface="Arial"/>
              </a:rPr>
              <a:t>märker</a:t>
            </a:r>
            <a:r>
              <a:rPr lang="fi-FI" sz="2400" dirty="0">
                <a:solidFill>
                  <a:schemeClr val="bg1"/>
                </a:solidFill>
                <a:latin typeface="+mn-lt"/>
                <a:cs typeface="Arial"/>
              </a:rPr>
              <a:t> vi ett </a:t>
            </a:r>
            <a:r>
              <a:rPr lang="fi-FI" sz="2400" dirty="0" err="1">
                <a:solidFill>
                  <a:schemeClr val="bg1"/>
                </a:solidFill>
                <a:latin typeface="+mn-lt"/>
                <a:cs typeface="Arial"/>
              </a:rPr>
              <a:t>nytt</a:t>
            </a:r>
            <a:r>
              <a:rPr lang="fi-FI" sz="2400" dirty="0">
                <a:solidFill>
                  <a:schemeClr val="bg1"/>
                </a:solidFill>
                <a:latin typeface="+mn-lt"/>
                <a:cs typeface="Arial"/>
              </a:rPr>
              <a:t> </a:t>
            </a:r>
            <a:r>
              <a:rPr lang="fi-FI" sz="2400" dirty="0" err="1">
                <a:solidFill>
                  <a:schemeClr val="bg1"/>
                </a:solidFill>
                <a:latin typeface="+mn-lt"/>
                <a:cs typeface="Arial"/>
              </a:rPr>
              <a:t>fel</a:t>
            </a:r>
            <a:r>
              <a:rPr lang="fi-FI" sz="2400" dirty="0">
                <a:solidFill>
                  <a:schemeClr val="bg1"/>
                </a:solidFill>
                <a:latin typeface="+mn-lt"/>
                <a:cs typeface="Arial"/>
              </a:rPr>
              <a:t> </a:t>
            </a:r>
            <a:r>
              <a:rPr lang="fi-FI" sz="2400" dirty="0" err="1">
                <a:solidFill>
                  <a:schemeClr val="bg1"/>
                </a:solidFill>
                <a:latin typeface="+mn-lt"/>
                <a:cs typeface="Arial"/>
              </a:rPr>
              <a:t>eller</a:t>
            </a:r>
            <a:r>
              <a:rPr lang="fi-FI" sz="2400" dirty="0">
                <a:solidFill>
                  <a:schemeClr val="bg1"/>
                </a:solidFill>
                <a:latin typeface="+mn-lt"/>
                <a:cs typeface="Arial"/>
              </a:rPr>
              <a:t> </a:t>
            </a:r>
            <a:r>
              <a:rPr lang="fi-FI" sz="2400" dirty="0" err="1">
                <a:solidFill>
                  <a:schemeClr val="bg1"/>
                </a:solidFill>
                <a:latin typeface="+mn-lt"/>
                <a:cs typeface="Arial"/>
              </a:rPr>
              <a:t>sak</a:t>
            </a:r>
            <a:r>
              <a:rPr lang="fi-FI" sz="2400" dirty="0">
                <a:solidFill>
                  <a:schemeClr val="bg1"/>
                </a:solidFill>
                <a:latin typeface="+mn-lt"/>
                <a:cs typeface="Arial"/>
              </a:rPr>
              <a:t> </a:t>
            </a:r>
            <a:r>
              <a:rPr lang="fi-FI" sz="2400" dirty="0" err="1">
                <a:solidFill>
                  <a:schemeClr val="bg1"/>
                </a:solidFill>
                <a:latin typeface="+mn-lt"/>
                <a:cs typeface="Arial"/>
              </a:rPr>
              <a:t>som</a:t>
            </a:r>
            <a:r>
              <a:rPr lang="fi-FI" sz="2400" dirty="0">
                <a:solidFill>
                  <a:schemeClr val="bg1"/>
                </a:solidFill>
                <a:latin typeface="+mn-lt"/>
                <a:cs typeface="Arial"/>
              </a:rPr>
              <a:t> vi </a:t>
            </a:r>
            <a:r>
              <a:rPr lang="fi-FI" sz="2400" dirty="0" err="1">
                <a:solidFill>
                  <a:schemeClr val="bg1"/>
                </a:solidFill>
                <a:latin typeface="+mn-lt"/>
                <a:cs typeface="Arial"/>
              </a:rPr>
              <a:t>inte</a:t>
            </a:r>
            <a:r>
              <a:rPr lang="fi-FI" sz="2400" dirty="0">
                <a:solidFill>
                  <a:schemeClr val="bg1"/>
                </a:solidFill>
                <a:latin typeface="+mn-lt"/>
                <a:cs typeface="Arial"/>
              </a:rPr>
              <a:t> </a:t>
            </a:r>
            <a:r>
              <a:rPr lang="fi-FI" sz="2400" dirty="0" err="1">
                <a:solidFill>
                  <a:schemeClr val="bg1"/>
                </a:solidFill>
                <a:latin typeface="+mn-lt"/>
                <a:cs typeface="Arial"/>
              </a:rPr>
              <a:t>gillar</a:t>
            </a:r>
            <a:r>
              <a:rPr lang="fi-FI" sz="2400" dirty="0">
                <a:solidFill>
                  <a:schemeClr val="bg1"/>
                </a:solidFill>
                <a:latin typeface="+mn-lt"/>
                <a:cs typeface="Arial"/>
              </a:rPr>
              <a:t>- </a:t>
            </a:r>
            <a:r>
              <a:rPr lang="fi-FI" sz="2400" dirty="0" err="1">
                <a:solidFill>
                  <a:schemeClr val="bg1"/>
                </a:solidFill>
                <a:latin typeface="+mn-lt"/>
                <a:cs typeface="Arial"/>
              </a:rPr>
              <a:t>på</a:t>
            </a:r>
            <a:r>
              <a:rPr lang="fi-FI" sz="2400" dirty="0">
                <a:solidFill>
                  <a:schemeClr val="bg1"/>
                </a:solidFill>
                <a:latin typeface="+mn-lt"/>
                <a:cs typeface="Arial"/>
              </a:rPr>
              <a:t> </a:t>
            </a:r>
            <a:r>
              <a:rPr lang="fi-FI" sz="2400" dirty="0" err="1">
                <a:solidFill>
                  <a:schemeClr val="bg1"/>
                </a:solidFill>
                <a:latin typeface="+mn-lt"/>
                <a:cs typeface="Arial"/>
              </a:rPr>
              <a:t>det</a:t>
            </a:r>
            <a:r>
              <a:rPr lang="fi-FI" sz="2400" dirty="0">
                <a:solidFill>
                  <a:schemeClr val="bg1"/>
                </a:solidFill>
                <a:latin typeface="+mn-lt"/>
                <a:cs typeface="Arial"/>
              </a:rPr>
              <a:t> </a:t>
            </a:r>
            <a:r>
              <a:rPr lang="fi-FI" sz="2400" dirty="0" err="1">
                <a:solidFill>
                  <a:schemeClr val="bg1"/>
                </a:solidFill>
                <a:latin typeface="+mn-lt"/>
                <a:cs typeface="Arial"/>
              </a:rPr>
              <a:t>sättet</a:t>
            </a:r>
            <a:r>
              <a:rPr lang="fi-FI" sz="2400" dirty="0">
                <a:solidFill>
                  <a:schemeClr val="bg1"/>
                </a:solidFill>
                <a:latin typeface="+mn-lt"/>
                <a:cs typeface="Arial"/>
              </a:rPr>
              <a:t> </a:t>
            </a:r>
            <a:r>
              <a:rPr lang="fi-FI" sz="2400" dirty="0" err="1">
                <a:solidFill>
                  <a:schemeClr val="bg1"/>
                </a:solidFill>
                <a:latin typeface="+mn-lt"/>
                <a:cs typeface="Arial"/>
              </a:rPr>
              <a:t>kan</a:t>
            </a:r>
            <a:r>
              <a:rPr lang="fi-FI" sz="2400" dirty="0">
                <a:solidFill>
                  <a:schemeClr val="bg1"/>
                </a:solidFill>
                <a:latin typeface="+mn-lt"/>
                <a:cs typeface="Arial"/>
              </a:rPr>
              <a:t> vi </a:t>
            </a:r>
            <a:r>
              <a:rPr lang="fi-FI" sz="2400" dirty="0" err="1">
                <a:solidFill>
                  <a:schemeClr val="bg1"/>
                </a:solidFill>
                <a:latin typeface="+mn-lt"/>
                <a:cs typeface="Arial"/>
              </a:rPr>
              <a:t>förändra</a:t>
            </a:r>
            <a:r>
              <a:rPr lang="fi-FI" sz="2400" dirty="0">
                <a:solidFill>
                  <a:schemeClr val="bg1"/>
                </a:solidFill>
                <a:latin typeface="+mn-lt"/>
                <a:cs typeface="Arial"/>
              </a:rPr>
              <a:t> </a:t>
            </a:r>
            <a:r>
              <a:rPr lang="fi-FI" sz="2400" dirty="0" err="1">
                <a:solidFill>
                  <a:schemeClr val="bg1"/>
                </a:solidFill>
                <a:latin typeface="+mn-lt"/>
                <a:cs typeface="Arial"/>
              </a:rPr>
              <a:t>oss</a:t>
            </a:r>
            <a:r>
              <a:rPr lang="fi-FI" sz="2400" dirty="0">
                <a:solidFill>
                  <a:schemeClr val="bg1"/>
                </a:solidFill>
                <a:latin typeface="+mn-lt"/>
                <a:cs typeface="Arial"/>
              </a:rPr>
              <a:t> </a:t>
            </a:r>
            <a:r>
              <a:rPr lang="fi-FI" sz="2400" dirty="0" err="1">
                <a:solidFill>
                  <a:schemeClr val="bg1"/>
                </a:solidFill>
                <a:latin typeface="+mn-lt"/>
                <a:cs typeface="Arial"/>
              </a:rPr>
              <a:t>igen</a:t>
            </a:r>
            <a:r>
              <a:rPr lang="fi-FI" sz="2400" dirty="0">
                <a:solidFill>
                  <a:schemeClr val="bg1"/>
                </a:solidFill>
                <a:latin typeface="+mn-lt"/>
                <a:cs typeface="Arial"/>
              </a:rPr>
              <a:t>.</a:t>
            </a:r>
          </a:p>
          <a:p>
            <a:pPr eaLnBrk="1" hangingPunct="1">
              <a:spcAft>
                <a:spcPts val="600"/>
              </a:spcAft>
              <a:defRPr/>
            </a:pPr>
            <a:endParaRPr lang="fi-FI" sz="2400" dirty="0">
              <a:solidFill>
                <a:schemeClr val="bg1"/>
              </a:solidFill>
              <a:latin typeface="+mn-lt"/>
              <a:cs typeface="Arial"/>
            </a:endParaRPr>
          </a:p>
          <a:p>
            <a:pPr eaLnBrk="1" hangingPunct="1">
              <a:spcAft>
                <a:spcPts val="600"/>
              </a:spcAft>
              <a:defRPr/>
            </a:pPr>
            <a:r>
              <a:rPr lang="sv-SE" sz="2400" dirty="0">
                <a:solidFill>
                  <a:schemeClr val="bg1"/>
                </a:solidFill>
                <a:latin typeface="+mn-lt"/>
                <a:cs typeface="Arial"/>
              </a:rPr>
              <a:t>Genom kontinuerlig förbättring kan alla förbättra sina egna färdigheter och arbetet man utför. 						</a:t>
            </a:r>
            <a:r>
              <a:rPr lang="pt-PT" dirty="0">
                <a:solidFill>
                  <a:schemeClr val="bg1"/>
                </a:solidFill>
                <a:latin typeface="Arial"/>
                <a:cs typeface="Arial"/>
              </a:rPr>
              <a:t>Fujio Cho, Toyota President in 2002</a:t>
            </a:r>
            <a:endParaRPr lang="en-US" dirty="0">
              <a:solidFill>
                <a:schemeClr val="bg1"/>
              </a:solidFill>
              <a:latin typeface="Arial"/>
              <a:cs typeface="Arial"/>
            </a:endParaRPr>
          </a:p>
        </p:txBody>
      </p:sp>
      <p:sp>
        <p:nvSpPr>
          <p:cNvPr id="4"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err="1">
                <a:solidFill>
                  <a:schemeClr val="accent2">
                    <a:lumMod val="60000"/>
                    <a:lumOff val="40000"/>
                  </a:schemeClr>
                </a:solidFill>
                <a:latin typeface="+mn-lt"/>
              </a:rPr>
              <a:t>Princip</a:t>
            </a:r>
            <a:r>
              <a:rPr lang="en-US" b="1" dirty="0">
                <a:solidFill>
                  <a:schemeClr val="accent2">
                    <a:lumMod val="60000"/>
                    <a:lumOff val="40000"/>
                  </a:schemeClr>
                </a:solidFill>
                <a:latin typeface="+mn-lt"/>
              </a:rPr>
              <a:t> 5</a:t>
            </a: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6150" y="6035263"/>
            <a:ext cx="838200" cy="295275"/>
          </a:xfrm>
          <a:prstGeom prst="rect">
            <a:avLst/>
          </a:prstGeom>
        </p:spPr>
      </p:pic>
    </p:spTree>
    <p:extLst>
      <p:ext uri="{BB962C8B-B14F-4D97-AF65-F5344CB8AC3E}">
        <p14:creationId xmlns:p14="http://schemas.microsoft.com/office/powerpoint/2010/main" val="144462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4"/>
          <p:cNvSpPr>
            <a:spLocks noChangeArrowheads="1"/>
          </p:cNvSpPr>
          <p:nvPr/>
        </p:nvSpPr>
        <p:spPr bwMode="auto">
          <a:xfrm>
            <a:off x="463914" y="3502863"/>
            <a:ext cx="3591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dirty="0" err="1">
                <a:solidFill>
                  <a:schemeClr val="accent2"/>
                </a:solidFill>
                <a:cs typeface="Arial"/>
              </a:rPr>
              <a:t>Strävan</a:t>
            </a:r>
            <a:r>
              <a:rPr lang="en-GB" altLang="en-US" sz="2400" dirty="0">
                <a:solidFill>
                  <a:schemeClr val="accent2"/>
                </a:solidFill>
                <a:cs typeface="Arial"/>
              </a:rPr>
              <a:t> </a:t>
            </a:r>
            <a:r>
              <a:rPr lang="en-GB" altLang="en-US" sz="2400" dirty="0" err="1">
                <a:solidFill>
                  <a:schemeClr val="accent2"/>
                </a:solidFill>
                <a:cs typeface="Arial"/>
              </a:rPr>
              <a:t>efter</a:t>
            </a:r>
            <a:r>
              <a:rPr lang="en-GB" altLang="en-US" sz="2400" dirty="0">
                <a:solidFill>
                  <a:schemeClr val="accent2"/>
                </a:solidFill>
                <a:cs typeface="Arial"/>
              </a:rPr>
              <a:t> </a:t>
            </a:r>
            <a:r>
              <a:rPr lang="en-GB" altLang="en-US" sz="2400" dirty="0" err="1">
                <a:solidFill>
                  <a:schemeClr val="accent2"/>
                </a:solidFill>
                <a:cs typeface="Arial"/>
              </a:rPr>
              <a:t>perfektion</a:t>
            </a:r>
            <a:r>
              <a:rPr lang="en-GB" altLang="en-US" sz="2400" dirty="0">
                <a:solidFill>
                  <a:schemeClr val="accent2"/>
                </a:solidFill>
                <a:latin typeface="+mn-lt"/>
                <a:cs typeface="Arial"/>
              </a:rPr>
              <a:t>  </a:t>
            </a:r>
            <a:endParaRPr lang="en-US" altLang="en-US" sz="2400" dirty="0">
              <a:solidFill>
                <a:schemeClr val="accent2"/>
              </a:solidFill>
              <a:latin typeface="+mn-lt"/>
            </a:endParaRPr>
          </a:p>
        </p:txBody>
      </p:sp>
      <p:sp>
        <p:nvSpPr>
          <p:cNvPr id="178180" name="Rectangle 3"/>
          <p:cNvSpPr txBox="1">
            <a:spLocks noChangeAspect="1" noChangeArrowheads="1"/>
          </p:cNvSpPr>
          <p:nvPr/>
        </p:nvSpPr>
        <p:spPr bwMode="auto">
          <a:xfrm>
            <a:off x="4339380" y="1819922"/>
            <a:ext cx="7095059" cy="411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190500" indent="-190500" defTabSz="193675" eaLnBrk="0" hangingPunct="0">
              <a:defRPr>
                <a:solidFill>
                  <a:schemeClr val="tx1"/>
                </a:solidFill>
                <a:latin typeface="Arial" panose="020B0604020202020204" pitchFamily="34" charset="0"/>
                <a:cs typeface="Arial" panose="020B0604020202020204" pitchFamily="34" charset="0"/>
              </a:defRPr>
            </a:lvl1pPr>
            <a:lvl2pPr marL="742950" indent="-285750" defTabSz="193675" eaLnBrk="0" hangingPunct="0">
              <a:defRPr>
                <a:solidFill>
                  <a:schemeClr val="tx1"/>
                </a:solidFill>
                <a:latin typeface="Arial" panose="020B0604020202020204" pitchFamily="34" charset="0"/>
                <a:cs typeface="Arial" panose="020B0604020202020204" pitchFamily="34" charset="0"/>
              </a:defRPr>
            </a:lvl2pPr>
            <a:lvl3pPr marL="1143000" indent="-228600" defTabSz="193675" eaLnBrk="0" hangingPunct="0">
              <a:defRPr>
                <a:solidFill>
                  <a:schemeClr val="tx1"/>
                </a:solidFill>
                <a:latin typeface="Arial" panose="020B0604020202020204" pitchFamily="34" charset="0"/>
                <a:cs typeface="Arial" panose="020B0604020202020204" pitchFamily="34" charset="0"/>
              </a:defRPr>
            </a:lvl3pPr>
            <a:lvl4pPr marL="1600200" indent="-228600" defTabSz="193675" eaLnBrk="0" hangingPunct="0">
              <a:defRPr>
                <a:solidFill>
                  <a:schemeClr val="tx1"/>
                </a:solidFill>
                <a:latin typeface="Arial" panose="020B0604020202020204" pitchFamily="34" charset="0"/>
                <a:cs typeface="Arial" panose="020B0604020202020204" pitchFamily="34" charset="0"/>
              </a:defRPr>
            </a:lvl4pPr>
            <a:lvl5pPr marL="2057400" indent="-228600" defTabSz="193675" eaLnBrk="0" hangingPunct="0">
              <a:defRPr>
                <a:solidFill>
                  <a:schemeClr val="tx1"/>
                </a:solidFill>
                <a:latin typeface="Arial" panose="020B0604020202020204" pitchFamily="34" charset="0"/>
                <a:cs typeface="Arial" panose="020B0604020202020204" pitchFamily="34" charset="0"/>
              </a:defRPr>
            </a:lvl5pPr>
            <a:lvl6pPr marL="25146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ts val="2500"/>
              </a:lnSpc>
              <a:spcAft>
                <a:spcPct val="45000"/>
              </a:spcAft>
            </a:pPr>
            <a:r>
              <a:rPr lang="en-GB" altLang="en-US" sz="2400" dirty="0">
                <a:latin typeface="+mn-lt"/>
                <a:cs typeface="Arial"/>
              </a:rPr>
              <a:t>Vi </a:t>
            </a:r>
            <a:r>
              <a:rPr lang="en-GB" altLang="en-US" sz="2400" dirty="0" err="1">
                <a:latin typeface="+mn-lt"/>
                <a:cs typeface="Arial"/>
              </a:rPr>
              <a:t>borde</a:t>
            </a:r>
            <a:r>
              <a:rPr lang="en-GB" altLang="en-US" sz="2400" dirty="0">
                <a:latin typeface="+mn-lt"/>
                <a:cs typeface="Arial"/>
              </a:rPr>
              <a:t> </a:t>
            </a:r>
            <a:r>
              <a:rPr lang="en-GB" altLang="en-US" sz="2400" dirty="0" err="1">
                <a:latin typeface="+mn-lt"/>
                <a:cs typeface="Arial"/>
              </a:rPr>
              <a:t>dagligen</a:t>
            </a:r>
            <a:r>
              <a:rPr lang="en-GB" altLang="en-US" sz="2400" dirty="0">
                <a:latin typeface="+mn-lt"/>
                <a:cs typeface="Arial"/>
              </a:rPr>
              <a:t> </a:t>
            </a:r>
            <a:r>
              <a:rPr lang="en-GB" altLang="en-US" sz="2400" dirty="0" err="1">
                <a:latin typeface="+mn-lt"/>
                <a:cs typeface="Arial"/>
              </a:rPr>
              <a:t>fundera</a:t>
            </a:r>
            <a:r>
              <a:rPr lang="en-GB" altLang="en-US" sz="2400" dirty="0">
                <a:latin typeface="+mn-lt"/>
                <a:cs typeface="Arial"/>
              </a:rPr>
              <a:t> </a:t>
            </a:r>
            <a:r>
              <a:rPr lang="en-GB" altLang="en-US" sz="2400" dirty="0" err="1">
                <a:latin typeface="+mn-lt"/>
                <a:cs typeface="Arial"/>
              </a:rPr>
              <a:t>på</a:t>
            </a:r>
            <a:r>
              <a:rPr lang="en-GB" altLang="en-US" sz="2400" dirty="0">
                <a:latin typeface="+mn-lt"/>
                <a:cs typeface="Arial"/>
              </a:rPr>
              <a:t> </a:t>
            </a:r>
            <a:r>
              <a:rPr lang="en-GB" altLang="en-US" sz="2400" dirty="0" err="1">
                <a:latin typeface="+mn-lt"/>
                <a:cs typeface="Arial"/>
              </a:rPr>
              <a:t>hur</a:t>
            </a:r>
            <a:r>
              <a:rPr lang="en-GB" altLang="en-US" sz="2400" dirty="0">
                <a:latin typeface="+mn-lt"/>
                <a:cs typeface="Arial"/>
              </a:rPr>
              <a:t> vi </a:t>
            </a:r>
            <a:r>
              <a:rPr lang="en-GB" altLang="en-US" sz="2400" dirty="0" err="1">
                <a:latin typeface="+mn-lt"/>
                <a:cs typeface="Arial"/>
              </a:rPr>
              <a:t>kunde</a:t>
            </a:r>
            <a:r>
              <a:rPr lang="en-GB" altLang="en-US" sz="2400" dirty="0">
                <a:latin typeface="+mn-lt"/>
                <a:cs typeface="Arial"/>
              </a:rPr>
              <a:t> </a:t>
            </a:r>
            <a:r>
              <a:rPr lang="en-GB" altLang="en-US" sz="2400" b="1" dirty="0" err="1">
                <a:latin typeface="+mn-lt"/>
                <a:cs typeface="Arial"/>
              </a:rPr>
              <a:t>göra</a:t>
            </a:r>
            <a:r>
              <a:rPr lang="en-GB" altLang="en-US" sz="2400" b="1" dirty="0">
                <a:latin typeface="+mn-lt"/>
                <a:cs typeface="Arial"/>
              </a:rPr>
              <a:t> </a:t>
            </a:r>
            <a:r>
              <a:rPr lang="en-GB" altLang="en-US" sz="2400" b="1" dirty="0" err="1">
                <a:latin typeface="+mn-lt"/>
                <a:cs typeface="Arial"/>
              </a:rPr>
              <a:t>saker</a:t>
            </a:r>
            <a:r>
              <a:rPr lang="en-GB" altLang="en-US" sz="2400" b="1" dirty="0">
                <a:latin typeface="+mn-lt"/>
                <a:cs typeface="Arial"/>
              </a:rPr>
              <a:t> </a:t>
            </a:r>
            <a:r>
              <a:rPr lang="en-GB" altLang="en-US" sz="2400" b="1" dirty="0" err="1">
                <a:latin typeface="+mn-lt"/>
                <a:cs typeface="Arial"/>
              </a:rPr>
              <a:t>och</a:t>
            </a:r>
            <a:r>
              <a:rPr lang="en-GB" altLang="en-US" sz="2400" b="1" dirty="0">
                <a:latin typeface="+mn-lt"/>
                <a:cs typeface="Arial"/>
              </a:rPr>
              <a:t> ting </a:t>
            </a:r>
            <a:r>
              <a:rPr lang="en-GB" altLang="en-US" sz="2400" b="1" dirty="0" err="1">
                <a:latin typeface="+mn-lt"/>
                <a:cs typeface="Arial"/>
              </a:rPr>
              <a:t>bättre</a:t>
            </a:r>
            <a:r>
              <a:rPr lang="en-GB" altLang="en-US" sz="2400" dirty="0">
                <a:latin typeface="+mn-lt"/>
                <a:cs typeface="Arial"/>
              </a:rPr>
              <a:t> </a:t>
            </a:r>
            <a:r>
              <a:rPr lang="en-GB" altLang="en-US" sz="2400" dirty="0" err="1">
                <a:latin typeface="+mn-lt"/>
                <a:cs typeface="Arial"/>
              </a:rPr>
              <a:t>än</a:t>
            </a:r>
            <a:r>
              <a:rPr lang="en-GB" altLang="en-US" sz="2400" dirty="0">
                <a:latin typeface="+mn-lt"/>
                <a:cs typeface="Arial"/>
              </a:rPr>
              <a:t> </a:t>
            </a:r>
            <a:r>
              <a:rPr lang="en-GB" altLang="en-US" sz="2400" dirty="0" err="1">
                <a:latin typeface="+mn-lt"/>
                <a:cs typeface="Arial"/>
              </a:rPr>
              <a:t>föregående</a:t>
            </a:r>
            <a:r>
              <a:rPr lang="en-GB" altLang="en-US" sz="2400" dirty="0">
                <a:latin typeface="+mn-lt"/>
                <a:cs typeface="Arial"/>
              </a:rPr>
              <a:t> dag.</a:t>
            </a: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marL="0" indent="0" eaLnBrk="1" hangingPunct="1">
              <a:lnSpc>
                <a:spcPts val="2500"/>
              </a:lnSpc>
              <a:spcAft>
                <a:spcPct val="45000"/>
              </a:spcAft>
            </a:pPr>
            <a:endParaRPr lang="pt-PT" altLang="en-US" sz="2400" dirty="0">
              <a:latin typeface="+mn-lt"/>
            </a:endParaRPr>
          </a:p>
          <a:p>
            <a:pPr marL="0" indent="0" eaLnBrk="1" hangingPunct="1">
              <a:lnSpc>
                <a:spcPts val="2500"/>
              </a:lnSpc>
              <a:spcAft>
                <a:spcPct val="45000"/>
              </a:spcAft>
            </a:pPr>
            <a:r>
              <a:rPr lang="en-GB" altLang="en-US" sz="2400" dirty="0" err="1">
                <a:latin typeface="+mn-lt"/>
                <a:cs typeface="Arial"/>
              </a:rPr>
              <a:t>Varje</a:t>
            </a:r>
            <a:r>
              <a:rPr lang="en-GB" altLang="en-US" sz="2400" dirty="0">
                <a:latin typeface="+mn-lt"/>
                <a:cs typeface="Arial"/>
              </a:rPr>
              <a:t> dag </a:t>
            </a:r>
            <a:r>
              <a:rPr lang="en-GB" altLang="en-US" sz="2400" dirty="0" err="1">
                <a:latin typeface="+mn-lt"/>
                <a:cs typeface="Arial"/>
              </a:rPr>
              <a:t>lite</a:t>
            </a:r>
            <a:r>
              <a:rPr lang="en-GB" altLang="en-US" sz="2400" dirty="0">
                <a:latin typeface="+mn-lt"/>
                <a:cs typeface="Arial"/>
              </a:rPr>
              <a:t> </a:t>
            </a:r>
            <a:r>
              <a:rPr lang="en-GB" altLang="en-US" sz="2400" dirty="0" err="1">
                <a:latin typeface="+mn-lt"/>
                <a:cs typeface="Arial"/>
              </a:rPr>
              <a:t>i</a:t>
            </a:r>
            <a:r>
              <a:rPr lang="en-GB" altLang="en-US" sz="2400" dirty="0">
                <a:latin typeface="+mn-lt"/>
                <a:cs typeface="Arial"/>
              </a:rPr>
              <a:t> </a:t>
            </a:r>
            <a:r>
              <a:rPr lang="en-GB" altLang="en-US" sz="2400" dirty="0" err="1">
                <a:latin typeface="+mn-lt"/>
                <a:cs typeface="Arial"/>
              </a:rPr>
              <a:t>taget</a:t>
            </a:r>
            <a:r>
              <a:rPr lang="en-GB" altLang="en-US" sz="2400" dirty="0">
                <a:latin typeface="+mn-lt"/>
                <a:cs typeface="Arial"/>
              </a:rPr>
              <a:t>...</a:t>
            </a:r>
            <a:endParaRPr lang="en-GB" altLang="en-US" sz="2400" dirty="0">
              <a:latin typeface="+mn-lt"/>
            </a:endParaRPr>
          </a:p>
        </p:txBody>
      </p:sp>
      <p:graphicFrame>
        <p:nvGraphicFramePr>
          <p:cNvPr id="7" name="Chart 6"/>
          <p:cNvGraphicFramePr/>
          <p:nvPr>
            <p:extLst>
              <p:ext uri="{D42A27DB-BD31-4B8C-83A1-F6EECF244321}">
                <p14:modId xmlns:p14="http://schemas.microsoft.com/office/powerpoint/2010/main" val="64650651"/>
              </p:ext>
            </p:extLst>
          </p:nvPr>
        </p:nvGraphicFramePr>
        <p:xfrm>
          <a:off x="4339380" y="2716039"/>
          <a:ext cx="4572000" cy="2214550"/>
        </p:xfrm>
        <a:graphic>
          <a:graphicData uri="http://schemas.openxmlformats.org/drawingml/2006/chart">
            <c:chart xmlns:c="http://schemas.openxmlformats.org/drawingml/2006/chart" xmlns:r="http://schemas.openxmlformats.org/officeDocument/2006/relationships" r:id="rId2"/>
          </a:graphicData>
        </a:graphic>
      </p:graphicFrame>
      <p:sp>
        <p:nvSpPr>
          <p:cNvPr id="6"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err="1">
                <a:solidFill>
                  <a:schemeClr val="accent2">
                    <a:lumMod val="60000"/>
                    <a:lumOff val="40000"/>
                  </a:schemeClr>
                </a:solidFill>
                <a:latin typeface="+mn-lt"/>
              </a:rPr>
              <a:t>Princip</a:t>
            </a:r>
            <a:r>
              <a:rPr lang="en-US" b="1" dirty="0">
                <a:solidFill>
                  <a:schemeClr val="accent2">
                    <a:lumMod val="60000"/>
                    <a:lumOff val="40000"/>
                  </a:schemeClr>
                </a:solidFill>
                <a:latin typeface="+mn-lt"/>
              </a:rPr>
              <a:t> 5</a:t>
            </a:r>
          </a:p>
        </p:txBody>
      </p:sp>
    </p:spTree>
    <p:extLst>
      <p:ext uri="{BB962C8B-B14F-4D97-AF65-F5344CB8AC3E}">
        <p14:creationId xmlns:p14="http://schemas.microsoft.com/office/powerpoint/2010/main" val="175574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37209" y="1039398"/>
            <a:ext cx="10314821" cy="1138773"/>
          </a:xfrm>
          <a:prstGeom prst="rect">
            <a:avLst/>
          </a:prstGeom>
        </p:spPr>
        <p:txBody>
          <a:bodyPr wrap="square" anchor="t">
            <a:spAutoFit/>
          </a:bodyPr>
          <a:lstStyle/>
          <a:p>
            <a:r>
              <a:rPr lang="nl-NL" altLang="nl-NL" sz="4000" b="1" dirty="0"/>
              <a:t>Kaizen:</a:t>
            </a:r>
            <a:r>
              <a:rPr lang="nl-NL" altLang="nl-NL" sz="3200" b="1" dirty="0"/>
              <a:t> </a:t>
            </a:r>
            <a:r>
              <a:rPr lang="nl-NL" altLang="nl-NL" sz="2800" dirty="0"/>
              <a:t/>
            </a:r>
            <a:br>
              <a:rPr lang="nl-NL" altLang="nl-NL" sz="2800" dirty="0"/>
            </a:br>
            <a:r>
              <a:rPr lang="nl-NL" altLang="nl-NL" sz="2800" dirty="0"/>
              <a:t>Låt oss jobba tillsammans för att nå kontinuerlig förbättring  </a:t>
            </a:r>
            <a:endParaRPr lang="nl-NL" sz="2800" dirty="0"/>
          </a:p>
        </p:txBody>
      </p:sp>
      <p:pic>
        <p:nvPicPr>
          <p:cNvPr id="3" name="Picture 5" descr="Kaizen_kanj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519" y="2434965"/>
            <a:ext cx="25939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4580626" y="2255180"/>
            <a:ext cx="4572000" cy="1126462"/>
          </a:xfrm>
          <a:prstGeom prst="rect">
            <a:avLst/>
          </a:prstGeom>
        </p:spPr>
        <p:txBody>
          <a:bodyPr wrap="square">
            <a:spAutoFit/>
          </a:bodyPr>
          <a:lstStyle/>
          <a:p>
            <a:pPr marL="193675" indent="-193675">
              <a:lnSpc>
                <a:spcPct val="120000"/>
              </a:lnSpc>
              <a:spcBef>
                <a:spcPct val="20000"/>
              </a:spcBef>
              <a:defRPr/>
            </a:pPr>
            <a:r>
              <a:rPr lang="nl-NL" sz="2800" dirty="0"/>
              <a:t>  Kai  = förändring                                                       zen = på bästa möjliga sätt</a:t>
            </a:r>
          </a:p>
        </p:txBody>
      </p:sp>
      <p:pic>
        <p:nvPicPr>
          <p:cNvPr id="5" name="Picture 4" descr="https://studereducation.files.wordpress.com/2015/03/maximize-performan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7328" y="3465065"/>
            <a:ext cx="1689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Kaiz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465065"/>
            <a:ext cx="1616931"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ecx.images-amazon.com/images/I/51cYx4%2B%2Bd3L._SY344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6503" y="3465065"/>
            <a:ext cx="155233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32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verbondenhe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75" y="2884116"/>
            <a:ext cx="2125990" cy="25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2895950" y="3239601"/>
            <a:ext cx="71125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3200">
                <a:solidFill>
                  <a:schemeClr val="tx1"/>
                </a:solidFill>
                <a:latin typeface="Arial" panose="020B0604020202020204" pitchFamily="34" charset="0"/>
              </a:defRPr>
            </a:lvl1pPr>
            <a:lvl2pPr marL="742950" indent="-285750" eaLnBrk="0" hangingPunct="0">
              <a:spcBef>
                <a:spcPct val="20000"/>
              </a:spcBef>
              <a:buBlip>
                <a:blip r:embed="rId4"/>
              </a:buBlip>
              <a:defRPr sz="2800">
                <a:solidFill>
                  <a:schemeClr val="tx1"/>
                </a:solidFill>
                <a:latin typeface="Arial" panose="020B0604020202020204" pitchFamily="34" charset="0"/>
              </a:defRPr>
            </a:lvl2pPr>
            <a:lvl3pPr marL="1143000" indent="-228600" eaLnBrk="0" hangingPunct="0">
              <a:spcBef>
                <a:spcPct val="20000"/>
              </a:spcBef>
              <a:buBlip>
                <a:blip r:embed="rId4"/>
              </a:buBlip>
              <a:defRPr sz="2400">
                <a:solidFill>
                  <a:schemeClr val="tx1"/>
                </a:solidFill>
                <a:latin typeface="Arial" panose="020B0604020202020204" pitchFamily="34" charset="0"/>
              </a:defRPr>
            </a:lvl3pPr>
            <a:lvl4pPr marL="1600200" indent="-228600" eaLnBrk="0" hangingPunct="0">
              <a:spcBef>
                <a:spcPct val="20000"/>
              </a:spcBef>
              <a:buBlip>
                <a:blip r:embed="rId4"/>
              </a:buBlip>
              <a:defRPr sz="2000">
                <a:solidFill>
                  <a:schemeClr val="tx1"/>
                </a:solidFill>
                <a:latin typeface="Arial" panose="020B0604020202020204" pitchFamily="34" charset="0"/>
              </a:defRPr>
            </a:lvl4pPr>
            <a:lvl5pPr marL="2057400" indent="-228600" eaLnBrk="0" hangingPunct="0">
              <a:spcBef>
                <a:spcPct val="20000"/>
              </a:spcBef>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9pPr>
          </a:lstStyle>
          <a:p>
            <a:pPr eaLnBrk="1" hangingPunct="1">
              <a:spcBef>
                <a:spcPct val="50000"/>
              </a:spcBef>
              <a:buFontTx/>
              <a:buNone/>
            </a:pPr>
            <a:r>
              <a:rPr lang="nl-NL" dirty="0">
                <a:latin typeface="+mn-lt"/>
              </a:rPr>
              <a:t>Riktning    Fokus    Orsak    Enhetlighet </a:t>
            </a:r>
            <a:endParaRPr lang="nl-NL" altLang="nl-NL" dirty="0">
              <a:latin typeface="+mn-lt"/>
              <a:ea typeface="Verdana" panose="020B0604030504040204" pitchFamily="34" charset="0"/>
              <a:cs typeface="Verdana" panose="020B0604030504040204" pitchFamily="34" charset="0"/>
            </a:endParaRPr>
          </a:p>
        </p:txBody>
      </p:sp>
      <p:sp>
        <p:nvSpPr>
          <p:cNvPr id="4" name="Rectangle 4"/>
          <p:cNvSpPr>
            <a:spLocks noChangeArrowheads="1"/>
          </p:cNvSpPr>
          <p:nvPr/>
        </p:nvSpPr>
        <p:spPr bwMode="auto">
          <a:xfrm>
            <a:off x="4158067" y="2433858"/>
            <a:ext cx="3207535" cy="90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Blip>
                <a:blip r:embed="rId4"/>
              </a:buBlip>
              <a:defRPr sz="3200">
                <a:solidFill>
                  <a:schemeClr val="tx1"/>
                </a:solidFill>
                <a:latin typeface="Arial" panose="020B0604020202020204" pitchFamily="34" charset="0"/>
              </a:defRPr>
            </a:lvl1pPr>
            <a:lvl2pPr marL="742950" indent="-285750" eaLnBrk="0" hangingPunct="0">
              <a:spcBef>
                <a:spcPct val="20000"/>
              </a:spcBef>
              <a:buBlip>
                <a:blip r:embed="rId4"/>
              </a:buBlip>
              <a:defRPr sz="2800">
                <a:solidFill>
                  <a:schemeClr val="tx1"/>
                </a:solidFill>
                <a:latin typeface="Arial" panose="020B0604020202020204" pitchFamily="34" charset="0"/>
              </a:defRPr>
            </a:lvl2pPr>
            <a:lvl3pPr marL="1143000" indent="-228600" eaLnBrk="0" hangingPunct="0">
              <a:spcBef>
                <a:spcPct val="20000"/>
              </a:spcBef>
              <a:buBlip>
                <a:blip r:embed="rId4"/>
              </a:buBlip>
              <a:defRPr sz="2400">
                <a:solidFill>
                  <a:schemeClr val="tx1"/>
                </a:solidFill>
                <a:latin typeface="Arial" panose="020B0604020202020204" pitchFamily="34" charset="0"/>
              </a:defRPr>
            </a:lvl3pPr>
            <a:lvl4pPr marL="1600200" indent="-228600" eaLnBrk="0" hangingPunct="0">
              <a:spcBef>
                <a:spcPct val="20000"/>
              </a:spcBef>
              <a:buBlip>
                <a:blip r:embed="rId4"/>
              </a:buBlip>
              <a:defRPr sz="2000">
                <a:solidFill>
                  <a:schemeClr val="tx1"/>
                </a:solidFill>
                <a:latin typeface="Arial" panose="020B0604020202020204" pitchFamily="34" charset="0"/>
              </a:defRPr>
            </a:lvl4pPr>
            <a:lvl5pPr marL="2057400" indent="-228600" eaLnBrk="0" hangingPunct="0">
              <a:spcBef>
                <a:spcPct val="20000"/>
              </a:spcBef>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9pPr>
          </a:lstStyle>
          <a:p>
            <a:pPr algn="ctr" eaLnBrk="1" hangingPunct="1">
              <a:lnSpc>
                <a:spcPct val="96000"/>
              </a:lnSpc>
              <a:spcBef>
                <a:spcPct val="0"/>
              </a:spcBef>
              <a:buFontTx/>
              <a:buNone/>
            </a:pPr>
            <a:r>
              <a:rPr lang="nl-NL" altLang="nl-NL" sz="4400" b="1" i="1" dirty="0">
                <a:latin typeface="+mn-lt"/>
              </a:rPr>
              <a:t>Hoshin Kanri</a:t>
            </a:r>
          </a:p>
        </p:txBody>
      </p:sp>
      <p:sp>
        <p:nvSpPr>
          <p:cNvPr id="5" name="Rechthoek 4"/>
          <p:cNvSpPr/>
          <p:nvPr/>
        </p:nvSpPr>
        <p:spPr>
          <a:xfrm>
            <a:off x="2895950" y="4013982"/>
            <a:ext cx="7112507" cy="1938992"/>
          </a:xfrm>
          <a:prstGeom prst="rect">
            <a:avLst/>
          </a:prstGeom>
        </p:spPr>
        <p:txBody>
          <a:bodyPr wrap="square" anchor="t">
            <a:spAutoFit/>
          </a:bodyPr>
          <a:lstStyle/>
          <a:p>
            <a:pPr>
              <a:spcBef>
                <a:spcPct val="0"/>
              </a:spcBef>
            </a:pPr>
            <a:r>
              <a:rPr lang="nl-NL" altLang="nl-NL" sz="2400" u="sng" dirty="0">
                <a:latin typeface="Calibri"/>
                <a:ea typeface="Verdana"/>
                <a:cs typeface="Calibri"/>
              </a:rPr>
              <a:t>Professor Kaoru Ishikawa:</a:t>
            </a:r>
            <a:r>
              <a:rPr lang="nl-NL" altLang="nl-NL" sz="2400" dirty="0">
                <a:latin typeface="Calibri"/>
                <a:ea typeface="Verdana"/>
                <a:cs typeface="Calibri"/>
              </a:rPr>
              <a:t> </a:t>
            </a:r>
            <a:endParaRPr lang="nl-NL" altLang="nl-NL" sz="2400" dirty="0">
              <a:latin typeface="Calibri" panose="020F0502020204030204" pitchFamily="34" charset="0"/>
              <a:ea typeface="Verdana" panose="020B0604030504040204" pitchFamily="34" charset="0"/>
              <a:cs typeface="Calibri" panose="020F0502020204030204" pitchFamily="34" charset="0"/>
            </a:endParaRPr>
          </a:p>
          <a:p>
            <a:pPr>
              <a:spcBef>
                <a:spcPct val="0"/>
              </a:spcBef>
            </a:pPr>
            <a:r>
              <a:rPr lang="sv-SE" altLang="nl-NL" sz="2400" i="1" dirty="0">
                <a:ea typeface="Verdana"/>
                <a:cs typeface="Calibri"/>
              </a:rPr>
              <a:t>”Alla är experter på sitt eget arbete och vi bör använda kraften i grupptänkande från alla anställda för att göra deras organisation till den bästa inom sitt område. </a:t>
            </a:r>
            <a:r>
              <a:rPr lang="nl-NL" altLang="nl-NL" sz="2400" i="1" dirty="0">
                <a:latin typeface="Calibri"/>
                <a:ea typeface="Verdana"/>
                <a:cs typeface="Calibri"/>
              </a:rPr>
              <a:t>Detta är Hoshin Kanrins vänsentliga princip.”</a:t>
            </a:r>
          </a:p>
        </p:txBody>
      </p:sp>
      <p:pic>
        <p:nvPicPr>
          <p:cNvPr id="6" name="Picture 12" descr="kaoru+ishikaw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2842" y="4013982"/>
            <a:ext cx="1454809" cy="19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p:nvSpPr>
        <p:spPr>
          <a:xfrm>
            <a:off x="2133600" y="1176916"/>
            <a:ext cx="8338868" cy="1037848"/>
          </a:xfrm>
          <a:prstGeom prst="rect">
            <a:avLst/>
          </a:prstGeom>
        </p:spPr>
        <p:txBody>
          <a:bodyPr wrap="square">
            <a:spAutoFit/>
          </a:bodyPr>
          <a:lstStyle/>
          <a:p>
            <a:pPr>
              <a:lnSpc>
                <a:spcPct val="96000"/>
              </a:lnSpc>
              <a:defRPr/>
            </a:pPr>
            <a:r>
              <a:rPr lang="sv-SE" sz="3200" b="1" dirty="0"/>
              <a:t>Målinriktade aktiviteter fokuserar </a:t>
            </a:r>
            <a:r>
              <a:rPr lang="sv-SE" sz="3200" dirty="0"/>
              <a:t>på att skapa </a:t>
            </a:r>
            <a:r>
              <a:rPr lang="en-US" sz="3200" dirty="0" err="1"/>
              <a:t>sammanhållning</a:t>
            </a:r>
            <a:r>
              <a:rPr lang="en-US" sz="3200" dirty="0"/>
              <a:t> </a:t>
            </a:r>
            <a:r>
              <a:rPr lang="en-US" sz="3200" dirty="0" err="1"/>
              <a:t>och</a:t>
            </a:r>
            <a:r>
              <a:rPr lang="en-US" sz="3200" dirty="0"/>
              <a:t> band.  </a:t>
            </a:r>
            <a:endParaRPr lang="nl-NL" sz="3200" dirty="0"/>
          </a:p>
        </p:txBody>
      </p:sp>
    </p:spTree>
    <p:extLst>
      <p:ext uri="{BB962C8B-B14F-4D97-AF65-F5344CB8AC3E}">
        <p14:creationId xmlns:p14="http://schemas.microsoft.com/office/powerpoint/2010/main" val="275190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F901A74F-BD5E-45A4-A8D2-0A7DB46F0ABE}"/>
              </a:ext>
            </a:extLst>
          </p:cNvPr>
          <p:cNvGrpSpPr/>
          <p:nvPr/>
        </p:nvGrpSpPr>
        <p:grpSpPr>
          <a:xfrm>
            <a:off x="1388802" y="4899581"/>
            <a:ext cx="6337687" cy="1246065"/>
            <a:chOff x="800865" y="4534292"/>
            <a:chExt cx="6425457" cy="1440618"/>
          </a:xfrm>
        </p:grpSpPr>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65" y="4567799"/>
              <a:ext cx="1393696" cy="12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402" y="4569381"/>
              <a:ext cx="1654172" cy="120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707" y="4568804"/>
              <a:ext cx="1115104" cy="140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1342" y="4566294"/>
              <a:ext cx="1334980" cy="124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706" y="4534292"/>
              <a:ext cx="1117156" cy="129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Rechthoek 14"/>
          <p:cNvSpPr/>
          <p:nvPr/>
        </p:nvSpPr>
        <p:spPr>
          <a:xfrm rot="10800000" flipV="1">
            <a:off x="612324" y="4314805"/>
            <a:ext cx="7890645" cy="584775"/>
          </a:xfrm>
          <a:prstGeom prst="rect">
            <a:avLst/>
          </a:prstGeom>
          <a:ln>
            <a:solidFill>
              <a:schemeClr val="tx1"/>
            </a:solidFill>
          </a:ln>
        </p:spPr>
        <p:txBody>
          <a:bodyPr wrap="square" anchor="t">
            <a:spAutoFit/>
          </a:bodyPr>
          <a:lstStyle/>
          <a:p>
            <a:pPr algn="ctr"/>
            <a:r>
              <a:rPr lang="nl-NL" sz="3200" dirty="0"/>
              <a:t>5 strategiska mål</a:t>
            </a:r>
          </a:p>
        </p:txBody>
      </p:sp>
      <p:sp>
        <p:nvSpPr>
          <p:cNvPr id="2" name="Rechthoek 1"/>
          <p:cNvSpPr/>
          <p:nvPr/>
        </p:nvSpPr>
        <p:spPr>
          <a:xfrm>
            <a:off x="2998239" y="427220"/>
            <a:ext cx="8701819" cy="1077218"/>
          </a:xfrm>
          <a:prstGeom prst="rect">
            <a:avLst/>
          </a:prstGeom>
        </p:spPr>
        <p:txBody>
          <a:bodyPr wrap="square" anchor="t">
            <a:spAutoFit/>
          </a:bodyPr>
          <a:lstStyle/>
          <a:p>
            <a:r>
              <a:rPr lang="nl-NL" sz="3200" dirty="0"/>
              <a:t>Exempel: Onderwijsgroep Tilburg</a:t>
            </a:r>
            <a:endParaRPr lang="nl-NL" sz="2400" dirty="0"/>
          </a:p>
          <a:p>
            <a:r>
              <a:rPr lang="nl-NL" sz="3200" dirty="0"/>
              <a:t>                        </a:t>
            </a:r>
            <a:r>
              <a:rPr lang="nl-NL" sz="2400" dirty="0"/>
              <a:t>(yrkesinriktad skola i Holland) </a:t>
            </a:r>
            <a:endParaRPr lang="nl-NL" sz="2400" dirty="0">
              <a:cs typeface="Calibri"/>
            </a:endParaRPr>
          </a:p>
        </p:txBody>
      </p:sp>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345" y="2052475"/>
            <a:ext cx="4050095" cy="2147294"/>
          </a:xfrm>
          <a:prstGeom prst="rect">
            <a:avLst/>
          </a:prstGeom>
        </p:spPr>
      </p:pic>
      <p:sp>
        <p:nvSpPr>
          <p:cNvPr id="11" name="Rechthoek 10"/>
          <p:cNvSpPr/>
          <p:nvPr/>
        </p:nvSpPr>
        <p:spPr>
          <a:xfrm>
            <a:off x="684337" y="2670203"/>
            <a:ext cx="3801094" cy="1015663"/>
          </a:xfrm>
          <a:prstGeom prst="rect">
            <a:avLst/>
          </a:prstGeom>
        </p:spPr>
        <p:txBody>
          <a:bodyPr wrap="square">
            <a:spAutoFit/>
          </a:bodyPr>
          <a:lstStyle/>
          <a:p>
            <a:pPr algn="ctr"/>
            <a:r>
              <a:rPr lang="nl-NL" sz="2000" dirty="0">
                <a:solidFill>
                  <a:srgbClr val="A73194"/>
                </a:solidFill>
                <a:latin typeface="Arial Black" panose="020B0A04020102020204" pitchFamily="34" charset="0"/>
                <a:cs typeface="Aharoni" panose="02010803020104030203" pitchFamily="2" charset="-79"/>
              </a:rPr>
              <a:t>Vårt gemensamma mål är att erbjuda den bästa utbildningen  i Holland!</a:t>
            </a:r>
            <a:endParaRPr lang="nl-NL" sz="2000" dirty="0">
              <a:solidFill>
                <a:srgbClr val="A73194"/>
              </a:solidFill>
              <a:latin typeface="Arial Black" panose="020B0A04020102020204" pitchFamily="34" charset="0"/>
              <a:ea typeface="Yu Mincho Demibold" panose="02020600000000000000" pitchFamily="18" charset="-128"/>
            </a:endParaRPr>
          </a:p>
        </p:txBody>
      </p:sp>
      <p:pic>
        <p:nvPicPr>
          <p:cNvPr id="12" name="Afbeelding 11"/>
          <p:cNvPicPr>
            <a:picLocks noChangeAspect="1"/>
          </p:cNvPicPr>
          <p:nvPr/>
        </p:nvPicPr>
        <p:blipFill>
          <a:blip r:embed="rId9"/>
          <a:stretch>
            <a:fillRect/>
          </a:stretch>
        </p:blipFill>
        <p:spPr>
          <a:xfrm>
            <a:off x="8036651" y="2638599"/>
            <a:ext cx="2220240" cy="1561170"/>
          </a:xfrm>
          <a:prstGeom prst="rect">
            <a:avLst/>
          </a:prstGeom>
        </p:spPr>
      </p:pic>
      <p:pic>
        <p:nvPicPr>
          <p:cNvPr id="13" name="Afbeelding 12"/>
          <p:cNvPicPr>
            <a:picLocks noChangeAspect="1"/>
          </p:cNvPicPr>
          <p:nvPr/>
        </p:nvPicPr>
        <p:blipFill>
          <a:blip r:embed="rId10"/>
          <a:stretch>
            <a:fillRect/>
          </a:stretch>
        </p:blipFill>
        <p:spPr>
          <a:xfrm>
            <a:off x="6106608" y="2715568"/>
            <a:ext cx="1462683" cy="1496633"/>
          </a:xfrm>
          <a:prstGeom prst="rect">
            <a:avLst/>
          </a:prstGeom>
        </p:spPr>
      </p:pic>
      <p:sp>
        <p:nvSpPr>
          <p:cNvPr id="14" name="Titel 1"/>
          <p:cNvSpPr txBox="1">
            <a:spLocks/>
          </p:cNvSpPr>
          <p:nvPr/>
        </p:nvSpPr>
        <p:spPr>
          <a:xfrm flipH="1">
            <a:off x="972680" y="1164572"/>
            <a:ext cx="4336668" cy="595515"/>
          </a:xfrm>
          <a:prstGeom prst="rect">
            <a:avLst/>
          </a:prstGeom>
          <a:ln>
            <a:solidFill>
              <a:schemeClr val="tx1"/>
            </a:solidFill>
          </a:ln>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 Verksamhetsplan</a:t>
            </a:r>
            <a:endParaRPr lang="nl-NL" sz="3200" dirty="0">
              <a:latin typeface="+mn-lt"/>
            </a:endParaRPr>
          </a:p>
        </p:txBody>
      </p:sp>
      <p:sp>
        <p:nvSpPr>
          <p:cNvPr id="16" name="Rechthoek 15"/>
          <p:cNvSpPr/>
          <p:nvPr/>
        </p:nvSpPr>
        <p:spPr>
          <a:xfrm flipH="1">
            <a:off x="6106606" y="2038540"/>
            <a:ext cx="4150284" cy="584775"/>
          </a:xfrm>
          <a:prstGeom prst="rect">
            <a:avLst/>
          </a:prstGeom>
          <a:ln>
            <a:solidFill>
              <a:schemeClr val="tx1"/>
            </a:solidFill>
          </a:ln>
        </p:spPr>
        <p:txBody>
          <a:bodyPr wrap="square" anchor="t">
            <a:spAutoFit/>
          </a:bodyPr>
          <a:lstStyle/>
          <a:p>
            <a:r>
              <a:rPr lang="nl-NL" sz="3200" dirty="0"/>
              <a:t>PDCA-cirkel &amp; A3 </a:t>
            </a:r>
          </a:p>
        </p:txBody>
      </p:sp>
      <p:sp>
        <p:nvSpPr>
          <p:cNvPr id="17" name="Rechthoek 16"/>
          <p:cNvSpPr/>
          <p:nvPr/>
        </p:nvSpPr>
        <p:spPr>
          <a:xfrm rot="10800000" flipV="1">
            <a:off x="612323" y="5936814"/>
            <a:ext cx="11087734" cy="369332"/>
          </a:xfrm>
          <a:prstGeom prst="rect">
            <a:avLst/>
          </a:prstGeom>
        </p:spPr>
        <p:txBody>
          <a:bodyPr wrap="square">
            <a:spAutoFit/>
          </a:bodyPr>
          <a:lstStyle/>
          <a:p>
            <a:r>
              <a:rPr lang="sv-SE" dirty="0"/>
              <a:t>Transparent och beprövad kvalitet – </a:t>
            </a:r>
            <a:r>
              <a:rPr lang="sv-SE" dirty="0" err="1"/>
              <a:t>Ubildning</a:t>
            </a:r>
            <a:r>
              <a:rPr lang="sv-SE" dirty="0"/>
              <a:t> för karriären - Anställd 3.0 - Position i regionen - Ständig förbättring</a:t>
            </a:r>
          </a:p>
        </p:txBody>
      </p:sp>
    </p:spTree>
    <p:extLst>
      <p:ext uri="{BB962C8B-B14F-4D97-AF65-F5344CB8AC3E}">
        <p14:creationId xmlns:p14="http://schemas.microsoft.com/office/powerpoint/2010/main" val="23378727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beamer_3_1_port 2">
    <a:dk1>
      <a:srgbClr val="000000"/>
    </a:dk1>
    <a:lt1>
      <a:srgbClr val="FFFFFF"/>
    </a:lt1>
    <a:dk2>
      <a:srgbClr val="FF0000"/>
    </a:dk2>
    <a:lt2>
      <a:srgbClr val="858C90"/>
    </a:lt2>
    <a:accent1>
      <a:srgbClr val="003366"/>
    </a:accent1>
    <a:accent2>
      <a:srgbClr val="768DB7"/>
    </a:accent2>
    <a:accent3>
      <a:srgbClr val="FFFFFF"/>
    </a:accent3>
    <a:accent4>
      <a:srgbClr val="000000"/>
    </a:accent4>
    <a:accent5>
      <a:srgbClr val="AAADB8"/>
    </a:accent5>
    <a:accent6>
      <a:srgbClr val="6A7FA6"/>
    </a:accent6>
    <a:hlink>
      <a:srgbClr val="02090A"/>
    </a:hlink>
    <a:folHlink>
      <a:srgbClr val="669900"/>
    </a:folHlink>
  </a:clrScheme>
  <a:fontScheme name="1_beamer_3_1_po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7FB7FE31D87FC944BC2242F5F365016A" ma:contentTypeVersion="12" ma:contentTypeDescription="Luo uusi asiakirja." ma:contentTypeScope="" ma:versionID="e7cd290be0310d79ded4a47832a0808f">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180e86ecb833259490524a507f8d9f6c"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C6E1E1-2391-4497-8B1D-43D891CD2B9D}">
  <ds:schemaRefs>
    <ds:schemaRef ds:uri="http://purl.org/dc/elements/1.1/"/>
    <ds:schemaRef ds:uri="http://schemas.microsoft.com/office/2006/metadata/properties"/>
    <ds:schemaRef ds:uri="http://schemas.openxmlformats.org/package/2006/metadata/core-properties"/>
    <ds:schemaRef ds:uri="dbb4bb59-340b-40d7-b36a-e65cb49f14f9"/>
    <ds:schemaRef ds:uri="http://purl.org/dc/terms/"/>
    <ds:schemaRef ds:uri="http://schemas.microsoft.com/office/2006/documentManagement/types"/>
    <ds:schemaRef ds:uri="http://schemas.microsoft.com/office/infopath/2007/PartnerControls"/>
    <ds:schemaRef ds:uri="231c4e8d-8d33-4f83-9b03-dff978f9daf7"/>
    <ds:schemaRef ds:uri="http://www.w3.org/XML/1998/namespace"/>
    <ds:schemaRef ds:uri="http://purl.org/dc/dcmitype/"/>
  </ds:schemaRefs>
</ds:datastoreItem>
</file>

<file path=customXml/itemProps2.xml><?xml version="1.0" encoding="utf-8"?>
<ds:datastoreItem xmlns:ds="http://schemas.openxmlformats.org/officeDocument/2006/customXml" ds:itemID="{6054673D-E728-40C8-91AD-19EDE1E8B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440A1-3272-4FF9-BB46-6E531CC13F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757</TotalTime>
  <Words>1705</Words>
  <Application>Microsoft Office PowerPoint</Application>
  <PresentationFormat>Laajakuva</PresentationFormat>
  <Paragraphs>193</Paragraphs>
  <Slides>28</Slides>
  <Notes>13</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28</vt:i4>
      </vt:variant>
    </vt:vector>
  </HeadingPairs>
  <TitlesOfParts>
    <vt:vector size="39" baseType="lpstr">
      <vt:lpstr>Yu Gothic</vt:lpstr>
      <vt:lpstr>Aharoni</vt:lpstr>
      <vt:lpstr>Arial</vt:lpstr>
      <vt:lpstr>Arial Black</vt:lpstr>
      <vt:lpstr>Calibri</vt:lpstr>
      <vt:lpstr>Calibri Light</vt:lpstr>
      <vt:lpstr>Times New Roman</vt:lpstr>
      <vt:lpstr>Verdana</vt:lpstr>
      <vt:lpstr>Wingdings</vt:lpstr>
      <vt:lpstr>Yu Mincho Demibold</vt: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Peltoharju Sami</cp:lastModifiedBy>
  <cp:revision>410</cp:revision>
  <cp:lastPrinted>2020-03-06T06:58:47Z</cp:lastPrinted>
  <dcterms:created xsi:type="dcterms:W3CDTF">2019-08-21T07:31:50Z</dcterms:created>
  <dcterms:modified xsi:type="dcterms:W3CDTF">2021-02-01T18:36:56Z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