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95" r:id="rId5"/>
    <p:sldId id="296" r:id="rId6"/>
    <p:sldId id="260" r:id="rId7"/>
    <p:sldId id="261" r:id="rId8"/>
    <p:sldId id="294" r:id="rId9"/>
    <p:sldId id="262" r:id="rId10"/>
    <p:sldId id="297" r:id="rId11"/>
    <p:sldId id="263" r:id="rId12"/>
    <p:sldId id="286" r:id="rId13"/>
    <p:sldId id="287" r:id="rId14"/>
    <p:sldId id="264" r:id="rId15"/>
    <p:sldId id="29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65" r:id="rId26"/>
    <p:sldId id="288" r:id="rId27"/>
    <p:sldId id="298" r:id="rId28"/>
    <p:sldId id="291" r:id="rId29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6D241-1024-4E02-BBFA-DDB2E299FEED}" v="3" dt="2021-01-23T16:43:31.248"/>
    <p1510:client id="{2E8019C4-D9CB-45C6-9780-7DEA9D119DCC}" v="11" dt="2019-12-04T16:21:02.553"/>
    <p1510:client id="{6A6985B8-F052-F7CD-6043-1B89D3C0193B}" v="1" dt="2020-05-12T11:10:41.294"/>
    <p1510:client id="{6DB96A8A-8E03-431B-AD03-339EE3540ADC}" v="1" dt="2019-12-04T13:24:37.941"/>
    <p1510:client id="{76075C16-8371-4D30-8F40-64C0801DCFEE}" v="13" dt="2021-01-23T16:40:20.419"/>
    <p1510:client id="{78C2B191-5A52-474D-954F-27134734A6A5}" v="128" dt="2020-02-11T18:53:37"/>
    <p1510:client id="{8AEE0A14-E3F5-4698-BA6D-2D29B4F03410}" v="5" dt="2019-12-04T14:45:36.740"/>
    <p1510:client id="{9D5BF885-BD53-4320-93A4-295F670B528E}" v="17" dt="2020-02-07T16:02:59.552"/>
    <p1510:client id="{A5BAC6D2-28D3-423B-A00D-4850BC5F05F0}" v="1" dt="2019-12-04T14:42:10.677"/>
    <p1510:client id="{B02005EB-9BBE-4C68-BD84-A4601064BD82}" v="13" dt="2020-02-21T10:53:32.738"/>
    <p1510:client id="{BA81B159-B137-47B8-ADA1-DEDC6C8CBF3F}" v="1" dt="2019-12-04T14:51:40.495"/>
    <p1510:client id="{C9CE1CA1-6201-4059-AAB5-07ACC957C99C}" v="16" dt="2019-12-04T14:16:17.460"/>
    <p1510:client id="{F7D486CB-E4BF-485D-923A-289EFBBF4C55}" v="17" dt="2021-01-24T11:48:28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64" autoAdjust="0"/>
  </p:normalViewPr>
  <p:slideViewPr>
    <p:cSldViewPr snapToGrid="0">
      <p:cViewPr varScale="1">
        <p:scale>
          <a:sx n="51" d="100"/>
          <a:sy n="51" d="100"/>
        </p:scale>
        <p:origin x="1392" y="78"/>
      </p:cViewPr>
      <p:guideLst>
        <p:guide orient="horz" pos="2205"/>
        <p:guide pos="2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backa Katarina" userId="S::katarina.sandbacka@vamia.fi::1930a15f-4c37-469e-9f57-4ba92dfff4e7" providerId="AD" clId="Web-{2396D241-1024-4E02-BBFA-DDB2E299FEED}"/>
    <pc:docChg chg="modSld">
      <pc:chgData name="Sandbacka Katarina" userId="S::katarina.sandbacka@vamia.fi::1930a15f-4c37-469e-9f57-4ba92dfff4e7" providerId="AD" clId="Web-{2396D241-1024-4E02-BBFA-DDB2E299FEED}" dt="2021-01-23T16:43:31.248" v="1"/>
      <pc:docMkLst>
        <pc:docMk/>
      </pc:docMkLst>
      <pc:sldChg chg="addSp delSp modSp">
        <pc:chgData name="Sandbacka Katarina" userId="S::katarina.sandbacka@vamia.fi::1930a15f-4c37-469e-9f57-4ba92dfff4e7" providerId="AD" clId="Web-{2396D241-1024-4E02-BBFA-DDB2E299FEED}" dt="2021-01-23T16:43:31.248" v="1"/>
        <pc:sldMkLst>
          <pc:docMk/>
          <pc:sldMk cId="654343131" sldId="260"/>
        </pc:sldMkLst>
        <pc:picChg chg="add del mod">
          <ac:chgData name="Sandbacka Katarina" userId="S::katarina.sandbacka@vamia.fi::1930a15f-4c37-469e-9f57-4ba92dfff4e7" providerId="AD" clId="Web-{2396D241-1024-4E02-BBFA-DDB2E299FEED}" dt="2021-01-23T16:43:31.248" v="1"/>
          <ac:picMkLst>
            <pc:docMk/>
            <pc:sldMk cId="654343131" sldId="260"/>
            <ac:picMk id="7" creationId="{3EBFADC0-D286-46AC-8667-3F54C05F3B51}"/>
          </ac:picMkLst>
        </pc:picChg>
      </pc:sldChg>
    </pc:docChg>
  </pc:docChgLst>
  <pc:docChgLst>
    <pc:chgData name="Sandbacka Katarina" userId="S::katarina.sandbacka@vamia.fi::1930a15f-4c37-469e-9f57-4ba92dfff4e7" providerId="AD" clId="Web-{76075C16-8371-4D30-8F40-64C0801DCFEE}"/>
    <pc:docChg chg="modSld">
      <pc:chgData name="Sandbacka Katarina" userId="S::katarina.sandbacka@vamia.fi::1930a15f-4c37-469e-9f57-4ba92dfff4e7" providerId="AD" clId="Web-{76075C16-8371-4D30-8F40-64C0801DCFEE}" dt="2021-01-23T16:40:20.419" v="8"/>
      <pc:docMkLst>
        <pc:docMk/>
      </pc:docMkLst>
      <pc:sldChg chg="addSp delSp modSp">
        <pc:chgData name="Sandbacka Katarina" userId="S::katarina.sandbacka@vamia.fi::1930a15f-4c37-469e-9f57-4ba92dfff4e7" providerId="AD" clId="Web-{76075C16-8371-4D30-8F40-64C0801DCFEE}" dt="2021-01-23T16:40:20.419" v="8"/>
        <pc:sldMkLst>
          <pc:docMk/>
          <pc:sldMk cId="654343131" sldId="260"/>
        </pc:sldMkLst>
        <pc:spChg chg="mod">
          <ac:chgData name="Sandbacka Katarina" userId="S::katarina.sandbacka@vamia.fi::1930a15f-4c37-469e-9f57-4ba92dfff4e7" providerId="AD" clId="Web-{76075C16-8371-4D30-8F40-64C0801DCFEE}" dt="2021-01-23T16:39:33.136" v="4" actId="14100"/>
          <ac:spMkLst>
            <pc:docMk/>
            <pc:sldMk cId="654343131" sldId="260"/>
            <ac:spMk id="2" creationId="{00000000-0000-0000-0000-000000000000}"/>
          </ac:spMkLst>
        </pc:spChg>
        <pc:picChg chg="add mod">
          <ac:chgData name="Sandbacka Katarina" userId="S::katarina.sandbacka@vamia.fi::1930a15f-4c37-469e-9f57-4ba92dfff4e7" providerId="AD" clId="Web-{76075C16-8371-4D30-8F40-64C0801DCFEE}" dt="2021-01-23T16:39:41.027" v="6" actId="1076"/>
          <ac:picMkLst>
            <pc:docMk/>
            <pc:sldMk cId="654343131" sldId="260"/>
            <ac:picMk id="6" creationId="{39E893E5-FAFC-467C-B1A0-805FA9577587}"/>
          </ac:picMkLst>
        </pc:picChg>
        <pc:picChg chg="add del mod">
          <ac:chgData name="Sandbacka Katarina" userId="S::katarina.sandbacka@vamia.fi::1930a15f-4c37-469e-9f57-4ba92dfff4e7" providerId="AD" clId="Web-{76075C16-8371-4D30-8F40-64C0801DCFEE}" dt="2021-01-23T16:40:20.419" v="8"/>
          <ac:picMkLst>
            <pc:docMk/>
            <pc:sldMk cId="654343131" sldId="260"/>
            <ac:picMk id="7" creationId="{4175BC70-A0B8-4C64-8B17-28027A3CC195}"/>
          </ac:picMkLst>
        </pc:picChg>
      </pc:sldChg>
    </pc:docChg>
  </pc:docChgLst>
  <pc:docChgLst>
    <pc:chgData name="Sandbacka Katarina" userId="S::katarina.sandbacka@vamia.fi::1930a15f-4c37-469e-9f57-4ba92dfff4e7" providerId="AD" clId="Web-{F7D486CB-E4BF-485D-923A-289EFBBF4C55}"/>
    <pc:docChg chg="modSld">
      <pc:chgData name="Sandbacka Katarina" userId="S::katarina.sandbacka@vamia.fi::1930a15f-4c37-469e-9f57-4ba92dfff4e7" providerId="AD" clId="Web-{F7D486CB-E4BF-485D-923A-289EFBBF4C55}" dt="2021-01-24T11:48:28.062" v="7" actId="20577"/>
      <pc:docMkLst>
        <pc:docMk/>
      </pc:docMkLst>
      <pc:sldChg chg="modSp">
        <pc:chgData name="Sandbacka Katarina" userId="S::katarina.sandbacka@vamia.fi::1930a15f-4c37-469e-9f57-4ba92dfff4e7" providerId="AD" clId="Web-{F7D486CB-E4BF-485D-923A-289EFBBF4C55}" dt="2021-01-24T11:48:28.062" v="7" actId="20577"/>
        <pc:sldMkLst>
          <pc:docMk/>
          <pc:sldMk cId="1100063289" sldId="296"/>
        </pc:sldMkLst>
        <pc:spChg chg="mod">
          <ac:chgData name="Sandbacka Katarina" userId="S::katarina.sandbacka@vamia.fi::1930a15f-4c37-469e-9f57-4ba92dfff4e7" providerId="AD" clId="Web-{F7D486CB-E4BF-485D-923A-289EFBBF4C55}" dt="2021-01-24T11:48:28.062" v="7" actId="20577"/>
          <ac:spMkLst>
            <pc:docMk/>
            <pc:sldMk cId="1100063289" sldId="296"/>
            <ac:spMk id="4" creationId="{067EBD9D-A770-48F3-8D4D-5BE35C1DBF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15042-718D-4693-880B-66FA48AAD938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A5949-6C6A-47BB-8835-842E6A095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8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På bilderna ovan:</a:t>
            </a:r>
          </a:p>
          <a:p>
            <a:endParaRPr lang="sv-SE" dirty="0"/>
          </a:p>
          <a:p>
            <a:r>
              <a:rPr lang="sv-SE" dirty="0"/>
              <a:t>En buffet är </a:t>
            </a:r>
            <a:r>
              <a:rPr lang="sv-SE" baseline="0" dirty="0"/>
              <a:t>push –produktion. Då tillreder man mat utan att veta hur många kunder som vill ha det eller hur mycket de kommer att äta. Detta kan leda till mycket slöseri.</a:t>
            </a:r>
          </a:p>
          <a:p>
            <a:endParaRPr lang="sv-SE" baseline="0" dirty="0"/>
          </a:p>
          <a:p>
            <a:r>
              <a:rPr lang="sv-SE" baseline="0" dirty="0"/>
              <a:t>Om kunden beställer maten på plats jobbar man enligt pull-produktion. Maten produceras först när kunder efterfrågar den tex. Bordsbeställd portion på en restaurang eller snabbmatskedja. Det förorsakar mindre överbliven mat och slöseri.</a:t>
            </a:r>
          </a:p>
          <a:p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1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EF2795-C3AF-4F02-9211-D60BF129D661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67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EFA834-DD6D-4295-9BC5-8E7796D3277C}" type="slidenum">
              <a:rPr lang="pt-PT" altLang="en-US"/>
              <a:pPr eaLnBrk="1" hangingPunct="1"/>
              <a:t>15</a:t>
            </a:fld>
            <a:endParaRPr lang="pt-PT" altLang="en-US"/>
          </a:p>
        </p:txBody>
      </p:sp>
      <p:sp>
        <p:nvSpPr>
          <p:cNvPr id="267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623" y="5088216"/>
            <a:ext cx="4895271" cy="482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785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26AD88-13AE-47AE-B919-470D74965EB6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682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82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D1C81E-39F7-4A60-AB0B-3236C8F6239C}" type="slidenum">
              <a:rPr lang="pt-PT" altLang="en-US"/>
              <a:pPr eaLnBrk="1" hangingPunct="1"/>
              <a:t>16</a:t>
            </a:fld>
            <a:endParaRPr lang="pt-PT" altLang="en-US"/>
          </a:p>
        </p:txBody>
      </p:sp>
      <p:sp>
        <p:nvSpPr>
          <p:cNvPr id="2682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623" y="5088216"/>
            <a:ext cx="4895271" cy="482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27952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BFCCC-FD28-4802-9942-C89BA69B9340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693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93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9BD035-8D90-4D36-9D9C-2A4FC3EDD972}" type="slidenum">
              <a:rPr lang="pt-PT" altLang="en-US"/>
              <a:pPr eaLnBrk="1" hangingPunct="1"/>
              <a:t>17</a:t>
            </a:fld>
            <a:endParaRPr lang="pt-PT" altLang="en-US"/>
          </a:p>
        </p:txBody>
      </p:sp>
      <p:sp>
        <p:nvSpPr>
          <p:cNvPr id="269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623" y="5088216"/>
            <a:ext cx="4895271" cy="482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09064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064314-74CD-49D8-B9F6-E4C9D063EF6D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70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0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56722E-A86F-4DEB-BAF6-B88B92EB8AB8}" type="slidenum">
              <a:rPr lang="pt-PT" altLang="en-US"/>
              <a:pPr eaLnBrk="1" hangingPunct="1"/>
              <a:t>18</a:t>
            </a:fld>
            <a:endParaRPr lang="pt-PT" altLang="en-US"/>
          </a:p>
        </p:txBody>
      </p:sp>
      <p:sp>
        <p:nvSpPr>
          <p:cNvPr id="270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623" y="5088216"/>
            <a:ext cx="4895271" cy="482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64799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3F1366-3D72-4887-BC26-B2C64B9149F1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71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1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020495-DAF1-494C-B98E-BB328BDA2209}" type="slidenum">
              <a:rPr lang="pt-PT" altLang="en-US"/>
              <a:pPr eaLnBrk="1" hangingPunct="1"/>
              <a:t>19</a:t>
            </a:fld>
            <a:endParaRPr lang="pt-PT" altLang="en-US"/>
          </a:p>
        </p:txBody>
      </p:sp>
      <p:sp>
        <p:nvSpPr>
          <p:cNvPr id="271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623" y="5088216"/>
            <a:ext cx="4895271" cy="482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78051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505DA5-5DF0-41B1-87C8-9A76D281E22A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72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2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27D003-4966-4AAC-971A-09CD56027F12}" type="slidenum">
              <a:rPr lang="pt-PT" altLang="en-US"/>
              <a:pPr eaLnBrk="1" hangingPunct="1"/>
              <a:t>20</a:t>
            </a:fld>
            <a:endParaRPr lang="pt-PT" altLang="en-US"/>
          </a:p>
        </p:txBody>
      </p:sp>
      <p:sp>
        <p:nvSpPr>
          <p:cNvPr id="272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623" y="5088216"/>
            <a:ext cx="4895271" cy="482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17976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B85992-E841-4519-AF18-969DFE07EA3F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73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3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7B7579-1A74-4514-8F61-EE2DD8295C0E}" type="slidenum">
              <a:rPr lang="pt-PT" altLang="en-US"/>
              <a:pPr eaLnBrk="1" hangingPunct="1"/>
              <a:t>21</a:t>
            </a:fld>
            <a:endParaRPr lang="pt-PT" altLang="en-US"/>
          </a:p>
        </p:txBody>
      </p:sp>
      <p:sp>
        <p:nvSpPr>
          <p:cNvPr id="273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623" y="5088216"/>
            <a:ext cx="4895271" cy="482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41902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000" cap="all" baseline="0" dirty="0">
                <a:solidFill>
                  <a:srgbClr val="FF0000"/>
                </a:solidFill>
              </a:rPr>
              <a:t>Verkliga </a:t>
            </a:r>
            <a:r>
              <a:rPr lang="sv-SE" sz="2000" cap="all" baseline="0" dirty="0" err="1">
                <a:solidFill>
                  <a:srgbClr val="FF0000"/>
                </a:solidFill>
              </a:rPr>
              <a:t>Kanban</a:t>
            </a:r>
            <a:r>
              <a:rPr lang="sv-SE" sz="2000" cap="all" baseline="0" dirty="0">
                <a:solidFill>
                  <a:srgbClr val="FF0000"/>
                </a:solidFill>
              </a:rPr>
              <a:t>-exempel från INDUSTRIN- och SERVICESEKTORN.</a:t>
            </a:r>
            <a:endParaRPr lang="en-GB" sz="2000" cap="all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50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batchproduktion</a:t>
            </a:r>
            <a:r>
              <a:rPr lang="en-US" baseline="0" dirty="0"/>
              <a:t> (batch=</a:t>
            </a:r>
            <a:r>
              <a:rPr lang="en-US" baseline="0" dirty="0" err="1"/>
              <a:t>parti</a:t>
            </a:r>
            <a:r>
              <a:rPr lang="en-US" baseline="0" dirty="0"/>
              <a:t>)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arbetsmomenten</a:t>
            </a:r>
            <a:r>
              <a:rPr lang="en-US" dirty="0"/>
              <a:t> </a:t>
            </a:r>
            <a:r>
              <a:rPr lang="en-US" dirty="0" err="1"/>
              <a:t>separerats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varandra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arbetet</a:t>
            </a:r>
            <a:r>
              <a:rPr lang="en-US" dirty="0"/>
              <a:t> </a:t>
            </a:r>
            <a:r>
              <a:rPr lang="en-US" dirty="0" err="1"/>
              <a:t>uträttas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serier</a:t>
            </a:r>
            <a:r>
              <a:rPr lang="en-US" dirty="0"/>
              <a:t> (</a:t>
            </a:r>
            <a:r>
              <a:rPr lang="en-US" dirty="0" err="1"/>
              <a:t>seriearbete</a:t>
            </a:r>
            <a:r>
              <a:rPr lang="en-US" dirty="0"/>
              <a:t>). </a:t>
            </a:r>
            <a:r>
              <a:rPr lang="en-US" dirty="0" err="1"/>
              <a:t>Detta</a:t>
            </a:r>
            <a:r>
              <a:rPr lang="en-US" dirty="0"/>
              <a:t> </a:t>
            </a:r>
            <a:r>
              <a:rPr lang="en-US" dirty="0" err="1"/>
              <a:t>leder</a:t>
            </a:r>
            <a:r>
              <a:rPr lang="en-US" dirty="0"/>
              <a:t> till </a:t>
            </a:r>
            <a:r>
              <a:rPr lang="en-US" dirty="0" err="1"/>
              <a:t>ökat</a:t>
            </a:r>
            <a:r>
              <a:rPr lang="en-US" dirty="0"/>
              <a:t> </a:t>
            </a:r>
            <a:r>
              <a:rPr lang="en-US" dirty="0" err="1"/>
              <a:t>halvfärdigt</a:t>
            </a:r>
            <a:r>
              <a:rPr lang="en-US" dirty="0"/>
              <a:t> </a:t>
            </a:r>
            <a:r>
              <a:rPr lang="en-US" dirty="0" err="1"/>
              <a:t>arbete</a:t>
            </a:r>
            <a:r>
              <a:rPr lang="en-US" dirty="0"/>
              <a:t> (</a:t>
            </a:r>
            <a:r>
              <a:rPr lang="en-US" dirty="0" err="1"/>
              <a:t>temporärt</a:t>
            </a:r>
            <a:r>
              <a:rPr lang="en-US" baseline="0" dirty="0"/>
              <a:t> lager) med </a:t>
            </a:r>
            <a:r>
              <a:rPr lang="en-US" baseline="0" dirty="0" err="1"/>
              <a:t>långa</a:t>
            </a:r>
            <a:r>
              <a:rPr lang="en-US" baseline="0" dirty="0"/>
              <a:t> </a:t>
            </a:r>
            <a:r>
              <a:rPr lang="en-US" baseline="0" dirty="0" err="1"/>
              <a:t>ledtider</a:t>
            </a:r>
            <a:r>
              <a:rPr lang="en-US" baseline="0" dirty="0"/>
              <a:t>.(</a:t>
            </a:r>
            <a:r>
              <a:rPr lang="en-US" baseline="0" dirty="0" err="1"/>
              <a:t>genomgångstider</a:t>
            </a:r>
            <a:r>
              <a:rPr lang="en-US" baseline="0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I </a:t>
            </a:r>
            <a:r>
              <a:rPr lang="en-US" dirty="0" err="1"/>
              <a:t>en</a:t>
            </a:r>
            <a:r>
              <a:rPr lang="en-US" baseline="0" dirty="0" err="1"/>
              <a:t>styckesflöde</a:t>
            </a:r>
            <a:r>
              <a:rPr lang="en-US" baseline="0" dirty="0"/>
              <a:t> </a:t>
            </a:r>
            <a:r>
              <a:rPr lang="en-US" baseline="0" dirty="0" err="1"/>
              <a:t>görs</a:t>
            </a:r>
            <a:r>
              <a:rPr lang="en-US" baseline="0" dirty="0"/>
              <a:t> </a:t>
            </a:r>
            <a:r>
              <a:rPr lang="en-US" baseline="0" dirty="0" err="1"/>
              <a:t>arbetsskedena</a:t>
            </a:r>
            <a:r>
              <a:rPr lang="en-US" baseline="0" dirty="0"/>
              <a:t> </a:t>
            </a:r>
            <a:r>
              <a:rPr lang="en-US" baseline="0" dirty="0" err="1"/>
              <a:t>direkt</a:t>
            </a:r>
            <a:r>
              <a:rPr lang="en-US" baseline="0" dirty="0"/>
              <a:t> </a:t>
            </a:r>
            <a:r>
              <a:rPr lang="en-US" baseline="0" dirty="0" err="1"/>
              <a:t>efter</a:t>
            </a:r>
            <a:r>
              <a:rPr lang="en-US" baseline="0" dirty="0"/>
              <a:t> </a:t>
            </a:r>
            <a:r>
              <a:rPr lang="en-US" baseline="0" dirty="0" err="1"/>
              <a:t>varandra</a:t>
            </a:r>
            <a:r>
              <a:rPr lang="en-US" baseline="0" dirty="0"/>
              <a:t> </a:t>
            </a:r>
            <a:r>
              <a:rPr lang="en-US" baseline="0" dirty="0" err="1"/>
              <a:t>ett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</a:t>
            </a:r>
            <a:r>
              <a:rPr lang="en-US" baseline="0" dirty="0" err="1"/>
              <a:t>taget</a:t>
            </a:r>
            <a:r>
              <a:rPr lang="en-US" baseline="0" dirty="0"/>
              <a:t>. </a:t>
            </a:r>
            <a:r>
              <a:rPr lang="en-US" baseline="0" dirty="0" err="1"/>
              <a:t>Produkten</a:t>
            </a:r>
            <a:r>
              <a:rPr lang="en-US" baseline="0" dirty="0"/>
              <a:t> </a:t>
            </a:r>
            <a:r>
              <a:rPr lang="en-US" baseline="0" dirty="0" err="1"/>
              <a:t>tillverkas</a:t>
            </a:r>
            <a:r>
              <a:rPr lang="en-US" baseline="0" dirty="0"/>
              <a:t> </a:t>
            </a:r>
            <a:r>
              <a:rPr lang="en-US" baseline="0" dirty="0" err="1"/>
              <a:t>kontinuerligt</a:t>
            </a:r>
            <a:r>
              <a:rPr lang="en-US" baseline="0" dirty="0"/>
              <a:t> tills den </a:t>
            </a:r>
            <a:r>
              <a:rPr lang="en-US" baseline="0" dirty="0" err="1"/>
              <a:t>är</a:t>
            </a:r>
            <a:r>
              <a:rPr lang="en-US" baseline="0" dirty="0"/>
              <a:t> </a:t>
            </a:r>
            <a:r>
              <a:rPr lang="en-US" baseline="0" dirty="0" err="1"/>
              <a:t>färdig</a:t>
            </a:r>
            <a:r>
              <a:rPr lang="en-US" baseline="0" dirty="0"/>
              <a:t>.  </a:t>
            </a:r>
            <a:r>
              <a:rPr lang="en-US" baseline="0" dirty="0" err="1"/>
              <a:t>Resultatet</a:t>
            </a:r>
            <a:r>
              <a:rPr lang="en-US" baseline="0" dirty="0"/>
              <a:t> </a:t>
            </a:r>
            <a:r>
              <a:rPr lang="en-US" baseline="0" dirty="0" err="1"/>
              <a:t>blir</a:t>
            </a:r>
            <a:r>
              <a:rPr lang="en-US" baseline="0" dirty="0"/>
              <a:t> </a:t>
            </a:r>
            <a:r>
              <a:rPr lang="en-US" baseline="0" dirty="0" err="1"/>
              <a:t>att</a:t>
            </a:r>
            <a:r>
              <a:rPr lang="en-US" baseline="0" dirty="0"/>
              <a:t> </a:t>
            </a:r>
            <a:r>
              <a:rPr lang="en-US" baseline="0" dirty="0" err="1"/>
              <a:t>ett</a:t>
            </a:r>
            <a:r>
              <a:rPr lang="en-US" baseline="0" dirty="0"/>
              <a:t> </a:t>
            </a:r>
            <a:r>
              <a:rPr lang="en-US" baseline="0" dirty="0" err="1"/>
              <a:t>temporärt</a:t>
            </a:r>
            <a:r>
              <a:rPr lang="en-US" baseline="0" dirty="0"/>
              <a:t> lager </a:t>
            </a:r>
            <a:r>
              <a:rPr lang="en-US" baseline="0" dirty="0" err="1"/>
              <a:t>minskar</a:t>
            </a:r>
            <a:r>
              <a:rPr lang="en-US" baseline="0" dirty="0"/>
              <a:t> </a:t>
            </a:r>
            <a:r>
              <a:rPr lang="en-US" baseline="0" dirty="0" err="1"/>
              <a:t>och</a:t>
            </a:r>
            <a:r>
              <a:rPr lang="en-US" baseline="0" dirty="0"/>
              <a:t> </a:t>
            </a:r>
            <a:r>
              <a:rPr lang="en-US" baseline="0" dirty="0" err="1"/>
              <a:t>produktionen</a:t>
            </a:r>
            <a:r>
              <a:rPr lang="en-US" baseline="0" dirty="0"/>
              <a:t> </a:t>
            </a:r>
            <a:r>
              <a:rPr lang="en-US" baseline="0" dirty="0" err="1"/>
              <a:t>stiger</a:t>
            </a:r>
            <a:r>
              <a:rPr lang="en-US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6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T04-G  Kirjepeli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8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/>
              <a:t>Mitkä</a:t>
            </a:r>
            <a:r>
              <a:rPr lang="en-US" altLang="en-US" dirty="0"/>
              <a:t> </a:t>
            </a:r>
            <a:r>
              <a:rPr lang="en-US" altLang="en-US" dirty="0" err="1"/>
              <a:t>ovat</a:t>
            </a:r>
            <a:r>
              <a:rPr lang="en-US" altLang="en-US" dirty="0"/>
              <a:t> </a:t>
            </a:r>
            <a:r>
              <a:rPr lang="en-US" altLang="en-US" dirty="0" err="1"/>
              <a:t>paikkoja</a:t>
            </a:r>
            <a:r>
              <a:rPr lang="en-US" altLang="en-US" dirty="0"/>
              <a:t>, </a:t>
            </a:r>
            <a:r>
              <a:rPr lang="en-US" altLang="en-US" dirty="0" err="1"/>
              <a:t>joihin</a:t>
            </a:r>
            <a:r>
              <a:rPr lang="en-US" altLang="en-US" dirty="0"/>
              <a:t> me </a:t>
            </a:r>
            <a:r>
              <a:rPr lang="en-US" altLang="en-US" dirty="0" err="1"/>
              <a:t>kuluttajat</a:t>
            </a:r>
            <a:r>
              <a:rPr lang="en-US" altLang="en-US" dirty="0"/>
              <a:t> </a:t>
            </a:r>
            <a:r>
              <a:rPr lang="en-US" altLang="en-US" dirty="0" err="1"/>
              <a:t>menemme</a:t>
            </a:r>
            <a:r>
              <a:rPr lang="en-US" altLang="en-US" dirty="0"/>
              <a:t> </a:t>
            </a:r>
            <a:r>
              <a:rPr lang="en-US" altLang="en-US" dirty="0" err="1"/>
              <a:t>hankkimaan</a:t>
            </a:r>
            <a:r>
              <a:rPr lang="en-US" altLang="en-US" dirty="0"/>
              <a:t> </a:t>
            </a:r>
            <a:r>
              <a:rPr lang="en-US" altLang="en-US" dirty="0" err="1"/>
              <a:t>tuotteita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samanaikaisesti</a:t>
            </a:r>
            <a:r>
              <a:rPr lang="en-US" altLang="en-US" baseline="0" dirty="0"/>
              <a:t> ja </a:t>
            </a:r>
            <a:r>
              <a:rPr lang="en-US" altLang="en-US" baseline="0" dirty="0" err="1"/>
              <a:t>saamme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suoraan</a:t>
            </a:r>
            <a:r>
              <a:rPr lang="en-US" altLang="en-US" baseline="0" dirty="0"/>
              <a:t> ja </a:t>
            </a:r>
            <a:r>
              <a:rPr lang="en-US" altLang="en-US" baseline="0" dirty="0" err="1"/>
              <a:t>samantien</a:t>
            </a:r>
            <a:r>
              <a:rPr lang="en-US" altLang="en-US" baseline="0" dirty="0"/>
              <a:t> ne?</a:t>
            </a:r>
            <a:endParaRPr lang="en-US" altLang="en-US" dirty="0"/>
          </a:p>
        </p:txBody>
      </p:sp>
      <p:sp>
        <p:nvSpPr>
          <p:cNvPr id="26214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D22A6D-75BA-4A65-93F7-43623E5A2501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62149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21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9CB69D-3D81-4A09-8435-C7CADB826373}" type="slidenum">
              <a:rPr lang="pt-PT" altLang="en-US"/>
              <a:pPr eaLnBrk="1" hangingPunct="1"/>
              <a:t>6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2618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Läraren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frågar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studerande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tjänster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Take-away Pizza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”Pull”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Biblioteket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Stormarknader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LIDL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(+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mängd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butiken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Sjukhusens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akutavdelning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Banken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vara ”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beroende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tjänst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Bankerna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ihåg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perspektivet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förändras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beroende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analyserar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kundens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leverantörens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synvinkel</a:t>
            </a:r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8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317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DFBFD-83D7-4A45-A391-9AF80B8E0419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6317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317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7D265C-8C45-462E-A371-D62F996BFAE0}" type="slidenum">
              <a:rPr lang="pt-PT" altLang="en-US"/>
              <a:pPr eaLnBrk="1" hangingPunct="1"/>
              <a:t>8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4025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T04-V1 </a:t>
            </a:r>
            <a:r>
              <a:rPr lang="es-ES" sz="1200" b="0" i="0" dirty="0">
                <a:solidFill>
                  <a:srgbClr val="4472C4"/>
                </a:solidFill>
              </a:rPr>
              <a:t>Pizza </a:t>
            </a:r>
            <a:r>
              <a:rPr lang="es-ES" sz="1200" b="0" i="0" dirty="0" err="1">
                <a:solidFill>
                  <a:srgbClr val="4472C4"/>
                </a:solidFill>
              </a:rPr>
              <a:t>Kanban</a:t>
            </a:r>
            <a:r>
              <a:rPr lang="es-ES" sz="1200" b="0" i="0" dirty="0">
                <a:solidFill>
                  <a:srgbClr val="4472C4"/>
                </a:solidFill>
              </a:rPr>
              <a:t> video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9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419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D86375-DB31-4B3F-8BB9-276BEAC94134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6419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41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E82A4D-2A12-4E78-9D36-5379E19ABC76}" type="slidenum">
              <a:rPr lang="pt-PT" altLang="en-US"/>
              <a:pPr eaLnBrk="1" hangingPunct="1"/>
              <a:t>11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677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T04-V2 </a:t>
            </a:r>
            <a:r>
              <a:rPr lang="fi-FI" dirty="0" err="1"/>
              <a:t>What</a:t>
            </a:r>
            <a:r>
              <a:rPr lang="fi-FI" baseline="0" dirty="0"/>
              <a:t> is </a:t>
            </a:r>
            <a:r>
              <a:rPr lang="fi-FI" baseline="0" dirty="0" err="1"/>
              <a:t>Kanban</a:t>
            </a:r>
            <a:r>
              <a:rPr lang="fi-FI" baseline="0" dirty="0"/>
              <a:t> System -video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5949-6C6A-47BB-8835-842E6A09576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4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04403F-7BA9-432B-AAD6-0C523BC8AC15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652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5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895A8F-E17D-4D79-AF50-4C6698182B85}" type="slidenum">
              <a:rPr lang="pt-PT" altLang="en-US"/>
              <a:pPr eaLnBrk="1" hangingPunct="1"/>
              <a:t>13</a:t>
            </a:fld>
            <a:endParaRPr lang="pt-PT" altLang="en-US"/>
          </a:p>
        </p:txBody>
      </p:sp>
      <p:sp>
        <p:nvSpPr>
          <p:cNvPr id="265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623" y="5088216"/>
            <a:ext cx="4895271" cy="482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33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117650-B257-4AD5-9325-9AA011C07CC4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662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70AF45-EC89-4C50-BA2E-DD274D248488}" type="slidenum">
              <a:rPr lang="pt-PT" altLang="en-US"/>
              <a:pPr eaLnBrk="1" hangingPunct="1"/>
              <a:t>14</a:t>
            </a:fld>
            <a:endParaRPr lang="pt-PT" altLang="en-US"/>
          </a:p>
        </p:txBody>
      </p:sp>
      <p:sp>
        <p:nvSpPr>
          <p:cNvPr id="266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623" y="5088216"/>
            <a:ext cx="4895271" cy="482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5424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66" y="6024563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"/>
            <a:ext cx="12192000" cy="685664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061" y="6051858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yyyu41dZ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youtu.be/Mdyyyu41dZ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PFg6bGjto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193461" y="1627731"/>
            <a:ext cx="5797742" cy="286232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sv-SE" sz="2000" dirty="0">
                <a:latin typeface="Arial"/>
                <a:ea typeface="Arial" charset="0"/>
                <a:cs typeface="Arial"/>
              </a:rPr>
              <a:t>T04</a:t>
            </a:r>
          </a:p>
          <a:p>
            <a:pPr algn="ctr"/>
            <a:r>
              <a:rPr lang="sv-SE" sz="4000" dirty="0">
                <a:latin typeface="Arial"/>
                <a:ea typeface="Arial" charset="0"/>
                <a:cs typeface="Arial"/>
              </a:rPr>
              <a:t>LEAN, GRUNDERNA</a:t>
            </a:r>
            <a:endParaRPr lang="sv-SE" dirty="0">
              <a:latin typeface="Arial"/>
              <a:cs typeface="Arial"/>
            </a:endParaRPr>
          </a:p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Princip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4</a:t>
            </a:r>
          </a:p>
          <a:p>
            <a:pPr algn="ctr"/>
            <a:r>
              <a:rPr lang="en-US" sz="6000" dirty="0">
                <a:latin typeface="Calibri"/>
                <a:cs typeface="Calibri"/>
              </a:rPr>
              <a:t>Pull-</a:t>
            </a:r>
            <a:r>
              <a:rPr lang="en-US" sz="6000" dirty="0" err="1">
                <a:latin typeface="Calibri"/>
                <a:cs typeface="Calibri"/>
              </a:rPr>
              <a:t>styrning</a:t>
            </a:r>
            <a:r>
              <a:rPr lang="en-US" sz="6000" dirty="0">
                <a:latin typeface="Calibri"/>
                <a:cs typeface="Calibri"/>
              </a:rPr>
              <a:t> (</a:t>
            </a:r>
            <a:r>
              <a:rPr lang="en-US" sz="6000" dirty="0" err="1">
                <a:latin typeface="Calibri"/>
                <a:cs typeface="Calibri"/>
              </a:rPr>
              <a:t>sug</a:t>
            </a:r>
            <a:r>
              <a:rPr lang="en-US" sz="6000" dirty="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616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6131D-AD93-4384-B3A4-532EA9D01B72}"/>
              </a:ext>
            </a:extLst>
          </p:cNvPr>
          <p:cNvSpPr txBox="1"/>
          <p:nvPr/>
        </p:nvSpPr>
        <p:spPr>
          <a:xfrm>
            <a:off x="3139788" y="3200400"/>
            <a:ext cx="432781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cs typeface="Times New Roman"/>
                <a:hlinkClick r:id="rId3"/>
              </a:rPr>
              <a:t>https://www.youtube.com/watch?v=Mdyyyu41dZ4</a:t>
            </a:r>
            <a:endParaRPr lang="en-US" sz="2400" b="1"/>
          </a:p>
        </p:txBody>
      </p:sp>
      <p:pic>
        <p:nvPicPr>
          <p:cNvPr id="4" name="Kuva 4" descr="Kuva, joka sisältää kohteen näyttökuva&#10;&#10;Kuvaus luotu, erittäin korkea luotettavuus">
            <a:hlinkClick r:id="rId4"/>
            <a:extLst>
              <a:ext uri="{FF2B5EF4-FFF2-40B4-BE49-F238E27FC236}">
                <a16:creationId xmlns:a16="http://schemas.microsoft.com/office/drawing/2014/main" id="{02BFBD90-A647-4667-962C-A5B9F859F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499" b="32923"/>
          <a:stretch/>
        </p:blipFill>
        <p:spPr>
          <a:xfrm>
            <a:off x="1431984" y="2077640"/>
            <a:ext cx="9184531" cy="3817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1984" y="1612948"/>
            <a:ext cx="62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Kanban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”</a:t>
            </a:r>
            <a:r>
              <a:rPr lang="fi-FI" dirty="0" err="1"/>
              <a:t>Pull</a:t>
            </a:r>
            <a:r>
              <a:rPr lang="fi-FI" dirty="0"/>
              <a:t>” produktion: Pizza-</a:t>
            </a:r>
            <a:r>
              <a:rPr lang="fi-FI" dirty="0" err="1"/>
              <a:t>exempel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980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TextBox 12"/>
          <p:cNvSpPr txBox="1">
            <a:spLocks noChangeArrowheads="1"/>
          </p:cNvSpPr>
          <p:nvPr/>
        </p:nvSpPr>
        <p:spPr bwMode="auto">
          <a:xfrm>
            <a:off x="571500" y="1997540"/>
            <a:ext cx="56484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 err="1">
                <a:latin typeface="+mn-lt"/>
              </a:rPr>
              <a:t>Hur</a:t>
            </a:r>
            <a:r>
              <a:rPr lang="en-GB" altLang="en-US" sz="2800" dirty="0">
                <a:latin typeface="+mn-lt"/>
              </a:rPr>
              <a:t> vet </a:t>
            </a:r>
            <a:r>
              <a:rPr lang="en-GB" altLang="en-US" sz="2800" dirty="0" err="1">
                <a:latin typeface="+mn-lt"/>
              </a:rPr>
              <a:t>leverantören</a:t>
            </a:r>
            <a:r>
              <a:rPr lang="en-GB" altLang="en-US" sz="2800" dirty="0">
                <a:latin typeface="+mn-lt"/>
              </a:rPr>
              <a:t> </a:t>
            </a:r>
            <a:r>
              <a:rPr lang="en-GB" altLang="en-US" sz="2800" dirty="0" err="1">
                <a:latin typeface="+mn-lt"/>
              </a:rPr>
              <a:t>att</a:t>
            </a:r>
            <a:r>
              <a:rPr lang="en-GB" altLang="en-US" sz="2800" dirty="0">
                <a:latin typeface="+mn-lt"/>
              </a:rPr>
              <a:t> hen </a:t>
            </a:r>
            <a:r>
              <a:rPr lang="en-GB" altLang="en-US" sz="2800" dirty="0" err="1">
                <a:latin typeface="+mn-lt"/>
              </a:rPr>
              <a:t>måste</a:t>
            </a:r>
            <a:r>
              <a:rPr lang="en-GB" altLang="en-US" sz="2800" dirty="0">
                <a:latin typeface="+mn-lt"/>
              </a:rPr>
              <a:t> </a:t>
            </a:r>
            <a:r>
              <a:rPr lang="en-GB" altLang="en-US" sz="2800" dirty="0" err="1">
                <a:latin typeface="+mn-lt"/>
              </a:rPr>
              <a:t>tillverka</a:t>
            </a:r>
            <a:r>
              <a:rPr lang="en-GB" altLang="en-US" sz="2800" dirty="0">
                <a:latin typeface="+mn-lt"/>
              </a:rPr>
              <a:t> </a:t>
            </a:r>
            <a:r>
              <a:rPr lang="en-GB" altLang="en-US" sz="2800" dirty="0" err="1">
                <a:latin typeface="+mn-lt"/>
              </a:rPr>
              <a:t>produkter</a:t>
            </a:r>
            <a:r>
              <a:rPr lang="en-GB" altLang="en-US" sz="2800" dirty="0">
                <a:latin typeface="+mn-lt"/>
              </a:rPr>
              <a:t>/</a:t>
            </a:r>
            <a:r>
              <a:rPr lang="en-GB" altLang="en-US" sz="2800" dirty="0" err="1">
                <a:latin typeface="+mn-lt"/>
              </a:rPr>
              <a:t>tjänster</a:t>
            </a:r>
            <a:r>
              <a:rPr lang="en-GB" altLang="en-US" sz="2800" dirty="0">
                <a:latin typeface="+mn-lt"/>
              </a:rPr>
              <a:t>?</a:t>
            </a:r>
          </a:p>
        </p:txBody>
      </p:sp>
      <p:pic>
        <p:nvPicPr>
          <p:cNvPr id="358402" name="Picture 2" descr="http://www.pananananananapanananananana.blogger.com.br/sin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72" y="3308378"/>
            <a:ext cx="1292018" cy="206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92468" y="4018826"/>
            <a:ext cx="177181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sv-SE"/>
            </a:defPPr>
            <a:lvl1pPr>
              <a:defRPr sz="2400">
                <a:solidFill>
                  <a:srgbClr val="FFFFFF"/>
                </a:solidFill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PT" sz="3600" err="1"/>
              <a:t>Kanban</a:t>
            </a:r>
            <a:endParaRPr lang="en-US" sz="3600"/>
          </a:p>
        </p:txBody>
      </p:sp>
      <p:pic>
        <p:nvPicPr>
          <p:cNvPr id="11" name="Picture 2" descr="http://www.vieiros.com/enlaces/novas/imx/grande/0792692001192527949-non-todo-o-mundo-pode-encher-o-carrino-do-supermercado-imaxe-f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44" y="2536132"/>
            <a:ext cx="4908489" cy="327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338844" y="5320802"/>
            <a:ext cx="4908489" cy="49347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338844" y="5365303"/>
            <a:ext cx="1590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Supermarket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8013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-1" r="12092" b="8833"/>
          <a:stretch/>
        </p:blipFill>
        <p:spPr>
          <a:xfrm>
            <a:off x="1939635" y="1111740"/>
            <a:ext cx="8437420" cy="49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3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9"/>
          <p:cNvSpPr>
            <a:spLocks noChangeArrowheads="1"/>
          </p:cNvSpPr>
          <p:nvPr/>
        </p:nvSpPr>
        <p:spPr bwMode="auto">
          <a:xfrm rot="-5400000">
            <a:off x="-56717" y="3279283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Leverantör</a:t>
            </a:r>
          </a:p>
        </p:txBody>
      </p:sp>
      <p:sp>
        <p:nvSpPr>
          <p:cNvPr id="144387" name="Rectangle 40"/>
          <p:cNvSpPr>
            <a:spLocks noChangeArrowheads="1"/>
          </p:cNvSpPr>
          <p:nvPr/>
        </p:nvSpPr>
        <p:spPr bwMode="auto">
          <a:xfrm>
            <a:off x="2800782" y="1779095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Kanban kort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29196" y="2064828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4390" name="Rectangle 2"/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Kund</a:t>
            </a:r>
            <a:endParaRPr lang="pt-BR" altLang="en-US" sz="2000" dirty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10449" y="3107750"/>
            <a:ext cx="642937" cy="1143000"/>
            <a:chOff x="1470" y="828"/>
            <a:chExt cx="552" cy="978"/>
          </a:xfrm>
        </p:grpSpPr>
        <p:sp>
          <p:nvSpPr>
            <p:cNvPr id="144487" name="Line 25"/>
            <p:cNvSpPr>
              <a:spLocks noChangeShapeType="1"/>
            </p:cNvSpPr>
            <p:nvPr/>
          </p:nvSpPr>
          <p:spPr bwMode="auto">
            <a:xfrm>
              <a:off x="1710" y="1782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88" name="Line 26"/>
            <p:cNvSpPr>
              <a:spLocks noChangeShapeType="1"/>
            </p:cNvSpPr>
            <p:nvPr/>
          </p:nvSpPr>
          <p:spPr bwMode="auto">
            <a:xfrm flipH="1">
              <a:off x="1710" y="1299"/>
              <a:ext cx="63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89" name="Oval 27"/>
            <p:cNvSpPr>
              <a:spLocks noChangeArrowheads="1"/>
            </p:cNvSpPr>
            <p:nvPr/>
          </p:nvSpPr>
          <p:spPr bwMode="auto">
            <a:xfrm>
              <a:off x="1659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90" name="Oval 28"/>
            <p:cNvSpPr>
              <a:spLocks noChangeArrowheads="1"/>
            </p:cNvSpPr>
            <p:nvPr/>
          </p:nvSpPr>
          <p:spPr bwMode="auto">
            <a:xfrm>
              <a:off x="1749" y="858"/>
              <a:ext cx="177" cy="1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91" name="Line 29"/>
            <p:cNvSpPr>
              <a:spLocks noChangeShapeType="1"/>
            </p:cNvSpPr>
            <p:nvPr/>
          </p:nvSpPr>
          <p:spPr bwMode="auto">
            <a:xfrm flipV="1">
              <a:off x="1728" y="1020"/>
              <a:ext cx="234" cy="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2" name="Line 30"/>
            <p:cNvSpPr>
              <a:spLocks noChangeShapeType="1"/>
            </p:cNvSpPr>
            <p:nvPr/>
          </p:nvSpPr>
          <p:spPr bwMode="auto">
            <a:xfrm>
              <a:off x="1953" y="1020"/>
              <a:ext cx="69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3" name="Line 31"/>
            <p:cNvSpPr>
              <a:spLocks noChangeShapeType="1"/>
            </p:cNvSpPr>
            <p:nvPr/>
          </p:nvSpPr>
          <p:spPr bwMode="auto">
            <a:xfrm flipH="1">
              <a:off x="1668" y="1038"/>
              <a:ext cx="63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4" name="Line 32"/>
            <p:cNvSpPr>
              <a:spLocks noChangeShapeType="1"/>
            </p:cNvSpPr>
            <p:nvPr/>
          </p:nvSpPr>
          <p:spPr bwMode="auto">
            <a:xfrm flipH="1" flipV="1">
              <a:off x="1533" y="978"/>
              <a:ext cx="135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5" name="Line 33"/>
            <p:cNvSpPr>
              <a:spLocks noChangeShapeType="1"/>
            </p:cNvSpPr>
            <p:nvPr/>
          </p:nvSpPr>
          <p:spPr bwMode="auto">
            <a:xfrm flipH="1">
              <a:off x="1494" y="981"/>
              <a:ext cx="42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6" name="Line 34"/>
            <p:cNvSpPr>
              <a:spLocks noChangeShapeType="1"/>
            </p:cNvSpPr>
            <p:nvPr/>
          </p:nvSpPr>
          <p:spPr bwMode="auto">
            <a:xfrm>
              <a:off x="1494" y="1017"/>
              <a:ext cx="165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7" name="Line 35"/>
            <p:cNvSpPr>
              <a:spLocks noChangeShapeType="1"/>
            </p:cNvSpPr>
            <p:nvPr/>
          </p:nvSpPr>
          <p:spPr bwMode="auto">
            <a:xfrm flipV="1">
              <a:off x="1653" y="117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8" name="Line 36"/>
            <p:cNvSpPr>
              <a:spLocks noChangeShapeType="1"/>
            </p:cNvSpPr>
            <p:nvPr/>
          </p:nvSpPr>
          <p:spPr bwMode="auto">
            <a:xfrm>
              <a:off x="1749" y="1170"/>
              <a:ext cx="24" cy="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499" name="Oval 37"/>
            <p:cNvSpPr>
              <a:spLocks noChangeArrowheads="1"/>
            </p:cNvSpPr>
            <p:nvPr/>
          </p:nvSpPr>
          <p:spPr bwMode="auto">
            <a:xfrm>
              <a:off x="1470" y="960"/>
              <a:ext cx="51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500" name="Line 38"/>
            <p:cNvSpPr>
              <a:spLocks noChangeShapeType="1"/>
            </p:cNvSpPr>
            <p:nvPr/>
          </p:nvSpPr>
          <p:spPr bwMode="auto">
            <a:xfrm flipH="1">
              <a:off x="1980" y="1134"/>
              <a:ext cx="39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1" name="Line 39"/>
            <p:cNvSpPr>
              <a:spLocks noChangeShapeType="1"/>
            </p:cNvSpPr>
            <p:nvPr/>
          </p:nvSpPr>
          <p:spPr bwMode="auto">
            <a:xfrm>
              <a:off x="1983" y="1281"/>
              <a:ext cx="3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2" name="Line 40"/>
            <p:cNvSpPr>
              <a:spLocks noChangeShapeType="1"/>
            </p:cNvSpPr>
            <p:nvPr/>
          </p:nvSpPr>
          <p:spPr bwMode="auto">
            <a:xfrm flipH="1">
              <a:off x="1992" y="1362"/>
              <a:ext cx="21" cy="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3" name="Line 41"/>
            <p:cNvSpPr>
              <a:spLocks noChangeShapeType="1"/>
            </p:cNvSpPr>
            <p:nvPr/>
          </p:nvSpPr>
          <p:spPr bwMode="auto">
            <a:xfrm>
              <a:off x="1897" y="1410"/>
              <a:ext cx="15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4" name="Line 42"/>
            <p:cNvSpPr>
              <a:spLocks noChangeShapeType="1"/>
            </p:cNvSpPr>
            <p:nvPr/>
          </p:nvSpPr>
          <p:spPr bwMode="auto">
            <a:xfrm flipH="1">
              <a:off x="1791" y="1410"/>
              <a:ext cx="93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5" name="Line 43"/>
            <p:cNvSpPr>
              <a:spLocks noChangeShapeType="1"/>
            </p:cNvSpPr>
            <p:nvPr/>
          </p:nvSpPr>
          <p:spPr bwMode="auto">
            <a:xfrm>
              <a:off x="1902" y="177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4506" name="Oval 44"/>
            <p:cNvSpPr>
              <a:spLocks noChangeArrowheads="1"/>
            </p:cNvSpPr>
            <p:nvPr/>
          </p:nvSpPr>
          <p:spPr bwMode="auto">
            <a:xfrm>
              <a:off x="1863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4507" name="Group 45"/>
            <p:cNvGrpSpPr>
              <a:grpSpLocks/>
            </p:cNvGrpSpPr>
            <p:nvPr/>
          </p:nvGrpSpPr>
          <p:grpSpPr bwMode="auto">
            <a:xfrm flipH="1">
              <a:off x="1724" y="828"/>
              <a:ext cx="205" cy="111"/>
              <a:chOff x="806" y="456"/>
              <a:chExt cx="319" cy="249"/>
            </a:xfrm>
          </p:grpSpPr>
          <p:sp>
            <p:nvSpPr>
              <p:cNvPr id="144508" name="Freeform 46"/>
              <p:cNvSpPr>
                <a:spLocks/>
              </p:cNvSpPr>
              <p:nvPr/>
            </p:nvSpPr>
            <p:spPr bwMode="auto">
              <a:xfrm>
                <a:off x="806" y="456"/>
                <a:ext cx="319" cy="249"/>
              </a:xfrm>
              <a:custGeom>
                <a:avLst/>
                <a:gdLst>
                  <a:gd name="T0" fmla="*/ 132 w 319"/>
                  <a:gd name="T1" fmla="*/ 29 h 249"/>
                  <a:gd name="T2" fmla="*/ 82 w 319"/>
                  <a:gd name="T3" fmla="*/ 18 h 249"/>
                  <a:gd name="T4" fmla="*/ 55 w 319"/>
                  <a:gd name="T5" fmla="*/ 27 h 249"/>
                  <a:gd name="T6" fmla="*/ 41 w 319"/>
                  <a:gd name="T7" fmla="*/ 34 h 249"/>
                  <a:gd name="T8" fmla="*/ 25 w 319"/>
                  <a:gd name="T9" fmla="*/ 51 h 249"/>
                  <a:gd name="T10" fmla="*/ 17 w 319"/>
                  <a:gd name="T11" fmla="*/ 67 h 249"/>
                  <a:gd name="T12" fmla="*/ 7 w 319"/>
                  <a:gd name="T13" fmla="*/ 93 h 249"/>
                  <a:gd name="T14" fmla="*/ 4 w 319"/>
                  <a:gd name="T15" fmla="*/ 111 h 249"/>
                  <a:gd name="T16" fmla="*/ 1 w 319"/>
                  <a:gd name="T17" fmla="*/ 135 h 249"/>
                  <a:gd name="T18" fmla="*/ 1 w 319"/>
                  <a:gd name="T19" fmla="*/ 155 h 249"/>
                  <a:gd name="T20" fmla="*/ 3 w 319"/>
                  <a:gd name="T21" fmla="*/ 167 h 249"/>
                  <a:gd name="T22" fmla="*/ 6 w 319"/>
                  <a:gd name="T23" fmla="*/ 185 h 249"/>
                  <a:gd name="T24" fmla="*/ 23 w 319"/>
                  <a:gd name="T25" fmla="*/ 195 h 249"/>
                  <a:gd name="T26" fmla="*/ 29 w 319"/>
                  <a:gd name="T27" fmla="*/ 211 h 249"/>
                  <a:gd name="T28" fmla="*/ 44 w 319"/>
                  <a:gd name="T29" fmla="*/ 231 h 249"/>
                  <a:gd name="T30" fmla="*/ 56 w 319"/>
                  <a:gd name="T31" fmla="*/ 238 h 249"/>
                  <a:gd name="T32" fmla="*/ 76 w 319"/>
                  <a:gd name="T33" fmla="*/ 244 h 249"/>
                  <a:gd name="T34" fmla="*/ 91 w 319"/>
                  <a:gd name="T35" fmla="*/ 246 h 249"/>
                  <a:gd name="T36" fmla="*/ 121 w 319"/>
                  <a:gd name="T37" fmla="*/ 247 h 249"/>
                  <a:gd name="T38" fmla="*/ 143 w 319"/>
                  <a:gd name="T39" fmla="*/ 247 h 249"/>
                  <a:gd name="T40" fmla="*/ 180 w 319"/>
                  <a:gd name="T41" fmla="*/ 249 h 249"/>
                  <a:gd name="T42" fmla="*/ 207 w 319"/>
                  <a:gd name="T43" fmla="*/ 248 h 249"/>
                  <a:gd name="T44" fmla="*/ 235 w 319"/>
                  <a:gd name="T45" fmla="*/ 243 h 249"/>
                  <a:gd name="T46" fmla="*/ 259 w 319"/>
                  <a:gd name="T47" fmla="*/ 237 h 249"/>
                  <a:gd name="T48" fmla="*/ 292 w 319"/>
                  <a:gd name="T49" fmla="*/ 228 h 249"/>
                  <a:gd name="T50" fmla="*/ 311 w 319"/>
                  <a:gd name="T51" fmla="*/ 211 h 249"/>
                  <a:gd name="T52" fmla="*/ 319 w 319"/>
                  <a:gd name="T53" fmla="*/ 201 h 249"/>
                  <a:gd name="T54" fmla="*/ 313 w 319"/>
                  <a:gd name="T55" fmla="*/ 189 h 249"/>
                  <a:gd name="T56" fmla="*/ 293 w 319"/>
                  <a:gd name="T57" fmla="*/ 181 h 249"/>
                  <a:gd name="T58" fmla="*/ 278 w 319"/>
                  <a:gd name="T59" fmla="*/ 175 h 249"/>
                  <a:gd name="T60" fmla="*/ 251 w 319"/>
                  <a:gd name="T61" fmla="*/ 180 h 249"/>
                  <a:gd name="T62" fmla="*/ 224 w 319"/>
                  <a:gd name="T63" fmla="*/ 186 h 249"/>
                  <a:gd name="T64" fmla="*/ 202 w 319"/>
                  <a:gd name="T65" fmla="*/ 190 h 249"/>
                  <a:gd name="T66" fmla="*/ 182 w 319"/>
                  <a:gd name="T67" fmla="*/ 193 h 249"/>
                  <a:gd name="T68" fmla="*/ 139 w 319"/>
                  <a:gd name="T69" fmla="*/ 193 h 249"/>
                  <a:gd name="T70" fmla="*/ 16 w 319"/>
                  <a:gd name="T71" fmla="*/ 195 h 249"/>
                  <a:gd name="T72" fmla="*/ 76 w 319"/>
                  <a:gd name="T73" fmla="*/ 192 h 249"/>
                  <a:gd name="T74" fmla="*/ 171 w 319"/>
                  <a:gd name="T75" fmla="*/ 179 h 249"/>
                  <a:gd name="T76" fmla="*/ 132 w 319"/>
                  <a:gd name="T77" fmla="*/ 29 h 2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9"/>
                  <a:gd name="T118" fmla="*/ 0 h 249"/>
                  <a:gd name="T119" fmla="*/ 319 w 319"/>
                  <a:gd name="T120" fmla="*/ 249 h 2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9" h="249">
                    <a:moveTo>
                      <a:pt x="132" y="29"/>
                    </a:moveTo>
                    <a:cubicBezTo>
                      <a:pt x="117" y="0"/>
                      <a:pt x="95" y="18"/>
                      <a:pt x="82" y="18"/>
                    </a:cubicBezTo>
                    <a:cubicBezTo>
                      <a:pt x="69" y="18"/>
                      <a:pt x="62" y="24"/>
                      <a:pt x="55" y="27"/>
                    </a:cubicBezTo>
                    <a:cubicBezTo>
                      <a:pt x="48" y="30"/>
                      <a:pt x="46" y="30"/>
                      <a:pt x="41" y="34"/>
                    </a:cubicBezTo>
                    <a:cubicBezTo>
                      <a:pt x="36" y="38"/>
                      <a:pt x="29" y="46"/>
                      <a:pt x="25" y="51"/>
                    </a:cubicBezTo>
                    <a:cubicBezTo>
                      <a:pt x="21" y="56"/>
                      <a:pt x="20" y="60"/>
                      <a:pt x="17" y="67"/>
                    </a:cubicBezTo>
                    <a:cubicBezTo>
                      <a:pt x="14" y="74"/>
                      <a:pt x="9" y="86"/>
                      <a:pt x="7" y="93"/>
                    </a:cubicBezTo>
                    <a:cubicBezTo>
                      <a:pt x="5" y="100"/>
                      <a:pt x="5" y="104"/>
                      <a:pt x="4" y="111"/>
                    </a:cubicBezTo>
                    <a:cubicBezTo>
                      <a:pt x="3" y="118"/>
                      <a:pt x="2" y="128"/>
                      <a:pt x="1" y="135"/>
                    </a:cubicBezTo>
                    <a:cubicBezTo>
                      <a:pt x="0" y="142"/>
                      <a:pt x="1" y="150"/>
                      <a:pt x="1" y="155"/>
                    </a:cubicBezTo>
                    <a:cubicBezTo>
                      <a:pt x="1" y="160"/>
                      <a:pt x="2" y="162"/>
                      <a:pt x="3" y="167"/>
                    </a:cubicBezTo>
                    <a:cubicBezTo>
                      <a:pt x="4" y="172"/>
                      <a:pt x="3" y="180"/>
                      <a:pt x="6" y="185"/>
                    </a:cubicBezTo>
                    <a:cubicBezTo>
                      <a:pt x="9" y="190"/>
                      <a:pt x="19" y="191"/>
                      <a:pt x="23" y="195"/>
                    </a:cubicBezTo>
                    <a:cubicBezTo>
                      <a:pt x="27" y="199"/>
                      <a:pt x="26" y="205"/>
                      <a:pt x="29" y="211"/>
                    </a:cubicBezTo>
                    <a:cubicBezTo>
                      <a:pt x="32" y="217"/>
                      <a:pt x="40" y="227"/>
                      <a:pt x="44" y="231"/>
                    </a:cubicBezTo>
                    <a:cubicBezTo>
                      <a:pt x="48" y="235"/>
                      <a:pt x="51" y="236"/>
                      <a:pt x="56" y="238"/>
                    </a:cubicBezTo>
                    <a:cubicBezTo>
                      <a:pt x="61" y="240"/>
                      <a:pt x="70" y="243"/>
                      <a:pt x="76" y="244"/>
                    </a:cubicBezTo>
                    <a:cubicBezTo>
                      <a:pt x="82" y="245"/>
                      <a:pt x="84" y="246"/>
                      <a:pt x="91" y="246"/>
                    </a:cubicBezTo>
                    <a:cubicBezTo>
                      <a:pt x="98" y="246"/>
                      <a:pt x="112" y="247"/>
                      <a:pt x="121" y="247"/>
                    </a:cubicBezTo>
                    <a:cubicBezTo>
                      <a:pt x="130" y="247"/>
                      <a:pt x="133" y="247"/>
                      <a:pt x="143" y="247"/>
                    </a:cubicBezTo>
                    <a:cubicBezTo>
                      <a:pt x="153" y="247"/>
                      <a:pt x="169" y="249"/>
                      <a:pt x="180" y="249"/>
                    </a:cubicBezTo>
                    <a:cubicBezTo>
                      <a:pt x="191" y="249"/>
                      <a:pt x="198" y="249"/>
                      <a:pt x="207" y="248"/>
                    </a:cubicBezTo>
                    <a:cubicBezTo>
                      <a:pt x="216" y="247"/>
                      <a:pt x="226" y="245"/>
                      <a:pt x="235" y="243"/>
                    </a:cubicBezTo>
                    <a:cubicBezTo>
                      <a:pt x="244" y="241"/>
                      <a:pt x="250" y="239"/>
                      <a:pt x="259" y="237"/>
                    </a:cubicBezTo>
                    <a:cubicBezTo>
                      <a:pt x="268" y="235"/>
                      <a:pt x="283" y="232"/>
                      <a:pt x="292" y="228"/>
                    </a:cubicBezTo>
                    <a:cubicBezTo>
                      <a:pt x="301" y="224"/>
                      <a:pt x="307" y="215"/>
                      <a:pt x="311" y="211"/>
                    </a:cubicBezTo>
                    <a:cubicBezTo>
                      <a:pt x="315" y="207"/>
                      <a:pt x="319" y="205"/>
                      <a:pt x="319" y="201"/>
                    </a:cubicBezTo>
                    <a:cubicBezTo>
                      <a:pt x="319" y="197"/>
                      <a:pt x="317" y="192"/>
                      <a:pt x="313" y="189"/>
                    </a:cubicBezTo>
                    <a:cubicBezTo>
                      <a:pt x="309" y="186"/>
                      <a:pt x="299" y="183"/>
                      <a:pt x="293" y="181"/>
                    </a:cubicBezTo>
                    <a:cubicBezTo>
                      <a:pt x="287" y="179"/>
                      <a:pt x="285" y="175"/>
                      <a:pt x="278" y="175"/>
                    </a:cubicBezTo>
                    <a:cubicBezTo>
                      <a:pt x="271" y="175"/>
                      <a:pt x="260" y="178"/>
                      <a:pt x="251" y="180"/>
                    </a:cubicBezTo>
                    <a:cubicBezTo>
                      <a:pt x="242" y="182"/>
                      <a:pt x="232" y="184"/>
                      <a:pt x="224" y="186"/>
                    </a:cubicBezTo>
                    <a:cubicBezTo>
                      <a:pt x="216" y="188"/>
                      <a:pt x="209" y="189"/>
                      <a:pt x="202" y="190"/>
                    </a:cubicBezTo>
                    <a:cubicBezTo>
                      <a:pt x="195" y="191"/>
                      <a:pt x="192" y="193"/>
                      <a:pt x="182" y="193"/>
                    </a:cubicBezTo>
                    <a:cubicBezTo>
                      <a:pt x="172" y="193"/>
                      <a:pt x="167" y="193"/>
                      <a:pt x="139" y="193"/>
                    </a:cubicBezTo>
                    <a:cubicBezTo>
                      <a:pt x="111" y="193"/>
                      <a:pt x="26" y="195"/>
                      <a:pt x="16" y="195"/>
                    </a:cubicBezTo>
                    <a:cubicBezTo>
                      <a:pt x="6" y="195"/>
                      <a:pt x="50" y="195"/>
                      <a:pt x="76" y="192"/>
                    </a:cubicBezTo>
                    <a:cubicBezTo>
                      <a:pt x="102" y="189"/>
                      <a:pt x="162" y="206"/>
                      <a:pt x="171" y="179"/>
                    </a:cubicBezTo>
                    <a:cubicBezTo>
                      <a:pt x="180" y="152"/>
                      <a:pt x="140" y="60"/>
                      <a:pt x="132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4509" name="Freeform 47"/>
              <p:cNvSpPr>
                <a:spLocks/>
              </p:cNvSpPr>
              <p:nvPr/>
            </p:nvSpPr>
            <p:spPr bwMode="auto">
              <a:xfrm>
                <a:off x="920" y="466"/>
                <a:ext cx="162" cy="187"/>
              </a:xfrm>
              <a:custGeom>
                <a:avLst/>
                <a:gdLst>
                  <a:gd name="T0" fmla="*/ 7 w 162"/>
                  <a:gd name="T1" fmla="*/ 2 h 187"/>
                  <a:gd name="T2" fmla="*/ 54 w 162"/>
                  <a:gd name="T3" fmla="*/ 2 h 187"/>
                  <a:gd name="T4" fmla="*/ 88 w 162"/>
                  <a:gd name="T5" fmla="*/ 8 h 187"/>
                  <a:gd name="T6" fmla="*/ 111 w 162"/>
                  <a:gd name="T7" fmla="*/ 16 h 187"/>
                  <a:gd name="T8" fmla="*/ 122 w 162"/>
                  <a:gd name="T9" fmla="*/ 30 h 187"/>
                  <a:gd name="T10" fmla="*/ 131 w 162"/>
                  <a:gd name="T11" fmla="*/ 45 h 187"/>
                  <a:gd name="T12" fmla="*/ 137 w 162"/>
                  <a:gd name="T13" fmla="*/ 57 h 187"/>
                  <a:gd name="T14" fmla="*/ 145 w 162"/>
                  <a:gd name="T15" fmla="*/ 80 h 187"/>
                  <a:gd name="T16" fmla="*/ 151 w 162"/>
                  <a:gd name="T17" fmla="*/ 94 h 187"/>
                  <a:gd name="T18" fmla="*/ 156 w 162"/>
                  <a:gd name="T19" fmla="*/ 104 h 187"/>
                  <a:gd name="T20" fmla="*/ 160 w 162"/>
                  <a:gd name="T21" fmla="*/ 137 h 187"/>
                  <a:gd name="T22" fmla="*/ 160 w 162"/>
                  <a:gd name="T23" fmla="*/ 155 h 187"/>
                  <a:gd name="T24" fmla="*/ 154 w 162"/>
                  <a:gd name="T25" fmla="*/ 167 h 187"/>
                  <a:gd name="T26" fmla="*/ 112 w 162"/>
                  <a:gd name="T27" fmla="*/ 178 h 187"/>
                  <a:gd name="T28" fmla="*/ 62 w 162"/>
                  <a:gd name="T29" fmla="*/ 183 h 187"/>
                  <a:gd name="T30" fmla="*/ 58 w 162"/>
                  <a:gd name="T31" fmla="*/ 153 h 187"/>
                  <a:gd name="T32" fmla="*/ 52 w 162"/>
                  <a:gd name="T33" fmla="*/ 123 h 187"/>
                  <a:gd name="T34" fmla="*/ 44 w 162"/>
                  <a:gd name="T35" fmla="*/ 96 h 187"/>
                  <a:gd name="T36" fmla="*/ 38 w 162"/>
                  <a:gd name="T37" fmla="*/ 62 h 187"/>
                  <a:gd name="T38" fmla="*/ 25 w 162"/>
                  <a:gd name="T39" fmla="*/ 39 h 187"/>
                  <a:gd name="T40" fmla="*/ 13 w 162"/>
                  <a:gd name="T41" fmla="*/ 15 h 187"/>
                  <a:gd name="T42" fmla="*/ 7 w 162"/>
                  <a:gd name="T43" fmla="*/ 2 h 1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2"/>
                  <a:gd name="T67" fmla="*/ 0 h 187"/>
                  <a:gd name="T68" fmla="*/ 162 w 162"/>
                  <a:gd name="T69" fmla="*/ 187 h 1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2" h="187">
                    <a:moveTo>
                      <a:pt x="7" y="2"/>
                    </a:moveTo>
                    <a:cubicBezTo>
                      <a:pt x="14" y="0"/>
                      <a:pt x="41" y="1"/>
                      <a:pt x="54" y="2"/>
                    </a:cubicBezTo>
                    <a:cubicBezTo>
                      <a:pt x="67" y="3"/>
                      <a:pt x="79" y="6"/>
                      <a:pt x="88" y="8"/>
                    </a:cubicBezTo>
                    <a:cubicBezTo>
                      <a:pt x="97" y="10"/>
                      <a:pt x="105" y="12"/>
                      <a:pt x="111" y="16"/>
                    </a:cubicBezTo>
                    <a:cubicBezTo>
                      <a:pt x="117" y="20"/>
                      <a:pt x="119" y="25"/>
                      <a:pt x="122" y="30"/>
                    </a:cubicBezTo>
                    <a:cubicBezTo>
                      <a:pt x="125" y="35"/>
                      <a:pt x="129" y="41"/>
                      <a:pt x="131" y="45"/>
                    </a:cubicBezTo>
                    <a:cubicBezTo>
                      <a:pt x="133" y="49"/>
                      <a:pt x="135" y="51"/>
                      <a:pt x="137" y="57"/>
                    </a:cubicBezTo>
                    <a:cubicBezTo>
                      <a:pt x="139" y="63"/>
                      <a:pt x="143" y="74"/>
                      <a:pt x="145" y="80"/>
                    </a:cubicBezTo>
                    <a:cubicBezTo>
                      <a:pt x="147" y="86"/>
                      <a:pt x="149" y="90"/>
                      <a:pt x="151" y="94"/>
                    </a:cubicBezTo>
                    <a:cubicBezTo>
                      <a:pt x="153" y="98"/>
                      <a:pt x="155" y="97"/>
                      <a:pt x="156" y="104"/>
                    </a:cubicBezTo>
                    <a:cubicBezTo>
                      <a:pt x="157" y="111"/>
                      <a:pt x="159" y="129"/>
                      <a:pt x="160" y="137"/>
                    </a:cubicBezTo>
                    <a:cubicBezTo>
                      <a:pt x="161" y="145"/>
                      <a:pt x="161" y="150"/>
                      <a:pt x="160" y="155"/>
                    </a:cubicBezTo>
                    <a:cubicBezTo>
                      <a:pt x="159" y="160"/>
                      <a:pt x="162" y="163"/>
                      <a:pt x="154" y="167"/>
                    </a:cubicBezTo>
                    <a:cubicBezTo>
                      <a:pt x="146" y="171"/>
                      <a:pt x="127" y="175"/>
                      <a:pt x="112" y="178"/>
                    </a:cubicBezTo>
                    <a:cubicBezTo>
                      <a:pt x="97" y="181"/>
                      <a:pt x="71" y="187"/>
                      <a:pt x="62" y="183"/>
                    </a:cubicBezTo>
                    <a:cubicBezTo>
                      <a:pt x="53" y="179"/>
                      <a:pt x="60" y="163"/>
                      <a:pt x="58" y="153"/>
                    </a:cubicBezTo>
                    <a:cubicBezTo>
                      <a:pt x="56" y="143"/>
                      <a:pt x="54" y="132"/>
                      <a:pt x="52" y="123"/>
                    </a:cubicBezTo>
                    <a:cubicBezTo>
                      <a:pt x="50" y="114"/>
                      <a:pt x="46" y="106"/>
                      <a:pt x="44" y="96"/>
                    </a:cubicBezTo>
                    <a:cubicBezTo>
                      <a:pt x="42" y="86"/>
                      <a:pt x="41" y="71"/>
                      <a:pt x="38" y="62"/>
                    </a:cubicBezTo>
                    <a:cubicBezTo>
                      <a:pt x="35" y="53"/>
                      <a:pt x="29" y="47"/>
                      <a:pt x="25" y="39"/>
                    </a:cubicBezTo>
                    <a:cubicBezTo>
                      <a:pt x="21" y="31"/>
                      <a:pt x="16" y="21"/>
                      <a:pt x="13" y="15"/>
                    </a:cubicBezTo>
                    <a:cubicBezTo>
                      <a:pt x="10" y="9"/>
                      <a:pt x="0" y="4"/>
                      <a:pt x="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</p:grpSp>
      </p:grpSp>
      <p:sp>
        <p:nvSpPr>
          <p:cNvPr id="144392" name="TextBox 56"/>
          <p:cNvSpPr txBox="1">
            <a:spLocks noChangeArrowheads="1"/>
          </p:cNvSpPr>
          <p:nvPr/>
        </p:nvSpPr>
        <p:spPr bwMode="auto">
          <a:xfrm>
            <a:off x="1514907" y="5279533"/>
            <a:ext cx="118814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delar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delar</a:t>
            </a:r>
            <a:endParaRPr lang="en-US" altLang="en-US" sz="1400" dirty="0"/>
          </a:p>
        </p:txBody>
      </p: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869824" y="241665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1869824" y="205946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12634" y="205946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29262" y="205946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50"/>
          <p:cNvGrpSpPr>
            <a:grpSpLocks noChangeAspect="1"/>
          </p:cNvGrpSpPr>
          <p:nvPr/>
        </p:nvGrpSpPr>
        <p:grpSpPr bwMode="auto">
          <a:xfrm>
            <a:off x="1514882" y="241665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10" name="Group 50"/>
          <p:cNvGrpSpPr>
            <a:grpSpLocks noChangeAspect="1"/>
          </p:cNvGrpSpPr>
          <p:nvPr/>
        </p:nvGrpSpPr>
        <p:grpSpPr bwMode="auto">
          <a:xfrm>
            <a:off x="2229262" y="241665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9257492" y="235022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1514882" y="284528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2229262" y="284528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2229262" y="320247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5" name="Group 44"/>
          <p:cNvGrpSpPr>
            <a:grpSpLocks noChangeAspect="1"/>
          </p:cNvGrpSpPr>
          <p:nvPr/>
        </p:nvGrpSpPr>
        <p:grpSpPr bwMode="auto">
          <a:xfrm>
            <a:off x="1872072" y="284528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6" name="Group 44"/>
          <p:cNvGrpSpPr>
            <a:grpSpLocks noChangeAspect="1"/>
          </p:cNvGrpSpPr>
          <p:nvPr/>
        </p:nvGrpSpPr>
        <p:grpSpPr bwMode="auto">
          <a:xfrm>
            <a:off x="1872072" y="320247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4405" name="Group 28"/>
          <p:cNvGrpSpPr>
            <a:grpSpLocks noChangeAspect="1"/>
          </p:cNvGrpSpPr>
          <p:nvPr/>
        </p:nvGrpSpPr>
        <p:grpSpPr bwMode="auto">
          <a:xfrm>
            <a:off x="9763669" y="2348829"/>
            <a:ext cx="288925" cy="440583"/>
            <a:chOff x="1248" y="3200"/>
            <a:chExt cx="240" cy="368"/>
          </a:xfrm>
        </p:grpSpPr>
        <p:sp>
          <p:nvSpPr>
            <p:cNvPr id="14448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8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06" name="Group 47"/>
          <p:cNvGrpSpPr>
            <a:grpSpLocks noChangeAspect="1"/>
          </p:cNvGrpSpPr>
          <p:nvPr/>
        </p:nvGrpSpPr>
        <p:grpSpPr bwMode="auto">
          <a:xfrm>
            <a:off x="10265319" y="2347245"/>
            <a:ext cx="287337" cy="440585"/>
            <a:chOff x="1248" y="3536"/>
            <a:chExt cx="240" cy="368"/>
          </a:xfrm>
        </p:grpSpPr>
        <p:sp>
          <p:nvSpPr>
            <p:cNvPr id="14448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8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14306" y="3169992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14306" y="3554167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14306" y="3955806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410" name="Group 138"/>
          <p:cNvGrpSpPr>
            <a:grpSpLocks/>
          </p:cNvGrpSpPr>
          <p:nvPr/>
        </p:nvGrpSpPr>
        <p:grpSpPr bwMode="auto">
          <a:xfrm>
            <a:off x="8500018" y="2784231"/>
            <a:ext cx="2171700" cy="2359025"/>
            <a:chOff x="5328790" y="1214422"/>
            <a:chExt cx="2172168" cy="2358248"/>
          </a:xfrm>
        </p:grpSpPr>
        <p:grpSp>
          <p:nvGrpSpPr>
            <p:cNvPr id="144476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71443" y="4370143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71443" y="3570042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71443" y="2796931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43657" y="2207719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1" name="Group 50"/>
          <p:cNvGrpSpPr>
            <a:grpSpLocks noChangeAspect="1"/>
          </p:cNvGrpSpPr>
          <p:nvPr/>
        </p:nvGrpSpPr>
        <p:grpSpPr bwMode="auto">
          <a:xfrm>
            <a:off x="8600036" y="2350224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69107" y="2207719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69170" y="2207719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43657" y="2520457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86570" y="2520457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69170" y="2493469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2" name="Group 44"/>
          <p:cNvGrpSpPr>
            <a:grpSpLocks noChangeAspect="1"/>
          </p:cNvGrpSpPr>
          <p:nvPr/>
        </p:nvGrpSpPr>
        <p:grpSpPr bwMode="auto">
          <a:xfrm>
            <a:off x="1512634" y="320022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40482" y="2920507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40545" y="2922094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69170" y="2922094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43657" y="3206257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43720" y="320625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69170" y="3207844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72220" y="3706319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4429" name="Group 28"/>
          <p:cNvGrpSpPr>
            <a:grpSpLocks noChangeAspect="1"/>
          </p:cNvGrpSpPr>
          <p:nvPr/>
        </p:nvGrpSpPr>
        <p:grpSpPr bwMode="auto">
          <a:xfrm>
            <a:off x="2229283" y="3629697"/>
            <a:ext cx="287337" cy="440585"/>
            <a:chOff x="1248" y="3200"/>
            <a:chExt cx="240" cy="368"/>
          </a:xfrm>
        </p:grpSpPr>
        <p:sp>
          <p:nvSpPr>
            <p:cNvPr id="14447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7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30" name="Group 28"/>
          <p:cNvGrpSpPr>
            <a:grpSpLocks noChangeAspect="1"/>
          </p:cNvGrpSpPr>
          <p:nvPr/>
        </p:nvGrpSpPr>
        <p:grpSpPr bwMode="auto">
          <a:xfrm>
            <a:off x="2229283" y="3988472"/>
            <a:ext cx="287337" cy="440585"/>
            <a:chOff x="1248" y="3200"/>
            <a:chExt cx="240" cy="368"/>
          </a:xfrm>
        </p:grpSpPr>
        <p:sp>
          <p:nvSpPr>
            <p:cNvPr id="14447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7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31" name="Group 28"/>
          <p:cNvGrpSpPr>
            <a:grpSpLocks noChangeAspect="1"/>
          </p:cNvGrpSpPr>
          <p:nvPr/>
        </p:nvGrpSpPr>
        <p:grpSpPr bwMode="auto">
          <a:xfrm>
            <a:off x="1872094" y="3988472"/>
            <a:ext cx="287338" cy="440585"/>
            <a:chOff x="1248" y="3200"/>
            <a:chExt cx="240" cy="368"/>
          </a:xfrm>
        </p:grpSpPr>
        <p:sp>
          <p:nvSpPr>
            <p:cNvPr id="14447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7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32" name="Group 28"/>
          <p:cNvGrpSpPr>
            <a:grpSpLocks noChangeAspect="1"/>
          </p:cNvGrpSpPr>
          <p:nvPr/>
        </p:nvGrpSpPr>
        <p:grpSpPr bwMode="auto">
          <a:xfrm>
            <a:off x="1872094" y="3631281"/>
            <a:ext cx="287338" cy="440583"/>
            <a:chOff x="1248" y="3200"/>
            <a:chExt cx="240" cy="368"/>
          </a:xfrm>
        </p:grpSpPr>
        <p:sp>
          <p:nvSpPr>
            <p:cNvPr id="144468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69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33" name="Group 28"/>
          <p:cNvGrpSpPr>
            <a:grpSpLocks noChangeAspect="1"/>
          </p:cNvGrpSpPr>
          <p:nvPr/>
        </p:nvGrpSpPr>
        <p:grpSpPr bwMode="auto">
          <a:xfrm>
            <a:off x="1514908" y="3631281"/>
            <a:ext cx="287337" cy="440583"/>
            <a:chOff x="1248" y="3200"/>
            <a:chExt cx="240" cy="368"/>
          </a:xfrm>
        </p:grpSpPr>
        <p:sp>
          <p:nvSpPr>
            <p:cNvPr id="14446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6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4434" name="Group 28"/>
          <p:cNvGrpSpPr>
            <a:grpSpLocks noChangeAspect="1"/>
          </p:cNvGrpSpPr>
          <p:nvPr/>
        </p:nvGrpSpPr>
        <p:grpSpPr bwMode="auto">
          <a:xfrm>
            <a:off x="1514908" y="3986881"/>
            <a:ext cx="287337" cy="440583"/>
            <a:chOff x="1248" y="3200"/>
            <a:chExt cx="240" cy="368"/>
          </a:xfrm>
        </p:grpSpPr>
        <p:sp>
          <p:nvSpPr>
            <p:cNvPr id="14446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6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69107" y="3707907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1" name="Folded Corner 180"/>
          <p:cNvSpPr/>
          <p:nvPr/>
        </p:nvSpPr>
        <p:spPr>
          <a:xfrm>
            <a:off x="3869170" y="3707907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72220" y="4063507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3372282" y="4063507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3872345" y="4063507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4440" name="Group 47"/>
          <p:cNvGrpSpPr>
            <a:grpSpLocks noChangeAspect="1"/>
          </p:cNvGrpSpPr>
          <p:nvPr/>
        </p:nvGrpSpPr>
        <p:grpSpPr bwMode="auto">
          <a:xfrm>
            <a:off x="2229283" y="4415506"/>
            <a:ext cx="287337" cy="440583"/>
            <a:chOff x="1248" y="3536"/>
            <a:chExt cx="240" cy="368"/>
          </a:xfrm>
        </p:grpSpPr>
        <p:sp>
          <p:nvSpPr>
            <p:cNvPr id="14446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6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4441" name="Group 47"/>
          <p:cNvGrpSpPr>
            <a:grpSpLocks noChangeAspect="1"/>
          </p:cNvGrpSpPr>
          <p:nvPr/>
        </p:nvGrpSpPr>
        <p:grpSpPr bwMode="auto">
          <a:xfrm>
            <a:off x="1872094" y="4417097"/>
            <a:ext cx="287338" cy="440585"/>
            <a:chOff x="1248" y="3536"/>
            <a:chExt cx="240" cy="368"/>
          </a:xfrm>
        </p:grpSpPr>
        <p:sp>
          <p:nvSpPr>
            <p:cNvPr id="14446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6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4442" name="Group 47"/>
          <p:cNvGrpSpPr>
            <a:grpSpLocks noChangeAspect="1"/>
          </p:cNvGrpSpPr>
          <p:nvPr/>
        </p:nvGrpSpPr>
        <p:grpSpPr bwMode="auto">
          <a:xfrm>
            <a:off x="2227694" y="4701256"/>
            <a:ext cx="287338" cy="440583"/>
            <a:chOff x="1248" y="3536"/>
            <a:chExt cx="240" cy="368"/>
          </a:xfrm>
        </p:grpSpPr>
        <p:sp>
          <p:nvSpPr>
            <p:cNvPr id="14445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5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4443" name="Group 47"/>
          <p:cNvGrpSpPr>
            <a:grpSpLocks noChangeAspect="1"/>
          </p:cNvGrpSpPr>
          <p:nvPr/>
        </p:nvGrpSpPr>
        <p:grpSpPr bwMode="auto">
          <a:xfrm>
            <a:off x="1872094" y="4702847"/>
            <a:ext cx="287338" cy="440585"/>
            <a:chOff x="1248" y="3536"/>
            <a:chExt cx="240" cy="368"/>
          </a:xfrm>
        </p:grpSpPr>
        <p:sp>
          <p:nvSpPr>
            <p:cNvPr id="14445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5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4444" name="Group 47"/>
          <p:cNvGrpSpPr>
            <a:grpSpLocks noChangeAspect="1"/>
          </p:cNvGrpSpPr>
          <p:nvPr/>
        </p:nvGrpSpPr>
        <p:grpSpPr bwMode="auto">
          <a:xfrm>
            <a:off x="1514908" y="4417097"/>
            <a:ext cx="287337" cy="440585"/>
            <a:chOff x="1248" y="3536"/>
            <a:chExt cx="240" cy="368"/>
          </a:xfrm>
        </p:grpSpPr>
        <p:sp>
          <p:nvSpPr>
            <p:cNvPr id="14445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5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4445" name="Group 47"/>
          <p:cNvGrpSpPr>
            <a:grpSpLocks noChangeAspect="1"/>
          </p:cNvGrpSpPr>
          <p:nvPr/>
        </p:nvGrpSpPr>
        <p:grpSpPr bwMode="auto">
          <a:xfrm>
            <a:off x="1514908" y="4702847"/>
            <a:ext cx="287337" cy="440585"/>
            <a:chOff x="1248" y="3536"/>
            <a:chExt cx="240" cy="368"/>
          </a:xfrm>
        </p:grpSpPr>
        <p:sp>
          <p:nvSpPr>
            <p:cNvPr id="14445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45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40470" y="449213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00845" y="449213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69170" y="449213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15070" y="483503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00845" y="4849319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69170" y="479375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" name="Content Placeholder 2"/>
          <p:cNvSpPr txBox="1">
            <a:spLocks/>
          </p:cNvSpPr>
          <p:nvPr/>
        </p:nvSpPr>
        <p:spPr>
          <a:xfrm>
            <a:off x="3724676" y="5408884"/>
            <a:ext cx="4742822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PT" altLang="en-US" b="1" dirty="0"/>
              <a:t>Kunden begär produkt C</a:t>
            </a:r>
          </a:p>
        </p:txBody>
      </p:sp>
      <p:sp>
        <p:nvSpPr>
          <p:cNvPr id="162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42707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14948 0.0405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4" name="Group 24"/>
          <p:cNvGrpSpPr>
            <a:grpSpLocks/>
          </p:cNvGrpSpPr>
          <p:nvPr/>
        </p:nvGrpSpPr>
        <p:grpSpPr bwMode="auto">
          <a:xfrm>
            <a:off x="4154489" y="3462753"/>
            <a:ext cx="642937" cy="1143000"/>
            <a:chOff x="1470" y="828"/>
            <a:chExt cx="552" cy="978"/>
          </a:xfrm>
        </p:grpSpPr>
        <p:sp>
          <p:nvSpPr>
            <p:cNvPr id="145511" name="Line 25"/>
            <p:cNvSpPr>
              <a:spLocks noChangeShapeType="1"/>
            </p:cNvSpPr>
            <p:nvPr/>
          </p:nvSpPr>
          <p:spPr bwMode="auto">
            <a:xfrm>
              <a:off x="1710" y="1782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2" name="Line 26"/>
            <p:cNvSpPr>
              <a:spLocks noChangeShapeType="1"/>
            </p:cNvSpPr>
            <p:nvPr/>
          </p:nvSpPr>
          <p:spPr bwMode="auto">
            <a:xfrm flipH="1">
              <a:off x="1710" y="1299"/>
              <a:ext cx="63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3" name="Oval 27"/>
            <p:cNvSpPr>
              <a:spLocks noChangeArrowheads="1"/>
            </p:cNvSpPr>
            <p:nvPr/>
          </p:nvSpPr>
          <p:spPr bwMode="auto">
            <a:xfrm>
              <a:off x="1659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514" name="Oval 28"/>
            <p:cNvSpPr>
              <a:spLocks noChangeArrowheads="1"/>
            </p:cNvSpPr>
            <p:nvPr/>
          </p:nvSpPr>
          <p:spPr bwMode="auto">
            <a:xfrm>
              <a:off x="1749" y="858"/>
              <a:ext cx="177" cy="1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515" name="Line 29"/>
            <p:cNvSpPr>
              <a:spLocks noChangeShapeType="1"/>
            </p:cNvSpPr>
            <p:nvPr/>
          </p:nvSpPr>
          <p:spPr bwMode="auto">
            <a:xfrm flipV="1">
              <a:off x="1728" y="1020"/>
              <a:ext cx="234" cy="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6" name="Line 30"/>
            <p:cNvSpPr>
              <a:spLocks noChangeShapeType="1"/>
            </p:cNvSpPr>
            <p:nvPr/>
          </p:nvSpPr>
          <p:spPr bwMode="auto">
            <a:xfrm>
              <a:off x="1953" y="1020"/>
              <a:ext cx="69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7" name="Line 31"/>
            <p:cNvSpPr>
              <a:spLocks noChangeShapeType="1"/>
            </p:cNvSpPr>
            <p:nvPr/>
          </p:nvSpPr>
          <p:spPr bwMode="auto">
            <a:xfrm flipH="1">
              <a:off x="1668" y="1038"/>
              <a:ext cx="63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8" name="Line 32"/>
            <p:cNvSpPr>
              <a:spLocks noChangeShapeType="1"/>
            </p:cNvSpPr>
            <p:nvPr/>
          </p:nvSpPr>
          <p:spPr bwMode="auto">
            <a:xfrm flipH="1" flipV="1">
              <a:off x="1533" y="978"/>
              <a:ext cx="135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19" name="Line 33"/>
            <p:cNvSpPr>
              <a:spLocks noChangeShapeType="1"/>
            </p:cNvSpPr>
            <p:nvPr/>
          </p:nvSpPr>
          <p:spPr bwMode="auto">
            <a:xfrm flipH="1">
              <a:off x="1494" y="981"/>
              <a:ext cx="42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0" name="Line 34"/>
            <p:cNvSpPr>
              <a:spLocks noChangeShapeType="1"/>
            </p:cNvSpPr>
            <p:nvPr/>
          </p:nvSpPr>
          <p:spPr bwMode="auto">
            <a:xfrm>
              <a:off x="1494" y="1017"/>
              <a:ext cx="165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1" name="Line 35"/>
            <p:cNvSpPr>
              <a:spLocks noChangeShapeType="1"/>
            </p:cNvSpPr>
            <p:nvPr/>
          </p:nvSpPr>
          <p:spPr bwMode="auto">
            <a:xfrm flipV="1">
              <a:off x="1653" y="117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2" name="Line 36"/>
            <p:cNvSpPr>
              <a:spLocks noChangeShapeType="1"/>
            </p:cNvSpPr>
            <p:nvPr/>
          </p:nvSpPr>
          <p:spPr bwMode="auto">
            <a:xfrm>
              <a:off x="1749" y="1170"/>
              <a:ext cx="24" cy="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3" name="Oval 37"/>
            <p:cNvSpPr>
              <a:spLocks noChangeArrowheads="1"/>
            </p:cNvSpPr>
            <p:nvPr/>
          </p:nvSpPr>
          <p:spPr bwMode="auto">
            <a:xfrm>
              <a:off x="1470" y="960"/>
              <a:ext cx="51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524" name="Line 38"/>
            <p:cNvSpPr>
              <a:spLocks noChangeShapeType="1"/>
            </p:cNvSpPr>
            <p:nvPr/>
          </p:nvSpPr>
          <p:spPr bwMode="auto">
            <a:xfrm flipH="1">
              <a:off x="1980" y="1134"/>
              <a:ext cx="39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5" name="Line 39"/>
            <p:cNvSpPr>
              <a:spLocks noChangeShapeType="1"/>
            </p:cNvSpPr>
            <p:nvPr/>
          </p:nvSpPr>
          <p:spPr bwMode="auto">
            <a:xfrm>
              <a:off x="1983" y="1281"/>
              <a:ext cx="3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6" name="Line 40"/>
            <p:cNvSpPr>
              <a:spLocks noChangeShapeType="1"/>
            </p:cNvSpPr>
            <p:nvPr/>
          </p:nvSpPr>
          <p:spPr bwMode="auto">
            <a:xfrm flipH="1">
              <a:off x="1992" y="1362"/>
              <a:ext cx="21" cy="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7" name="Line 41"/>
            <p:cNvSpPr>
              <a:spLocks noChangeShapeType="1"/>
            </p:cNvSpPr>
            <p:nvPr/>
          </p:nvSpPr>
          <p:spPr bwMode="auto">
            <a:xfrm>
              <a:off x="1890" y="1410"/>
              <a:ext cx="15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8" name="Line 42"/>
            <p:cNvSpPr>
              <a:spLocks noChangeShapeType="1"/>
            </p:cNvSpPr>
            <p:nvPr/>
          </p:nvSpPr>
          <p:spPr bwMode="auto">
            <a:xfrm flipH="1">
              <a:off x="1791" y="1410"/>
              <a:ext cx="93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29" name="Line 43"/>
            <p:cNvSpPr>
              <a:spLocks noChangeShapeType="1"/>
            </p:cNvSpPr>
            <p:nvPr/>
          </p:nvSpPr>
          <p:spPr bwMode="auto">
            <a:xfrm>
              <a:off x="1902" y="177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5530" name="Oval 44"/>
            <p:cNvSpPr>
              <a:spLocks noChangeArrowheads="1"/>
            </p:cNvSpPr>
            <p:nvPr/>
          </p:nvSpPr>
          <p:spPr bwMode="auto">
            <a:xfrm>
              <a:off x="1863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5531" name="Group 45"/>
            <p:cNvGrpSpPr>
              <a:grpSpLocks/>
            </p:cNvGrpSpPr>
            <p:nvPr/>
          </p:nvGrpSpPr>
          <p:grpSpPr bwMode="auto">
            <a:xfrm flipH="1">
              <a:off x="1724" y="828"/>
              <a:ext cx="205" cy="111"/>
              <a:chOff x="806" y="456"/>
              <a:chExt cx="319" cy="249"/>
            </a:xfrm>
          </p:grpSpPr>
          <p:sp>
            <p:nvSpPr>
              <p:cNvPr id="145532" name="Freeform 46"/>
              <p:cNvSpPr>
                <a:spLocks/>
              </p:cNvSpPr>
              <p:nvPr/>
            </p:nvSpPr>
            <p:spPr bwMode="auto">
              <a:xfrm>
                <a:off x="806" y="456"/>
                <a:ext cx="319" cy="249"/>
              </a:xfrm>
              <a:custGeom>
                <a:avLst/>
                <a:gdLst>
                  <a:gd name="T0" fmla="*/ 132 w 319"/>
                  <a:gd name="T1" fmla="*/ 29 h 249"/>
                  <a:gd name="T2" fmla="*/ 82 w 319"/>
                  <a:gd name="T3" fmla="*/ 18 h 249"/>
                  <a:gd name="T4" fmla="*/ 55 w 319"/>
                  <a:gd name="T5" fmla="*/ 27 h 249"/>
                  <a:gd name="T6" fmla="*/ 41 w 319"/>
                  <a:gd name="T7" fmla="*/ 34 h 249"/>
                  <a:gd name="T8" fmla="*/ 25 w 319"/>
                  <a:gd name="T9" fmla="*/ 51 h 249"/>
                  <a:gd name="T10" fmla="*/ 17 w 319"/>
                  <a:gd name="T11" fmla="*/ 67 h 249"/>
                  <a:gd name="T12" fmla="*/ 7 w 319"/>
                  <a:gd name="T13" fmla="*/ 93 h 249"/>
                  <a:gd name="T14" fmla="*/ 4 w 319"/>
                  <a:gd name="T15" fmla="*/ 111 h 249"/>
                  <a:gd name="T16" fmla="*/ 1 w 319"/>
                  <a:gd name="T17" fmla="*/ 135 h 249"/>
                  <a:gd name="T18" fmla="*/ 1 w 319"/>
                  <a:gd name="T19" fmla="*/ 155 h 249"/>
                  <a:gd name="T20" fmla="*/ 3 w 319"/>
                  <a:gd name="T21" fmla="*/ 167 h 249"/>
                  <a:gd name="T22" fmla="*/ 6 w 319"/>
                  <a:gd name="T23" fmla="*/ 185 h 249"/>
                  <a:gd name="T24" fmla="*/ 23 w 319"/>
                  <a:gd name="T25" fmla="*/ 195 h 249"/>
                  <a:gd name="T26" fmla="*/ 29 w 319"/>
                  <a:gd name="T27" fmla="*/ 211 h 249"/>
                  <a:gd name="T28" fmla="*/ 44 w 319"/>
                  <a:gd name="T29" fmla="*/ 231 h 249"/>
                  <a:gd name="T30" fmla="*/ 56 w 319"/>
                  <a:gd name="T31" fmla="*/ 238 h 249"/>
                  <a:gd name="T32" fmla="*/ 76 w 319"/>
                  <a:gd name="T33" fmla="*/ 244 h 249"/>
                  <a:gd name="T34" fmla="*/ 91 w 319"/>
                  <a:gd name="T35" fmla="*/ 246 h 249"/>
                  <a:gd name="T36" fmla="*/ 121 w 319"/>
                  <a:gd name="T37" fmla="*/ 247 h 249"/>
                  <a:gd name="T38" fmla="*/ 143 w 319"/>
                  <a:gd name="T39" fmla="*/ 247 h 249"/>
                  <a:gd name="T40" fmla="*/ 180 w 319"/>
                  <a:gd name="T41" fmla="*/ 249 h 249"/>
                  <a:gd name="T42" fmla="*/ 207 w 319"/>
                  <a:gd name="T43" fmla="*/ 248 h 249"/>
                  <a:gd name="T44" fmla="*/ 235 w 319"/>
                  <a:gd name="T45" fmla="*/ 243 h 249"/>
                  <a:gd name="T46" fmla="*/ 259 w 319"/>
                  <a:gd name="T47" fmla="*/ 237 h 249"/>
                  <a:gd name="T48" fmla="*/ 292 w 319"/>
                  <a:gd name="T49" fmla="*/ 228 h 249"/>
                  <a:gd name="T50" fmla="*/ 311 w 319"/>
                  <a:gd name="T51" fmla="*/ 211 h 249"/>
                  <a:gd name="T52" fmla="*/ 319 w 319"/>
                  <a:gd name="T53" fmla="*/ 201 h 249"/>
                  <a:gd name="T54" fmla="*/ 313 w 319"/>
                  <a:gd name="T55" fmla="*/ 189 h 249"/>
                  <a:gd name="T56" fmla="*/ 293 w 319"/>
                  <a:gd name="T57" fmla="*/ 181 h 249"/>
                  <a:gd name="T58" fmla="*/ 278 w 319"/>
                  <a:gd name="T59" fmla="*/ 175 h 249"/>
                  <a:gd name="T60" fmla="*/ 251 w 319"/>
                  <a:gd name="T61" fmla="*/ 180 h 249"/>
                  <a:gd name="T62" fmla="*/ 224 w 319"/>
                  <a:gd name="T63" fmla="*/ 186 h 249"/>
                  <a:gd name="T64" fmla="*/ 202 w 319"/>
                  <a:gd name="T65" fmla="*/ 190 h 249"/>
                  <a:gd name="T66" fmla="*/ 182 w 319"/>
                  <a:gd name="T67" fmla="*/ 193 h 249"/>
                  <a:gd name="T68" fmla="*/ 139 w 319"/>
                  <a:gd name="T69" fmla="*/ 193 h 249"/>
                  <a:gd name="T70" fmla="*/ 16 w 319"/>
                  <a:gd name="T71" fmla="*/ 195 h 249"/>
                  <a:gd name="T72" fmla="*/ 76 w 319"/>
                  <a:gd name="T73" fmla="*/ 192 h 249"/>
                  <a:gd name="T74" fmla="*/ 171 w 319"/>
                  <a:gd name="T75" fmla="*/ 179 h 249"/>
                  <a:gd name="T76" fmla="*/ 132 w 319"/>
                  <a:gd name="T77" fmla="*/ 29 h 2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9"/>
                  <a:gd name="T118" fmla="*/ 0 h 249"/>
                  <a:gd name="T119" fmla="*/ 319 w 319"/>
                  <a:gd name="T120" fmla="*/ 249 h 2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9" h="249">
                    <a:moveTo>
                      <a:pt x="132" y="29"/>
                    </a:moveTo>
                    <a:cubicBezTo>
                      <a:pt x="117" y="0"/>
                      <a:pt x="95" y="18"/>
                      <a:pt x="82" y="18"/>
                    </a:cubicBezTo>
                    <a:cubicBezTo>
                      <a:pt x="69" y="18"/>
                      <a:pt x="62" y="24"/>
                      <a:pt x="55" y="27"/>
                    </a:cubicBezTo>
                    <a:cubicBezTo>
                      <a:pt x="48" y="30"/>
                      <a:pt x="46" y="30"/>
                      <a:pt x="41" y="34"/>
                    </a:cubicBezTo>
                    <a:cubicBezTo>
                      <a:pt x="36" y="38"/>
                      <a:pt x="29" y="46"/>
                      <a:pt x="25" y="51"/>
                    </a:cubicBezTo>
                    <a:cubicBezTo>
                      <a:pt x="21" y="56"/>
                      <a:pt x="20" y="60"/>
                      <a:pt x="17" y="67"/>
                    </a:cubicBezTo>
                    <a:cubicBezTo>
                      <a:pt x="14" y="74"/>
                      <a:pt x="9" y="86"/>
                      <a:pt x="7" y="93"/>
                    </a:cubicBezTo>
                    <a:cubicBezTo>
                      <a:pt x="5" y="100"/>
                      <a:pt x="5" y="104"/>
                      <a:pt x="4" y="111"/>
                    </a:cubicBezTo>
                    <a:cubicBezTo>
                      <a:pt x="3" y="118"/>
                      <a:pt x="2" y="128"/>
                      <a:pt x="1" y="135"/>
                    </a:cubicBezTo>
                    <a:cubicBezTo>
                      <a:pt x="0" y="142"/>
                      <a:pt x="1" y="150"/>
                      <a:pt x="1" y="155"/>
                    </a:cubicBezTo>
                    <a:cubicBezTo>
                      <a:pt x="1" y="160"/>
                      <a:pt x="2" y="162"/>
                      <a:pt x="3" y="167"/>
                    </a:cubicBezTo>
                    <a:cubicBezTo>
                      <a:pt x="4" y="172"/>
                      <a:pt x="3" y="180"/>
                      <a:pt x="6" y="185"/>
                    </a:cubicBezTo>
                    <a:cubicBezTo>
                      <a:pt x="9" y="190"/>
                      <a:pt x="19" y="191"/>
                      <a:pt x="23" y="195"/>
                    </a:cubicBezTo>
                    <a:cubicBezTo>
                      <a:pt x="27" y="199"/>
                      <a:pt x="26" y="205"/>
                      <a:pt x="29" y="211"/>
                    </a:cubicBezTo>
                    <a:cubicBezTo>
                      <a:pt x="32" y="217"/>
                      <a:pt x="40" y="227"/>
                      <a:pt x="44" y="231"/>
                    </a:cubicBezTo>
                    <a:cubicBezTo>
                      <a:pt x="48" y="235"/>
                      <a:pt x="51" y="236"/>
                      <a:pt x="56" y="238"/>
                    </a:cubicBezTo>
                    <a:cubicBezTo>
                      <a:pt x="61" y="240"/>
                      <a:pt x="70" y="243"/>
                      <a:pt x="76" y="244"/>
                    </a:cubicBezTo>
                    <a:cubicBezTo>
                      <a:pt x="82" y="245"/>
                      <a:pt x="84" y="246"/>
                      <a:pt x="91" y="246"/>
                    </a:cubicBezTo>
                    <a:cubicBezTo>
                      <a:pt x="98" y="246"/>
                      <a:pt x="112" y="247"/>
                      <a:pt x="121" y="247"/>
                    </a:cubicBezTo>
                    <a:cubicBezTo>
                      <a:pt x="130" y="247"/>
                      <a:pt x="133" y="247"/>
                      <a:pt x="143" y="247"/>
                    </a:cubicBezTo>
                    <a:cubicBezTo>
                      <a:pt x="153" y="247"/>
                      <a:pt x="169" y="249"/>
                      <a:pt x="180" y="249"/>
                    </a:cubicBezTo>
                    <a:cubicBezTo>
                      <a:pt x="191" y="249"/>
                      <a:pt x="198" y="249"/>
                      <a:pt x="207" y="248"/>
                    </a:cubicBezTo>
                    <a:cubicBezTo>
                      <a:pt x="216" y="247"/>
                      <a:pt x="226" y="245"/>
                      <a:pt x="235" y="243"/>
                    </a:cubicBezTo>
                    <a:cubicBezTo>
                      <a:pt x="244" y="241"/>
                      <a:pt x="250" y="239"/>
                      <a:pt x="259" y="237"/>
                    </a:cubicBezTo>
                    <a:cubicBezTo>
                      <a:pt x="268" y="235"/>
                      <a:pt x="283" y="232"/>
                      <a:pt x="292" y="228"/>
                    </a:cubicBezTo>
                    <a:cubicBezTo>
                      <a:pt x="301" y="224"/>
                      <a:pt x="307" y="215"/>
                      <a:pt x="311" y="211"/>
                    </a:cubicBezTo>
                    <a:cubicBezTo>
                      <a:pt x="315" y="207"/>
                      <a:pt x="319" y="205"/>
                      <a:pt x="319" y="201"/>
                    </a:cubicBezTo>
                    <a:cubicBezTo>
                      <a:pt x="319" y="197"/>
                      <a:pt x="317" y="192"/>
                      <a:pt x="313" y="189"/>
                    </a:cubicBezTo>
                    <a:cubicBezTo>
                      <a:pt x="309" y="186"/>
                      <a:pt x="299" y="183"/>
                      <a:pt x="293" y="181"/>
                    </a:cubicBezTo>
                    <a:cubicBezTo>
                      <a:pt x="287" y="179"/>
                      <a:pt x="285" y="175"/>
                      <a:pt x="278" y="175"/>
                    </a:cubicBezTo>
                    <a:cubicBezTo>
                      <a:pt x="271" y="175"/>
                      <a:pt x="260" y="178"/>
                      <a:pt x="251" y="180"/>
                    </a:cubicBezTo>
                    <a:cubicBezTo>
                      <a:pt x="242" y="182"/>
                      <a:pt x="232" y="184"/>
                      <a:pt x="224" y="186"/>
                    </a:cubicBezTo>
                    <a:cubicBezTo>
                      <a:pt x="216" y="188"/>
                      <a:pt x="209" y="189"/>
                      <a:pt x="202" y="190"/>
                    </a:cubicBezTo>
                    <a:cubicBezTo>
                      <a:pt x="195" y="191"/>
                      <a:pt x="192" y="193"/>
                      <a:pt x="182" y="193"/>
                    </a:cubicBezTo>
                    <a:cubicBezTo>
                      <a:pt x="172" y="193"/>
                      <a:pt x="167" y="193"/>
                      <a:pt x="139" y="193"/>
                    </a:cubicBezTo>
                    <a:cubicBezTo>
                      <a:pt x="111" y="193"/>
                      <a:pt x="26" y="195"/>
                      <a:pt x="16" y="195"/>
                    </a:cubicBezTo>
                    <a:cubicBezTo>
                      <a:pt x="6" y="195"/>
                      <a:pt x="50" y="195"/>
                      <a:pt x="76" y="192"/>
                    </a:cubicBezTo>
                    <a:cubicBezTo>
                      <a:pt x="102" y="189"/>
                      <a:pt x="162" y="206"/>
                      <a:pt x="171" y="179"/>
                    </a:cubicBezTo>
                    <a:cubicBezTo>
                      <a:pt x="180" y="152"/>
                      <a:pt x="140" y="60"/>
                      <a:pt x="132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5533" name="Freeform 47"/>
              <p:cNvSpPr>
                <a:spLocks/>
              </p:cNvSpPr>
              <p:nvPr/>
            </p:nvSpPr>
            <p:spPr bwMode="auto">
              <a:xfrm>
                <a:off x="920" y="466"/>
                <a:ext cx="162" cy="187"/>
              </a:xfrm>
              <a:custGeom>
                <a:avLst/>
                <a:gdLst>
                  <a:gd name="T0" fmla="*/ 7 w 162"/>
                  <a:gd name="T1" fmla="*/ 2 h 187"/>
                  <a:gd name="T2" fmla="*/ 54 w 162"/>
                  <a:gd name="T3" fmla="*/ 2 h 187"/>
                  <a:gd name="T4" fmla="*/ 88 w 162"/>
                  <a:gd name="T5" fmla="*/ 8 h 187"/>
                  <a:gd name="T6" fmla="*/ 111 w 162"/>
                  <a:gd name="T7" fmla="*/ 16 h 187"/>
                  <a:gd name="T8" fmla="*/ 122 w 162"/>
                  <a:gd name="T9" fmla="*/ 30 h 187"/>
                  <a:gd name="T10" fmla="*/ 131 w 162"/>
                  <a:gd name="T11" fmla="*/ 45 h 187"/>
                  <a:gd name="T12" fmla="*/ 137 w 162"/>
                  <a:gd name="T13" fmla="*/ 57 h 187"/>
                  <a:gd name="T14" fmla="*/ 145 w 162"/>
                  <a:gd name="T15" fmla="*/ 80 h 187"/>
                  <a:gd name="T16" fmla="*/ 151 w 162"/>
                  <a:gd name="T17" fmla="*/ 94 h 187"/>
                  <a:gd name="T18" fmla="*/ 156 w 162"/>
                  <a:gd name="T19" fmla="*/ 104 h 187"/>
                  <a:gd name="T20" fmla="*/ 160 w 162"/>
                  <a:gd name="T21" fmla="*/ 137 h 187"/>
                  <a:gd name="T22" fmla="*/ 160 w 162"/>
                  <a:gd name="T23" fmla="*/ 155 h 187"/>
                  <a:gd name="T24" fmla="*/ 154 w 162"/>
                  <a:gd name="T25" fmla="*/ 167 h 187"/>
                  <a:gd name="T26" fmla="*/ 112 w 162"/>
                  <a:gd name="T27" fmla="*/ 178 h 187"/>
                  <a:gd name="T28" fmla="*/ 62 w 162"/>
                  <a:gd name="T29" fmla="*/ 183 h 187"/>
                  <a:gd name="T30" fmla="*/ 58 w 162"/>
                  <a:gd name="T31" fmla="*/ 153 h 187"/>
                  <a:gd name="T32" fmla="*/ 52 w 162"/>
                  <a:gd name="T33" fmla="*/ 123 h 187"/>
                  <a:gd name="T34" fmla="*/ 44 w 162"/>
                  <a:gd name="T35" fmla="*/ 96 h 187"/>
                  <a:gd name="T36" fmla="*/ 38 w 162"/>
                  <a:gd name="T37" fmla="*/ 62 h 187"/>
                  <a:gd name="T38" fmla="*/ 25 w 162"/>
                  <a:gd name="T39" fmla="*/ 39 h 187"/>
                  <a:gd name="T40" fmla="*/ 13 w 162"/>
                  <a:gd name="T41" fmla="*/ 15 h 187"/>
                  <a:gd name="T42" fmla="*/ 7 w 162"/>
                  <a:gd name="T43" fmla="*/ 2 h 1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2"/>
                  <a:gd name="T67" fmla="*/ 0 h 187"/>
                  <a:gd name="T68" fmla="*/ 162 w 162"/>
                  <a:gd name="T69" fmla="*/ 187 h 1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2" h="187">
                    <a:moveTo>
                      <a:pt x="7" y="2"/>
                    </a:moveTo>
                    <a:cubicBezTo>
                      <a:pt x="14" y="0"/>
                      <a:pt x="41" y="1"/>
                      <a:pt x="54" y="2"/>
                    </a:cubicBezTo>
                    <a:cubicBezTo>
                      <a:pt x="67" y="3"/>
                      <a:pt x="79" y="6"/>
                      <a:pt x="88" y="8"/>
                    </a:cubicBezTo>
                    <a:cubicBezTo>
                      <a:pt x="97" y="10"/>
                      <a:pt x="105" y="12"/>
                      <a:pt x="111" y="16"/>
                    </a:cubicBezTo>
                    <a:cubicBezTo>
                      <a:pt x="117" y="20"/>
                      <a:pt x="119" y="25"/>
                      <a:pt x="122" y="30"/>
                    </a:cubicBezTo>
                    <a:cubicBezTo>
                      <a:pt x="125" y="35"/>
                      <a:pt x="129" y="41"/>
                      <a:pt x="131" y="45"/>
                    </a:cubicBezTo>
                    <a:cubicBezTo>
                      <a:pt x="133" y="49"/>
                      <a:pt x="135" y="51"/>
                      <a:pt x="137" y="57"/>
                    </a:cubicBezTo>
                    <a:cubicBezTo>
                      <a:pt x="139" y="63"/>
                      <a:pt x="143" y="74"/>
                      <a:pt x="145" y="80"/>
                    </a:cubicBezTo>
                    <a:cubicBezTo>
                      <a:pt x="147" y="86"/>
                      <a:pt x="149" y="90"/>
                      <a:pt x="151" y="94"/>
                    </a:cubicBezTo>
                    <a:cubicBezTo>
                      <a:pt x="153" y="98"/>
                      <a:pt x="155" y="97"/>
                      <a:pt x="156" y="104"/>
                    </a:cubicBezTo>
                    <a:cubicBezTo>
                      <a:pt x="157" y="111"/>
                      <a:pt x="159" y="129"/>
                      <a:pt x="160" y="137"/>
                    </a:cubicBezTo>
                    <a:cubicBezTo>
                      <a:pt x="161" y="145"/>
                      <a:pt x="161" y="150"/>
                      <a:pt x="160" y="155"/>
                    </a:cubicBezTo>
                    <a:cubicBezTo>
                      <a:pt x="159" y="160"/>
                      <a:pt x="162" y="163"/>
                      <a:pt x="154" y="167"/>
                    </a:cubicBezTo>
                    <a:cubicBezTo>
                      <a:pt x="146" y="171"/>
                      <a:pt x="127" y="175"/>
                      <a:pt x="112" y="178"/>
                    </a:cubicBezTo>
                    <a:cubicBezTo>
                      <a:pt x="97" y="181"/>
                      <a:pt x="71" y="187"/>
                      <a:pt x="62" y="183"/>
                    </a:cubicBezTo>
                    <a:cubicBezTo>
                      <a:pt x="53" y="179"/>
                      <a:pt x="60" y="163"/>
                      <a:pt x="58" y="153"/>
                    </a:cubicBezTo>
                    <a:cubicBezTo>
                      <a:pt x="56" y="143"/>
                      <a:pt x="54" y="132"/>
                      <a:pt x="52" y="123"/>
                    </a:cubicBezTo>
                    <a:cubicBezTo>
                      <a:pt x="50" y="114"/>
                      <a:pt x="46" y="106"/>
                      <a:pt x="44" y="96"/>
                    </a:cubicBezTo>
                    <a:cubicBezTo>
                      <a:pt x="42" y="86"/>
                      <a:pt x="41" y="71"/>
                      <a:pt x="38" y="62"/>
                    </a:cubicBezTo>
                    <a:cubicBezTo>
                      <a:pt x="35" y="53"/>
                      <a:pt x="29" y="47"/>
                      <a:pt x="25" y="39"/>
                    </a:cubicBezTo>
                    <a:cubicBezTo>
                      <a:pt x="21" y="31"/>
                      <a:pt x="16" y="21"/>
                      <a:pt x="13" y="15"/>
                    </a:cubicBezTo>
                    <a:cubicBezTo>
                      <a:pt x="10" y="9"/>
                      <a:pt x="0" y="4"/>
                      <a:pt x="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</p:grpSp>
      </p:grp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35159" y="2065947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875787" y="241777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1875787" y="206058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18597" y="206058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35225" y="206058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50"/>
          <p:cNvGrpSpPr>
            <a:grpSpLocks noChangeAspect="1"/>
          </p:cNvGrpSpPr>
          <p:nvPr/>
        </p:nvGrpSpPr>
        <p:grpSpPr bwMode="auto">
          <a:xfrm>
            <a:off x="1520845" y="241777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10" name="Group 50"/>
          <p:cNvGrpSpPr>
            <a:grpSpLocks noChangeAspect="1"/>
          </p:cNvGrpSpPr>
          <p:nvPr/>
        </p:nvGrpSpPr>
        <p:grpSpPr bwMode="auto">
          <a:xfrm>
            <a:off x="2235225" y="2417775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9258537" y="2345678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1520845" y="284640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2235225" y="284640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2235225" y="320359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5" name="Group 44"/>
          <p:cNvGrpSpPr>
            <a:grpSpLocks noChangeAspect="1"/>
          </p:cNvGrpSpPr>
          <p:nvPr/>
        </p:nvGrpSpPr>
        <p:grpSpPr bwMode="auto">
          <a:xfrm>
            <a:off x="1878035" y="284640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6" name="Group 44"/>
          <p:cNvGrpSpPr>
            <a:grpSpLocks noChangeAspect="1"/>
          </p:cNvGrpSpPr>
          <p:nvPr/>
        </p:nvGrpSpPr>
        <p:grpSpPr bwMode="auto">
          <a:xfrm>
            <a:off x="1878035" y="320359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5428" name="Group 28"/>
          <p:cNvGrpSpPr>
            <a:grpSpLocks noChangeAspect="1"/>
          </p:cNvGrpSpPr>
          <p:nvPr/>
        </p:nvGrpSpPr>
        <p:grpSpPr bwMode="auto">
          <a:xfrm>
            <a:off x="9764714" y="2344283"/>
            <a:ext cx="288925" cy="440583"/>
            <a:chOff x="1248" y="3200"/>
            <a:chExt cx="240" cy="368"/>
          </a:xfrm>
        </p:grpSpPr>
        <p:sp>
          <p:nvSpPr>
            <p:cNvPr id="145509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510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29" name="Group 47"/>
          <p:cNvGrpSpPr>
            <a:grpSpLocks noChangeAspect="1"/>
          </p:cNvGrpSpPr>
          <p:nvPr/>
        </p:nvGrpSpPr>
        <p:grpSpPr bwMode="auto">
          <a:xfrm>
            <a:off x="10266364" y="2342699"/>
            <a:ext cx="287337" cy="440585"/>
            <a:chOff x="1248" y="3536"/>
            <a:chExt cx="240" cy="368"/>
          </a:xfrm>
        </p:grpSpPr>
        <p:sp>
          <p:nvSpPr>
            <p:cNvPr id="145507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508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15351" y="3165446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15351" y="3549621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15351" y="3951260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433" name="Group 138"/>
          <p:cNvGrpSpPr>
            <a:grpSpLocks/>
          </p:cNvGrpSpPr>
          <p:nvPr/>
        </p:nvGrpSpPr>
        <p:grpSpPr bwMode="auto">
          <a:xfrm>
            <a:off x="8501063" y="2779685"/>
            <a:ext cx="2171700" cy="2359025"/>
            <a:chOff x="5328790" y="1214422"/>
            <a:chExt cx="2172168" cy="2358248"/>
          </a:xfrm>
        </p:grpSpPr>
        <p:grpSp>
          <p:nvGrpSpPr>
            <p:cNvPr id="145500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72488" y="4365597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72488" y="3565496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72488" y="2792385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49620" y="2208838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1" name="Group 50"/>
          <p:cNvGrpSpPr>
            <a:grpSpLocks noChangeAspect="1"/>
          </p:cNvGrpSpPr>
          <p:nvPr/>
        </p:nvGrpSpPr>
        <p:grpSpPr bwMode="auto">
          <a:xfrm>
            <a:off x="8601081" y="234567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75070" y="2208838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75133" y="2208838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49620" y="2521576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2533" y="2521576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75133" y="2494588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2" name="Group 44"/>
          <p:cNvGrpSpPr>
            <a:grpSpLocks noChangeAspect="1"/>
          </p:cNvGrpSpPr>
          <p:nvPr/>
        </p:nvGrpSpPr>
        <p:grpSpPr bwMode="auto">
          <a:xfrm>
            <a:off x="1518597" y="320134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46445" y="2921626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46508" y="2923213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75133" y="2923213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49620" y="3207376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49683" y="3207376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75133" y="3208963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78183" y="3707438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5452" name="Group 28"/>
          <p:cNvGrpSpPr>
            <a:grpSpLocks noChangeAspect="1"/>
          </p:cNvGrpSpPr>
          <p:nvPr/>
        </p:nvGrpSpPr>
        <p:grpSpPr bwMode="auto">
          <a:xfrm>
            <a:off x="3967164" y="3170231"/>
            <a:ext cx="287337" cy="440585"/>
            <a:chOff x="1248" y="3200"/>
            <a:chExt cx="240" cy="368"/>
          </a:xfrm>
        </p:grpSpPr>
        <p:sp>
          <p:nvSpPr>
            <p:cNvPr id="145498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99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53" name="Group 28"/>
          <p:cNvGrpSpPr>
            <a:grpSpLocks noChangeAspect="1"/>
          </p:cNvGrpSpPr>
          <p:nvPr/>
        </p:nvGrpSpPr>
        <p:grpSpPr bwMode="auto">
          <a:xfrm>
            <a:off x="2235246" y="3989591"/>
            <a:ext cx="287337" cy="440585"/>
            <a:chOff x="1248" y="3200"/>
            <a:chExt cx="240" cy="368"/>
          </a:xfrm>
        </p:grpSpPr>
        <p:sp>
          <p:nvSpPr>
            <p:cNvPr id="14549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9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54" name="Group 28"/>
          <p:cNvGrpSpPr>
            <a:grpSpLocks noChangeAspect="1"/>
          </p:cNvGrpSpPr>
          <p:nvPr/>
        </p:nvGrpSpPr>
        <p:grpSpPr bwMode="auto">
          <a:xfrm>
            <a:off x="1878057" y="3989591"/>
            <a:ext cx="287338" cy="440585"/>
            <a:chOff x="1248" y="3200"/>
            <a:chExt cx="240" cy="368"/>
          </a:xfrm>
        </p:grpSpPr>
        <p:sp>
          <p:nvSpPr>
            <p:cNvPr id="14549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9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55" name="Group 28"/>
          <p:cNvGrpSpPr>
            <a:grpSpLocks noChangeAspect="1"/>
          </p:cNvGrpSpPr>
          <p:nvPr/>
        </p:nvGrpSpPr>
        <p:grpSpPr bwMode="auto">
          <a:xfrm>
            <a:off x="1878057" y="3632400"/>
            <a:ext cx="287338" cy="440583"/>
            <a:chOff x="1248" y="3200"/>
            <a:chExt cx="240" cy="368"/>
          </a:xfrm>
        </p:grpSpPr>
        <p:sp>
          <p:nvSpPr>
            <p:cNvPr id="14549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9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56" name="Group 28"/>
          <p:cNvGrpSpPr>
            <a:grpSpLocks noChangeAspect="1"/>
          </p:cNvGrpSpPr>
          <p:nvPr/>
        </p:nvGrpSpPr>
        <p:grpSpPr bwMode="auto">
          <a:xfrm>
            <a:off x="1520871" y="3632400"/>
            <a:ext cx="287337" cy="440583"/>
            <a:chOff x="1248" y="3200"/>
            <a:chExt cx="240" cy="368"/>
          </a:xfrm>
        </p:grpSpPr>
        <p:sp>
          <p:nvSpPr>
            <p:cNvPr id="14549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9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5457" name="Group 28"/>
          <p:cNvGrpSpPr>
            <a:grpSpLocks noChangeAspect="1"/>
          </p:cNvGrpSpPr>
          <p:nvPr/>
        </p:nvGrpSpPr>
        <p:grpSpPr bwMode="auto">
          <a:xfrm>
            <a:off x="1520871" y="3988000"/>
            <a:ext cx="287337" cy="440583"/>
            <a:chOff x="1248" y="3200"/>
            <a:chExt cx="240" cy="368"/>
          </a:xfrm>
        </p:grpSpPr>
        <p:sp>
          <p:nvSpPr>
            <p:cNvPr id="145488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89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75070" y="3709026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1" name="Folded Corner 180"/>
          <p:cNvSpPr/>
          <p:nvPr/>
        </p:nvSpPr>
        <p:spPr>
          <a:xfrm>
            <a:off x="3875133" y="3709026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78183" y="4064626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3378245" y="4064626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3878308" y="4064626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5463" name="Group 47"/>
          <p:cNvGrpSpPr>
            <a:grpSpLocks noChangeAspect="1"/>
          </p:cNvGrpSpPr>
          <p:nvPr/>
        </p:nvGrpSpPr>
        <p:grpSpPr bwMode="auto">
          <a:xfrm>
            <a:off x="2235246" y="4416625"/>
            <a:ext cx="287337" cy="440583"/>
            <a:chOff x="1248" y="3536"/>
            <a:chExt cx="240" cy="368"/>
          </a:xfrm>
        </p:grpSpPr>
        <p:sp>
          <p:nvSpPr>
            <p:cNvPr id="14548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8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5464" name="Group 47"/>
          <p:cNvGrpSpPr>
            <a:grpSpLocks noChangeAspect="1"/>
          </p:cNvGrpSpPr>
          <p:nvPr/>
        </p:nvGrpSpPr>
        <p:grpSpPr bwMode="auto">
          <a:xfrm>
            <a:off x="1878057" y="4418216"/>
            <a:ext cx="287338" cy="440585"/>
            <a:chOff x="1248" y="3536"/>
            <a:chExt cx="240" cy="368"/>
          </a:xfrm>
        </p:grpSpPr>
        <p:sp>
          <p:nvSpPr>
            <p:cNvPr id="14548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8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5465" name="Group 47"/>
          <p:cNvGrpSpPr>
            <a:grpSpLocks noChangeAspect="1"/>
          </p:cNvGrpSpPr>
          <p:nvPr/>
        </p:nvGrpSpPr>
        <p:grpSpPr bwMode="auto">
          <a:xfrm>
            <a:off x="2233657" y="4702375"/>
            <a:ext cx="287338" cy="440583"/>
            <a:chOff x="1248" y="3536"/>
            <a:chExt cx="240" cy="368"/>
          </a:xfrm>
        </p:grpSpPr>
        <p:sp>
          <p:nvSpPr>
            <p:cNvPr id="14548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8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5466" name="Group 47"/>
          <p:cNvGrpSpPr>
            <a:grpSpLocks noChangeAspect="1"/>
          </p:cNvGrpSpPr>
          <p:nvPr/>
        </p:nvGrpSpPr>
        <p:grpSpPr bwMode="auto">
          <a:xfrm>
            <a:off x="1878057" y="4703966"/>
            <a:ext cx="287338" cy="440585"/>
            <a:chOff x="1248" y="3536"/>
            <a:chExt cx="240" cy="368"/>
          </a:xfrm>
        </p:grpSpPr>
        <p:sp>
          <p:nvSpPr>
            <p:cNvPr id="14548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8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5467" name="Group 47"/>
          <p:cNvGrpSpPr>
            <a:grpSpLocks noChangeAspect="1"/>
          </p:cNvGrpSpPr>
          <p:nvPr/>
        </p:nvGrpSpPr>
        <p:grpSpPr bwMode="auto">
          <a:xfrm>
            <a:off x="1520871" y="4418216"/>
            <a:ext cx="287337" cy="440585"/>
            <a:chOff x="1248" y="3536"/>
            <a:chExt cx="240" cy="368"/>
          </a:xfrm>
        </p:grpSpPr>
        <p:sp>
          <p:nvSpPr>
            <p:cNvPr id="14547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7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5468" name="Group 47"/>
          <p:cNvGrpSpPr>
            <a:grpSpLocks noChangeAspect="1"/>
          </p:cNvGrpSpPr>
          <p:nvPr/>
        </p:nvGrpSpPr>
        <p:grpSpPr bwMode="auto">
          <a:xfrm>
            <a:off x="1520871" y="4703966"/>
            <a:ext cx="287337" cy="440585"/>
            <a:chOff x="1248" y="3536"/>
            <a:chExt cx="240" cy="368"/>
          </a:xfrm>
        </p:grpSpPr>
        <p:sp>
          <p:nvSpPr>
            <p:cNvPr id="14547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47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46433" y="4493251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06808" y="4493251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75133" y="4493251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1033" y="4836151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06808" y="4850438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75133" y="4794876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 rot="-5400000">
            <a:off x="-56717" y="3279283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Leverantör</a:t>
            </a:r>
          </a:p>
        </p:txBody>
      </p:sp>
      <p:sp>
        <p:nvSpPr>
          <p:cNvPr id="169" name="Rectangle 2"/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Kund</a:t>
            </a:r>
            <a:endParaRPr lang="pt-BR" altLang="en-US" sz="2000" dirty="0"/>
          </a:p>
        </p:txBody>
      </p:sp>
      <p:sp>
        <p:nvSpPr>
          <p:cNvPr id="170" name="Rectangle 40"/>
          <p:cNvSpPr>
            <a:spLocks noChangeArrowheads="1"/>
          </p:cNvSpPr>
          <p:nvPr/>
        </p:nvSpPr>
        <p:spPr bwMode="auto">
          <a:xfrm>
            <a:off x="2800782" y="1779095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Kanban kort</a:t>
            </a:r>
          </a:p>
        </p:txBody>
      </p:sp>
      <p:sp>
        <p:nvSpPr>
          <p:cNvPr id="171" name="TextBox 56"/>
          <p:cNvSpPr txBox="1">
            <a:spLocks noChangeArrowheads="1"/>
          </p:cNvSpPr>
          <p:nvPr/>
        </p:nvSpPr>
        <p:spPr bwMode="auto">
          <a:xfrm>
            <a:off x="1514907" y="5279533"/>
            <a:ext cx="118814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delar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delar</a:t>
            </a:r>
            <a:endParaRPr lang="en-US" altLang="en-US" sz="1400" dirty="0"/>
          </a:p>
        </p:txBody>
      </p:sp>
      <p:sp>
        <p:nvSpPr>
          <p:cNvPr id="172" name="Content Placeholder 2"/>
          <p:cNvSpPr txBox="1">
            <a:spLocks/>
          </p:cNvSpPr>
          <p:nvPr/>
        </p:nvSpPr>
        <p:spPr>
          <a:xfrm>
            <a:off x="3126626" y="5444888"/>
            <a:ext cx="6541688" cy="699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altLang="en-US" b="1" dirty="0"/>
              <a:t>Den anställde hämtar produkt C från lagret</a:t>
            </a:r>
            <a:endParaRPr lang="pt-PT" altLang="en-US" b="1" dirty="0"/>
          </a:p>
        </p:txBody>
      </p:sp>
    </p:spTree>
    <p:extLst>
      <p:ext uri="{BB962C8B-B14F-4D97-AF65-F5344CB8AC3E}">
        <p14:creationId xmlns:p14="http://schemas.microsoft.com/office/powerpoint/2010/main" val="420377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35763" y="2056621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76391" y="24084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76391" y="20512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19201" y="20512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35829" y="20512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21449" y="24084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35829" y="24084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59182" y="235834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21449" y="28370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35829" y="28370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35829" y="319426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78639" y="28370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78639" y="319426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6451" name="Group 28"/>
          <p:cNvGrpSpPr>
            <a:grpSpLocks noChangeAspect="1"/>
          </p:cNvGrpSpPr>
          <p:nvPr/>
        </p:nvGrpSpPr>
        <p:grpSpPr bwMode="auto">
          <a:xfrm>
            <a:off x="9765359" y="2356948"/>
            <a:ext cx="288925" cy="440583"/>
            <a:chOff x="1248" y="3200"/>
            <a:chExt cx="240" cy="368"/>
          </a:xfrm>
        </p:grpSpPr>
        <p:sp>
          <p:nvSpPr>
            <p:cNvPr id="146557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58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6452" name="Group 47"/>
          <p:cNvGrpSpPr>
            <a:grpSpLocks noChangeAspect="1"/>
          </p:cNvGrpSpPr>
          <p:nvPr/>
        </p:nvGrpSpPr>
        <p:grpSpPr bwMode="auto">
          <a:xfrm>
            <a:off x="10267009" y="2355364"/>
            <a:ext cx="287337" cy="440585"/>
            <a:chOff x="1248" y="3536"/>
            <a:chExt cx="240" cy="368"/>
          </a:xfrm>
        </p:grpSpPr>
        <p:sp>
          <p:nvSpPr>
            <p:cNvPr id="146555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56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15996" y="3178111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15996" y="3562286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15996" y="3963925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456" name="Group 138"/>
          <p:cNvGrpSpPr>
            <a:grpSpLocks/>
          </p:cNvGrpSpPr>
          <p:nvPr/>
        </p:nvGrpSpPr>
        <p:grpSpPr bwMode="auto">
          <a:xfrm>
            <a:off x="8501708" y="2792350"/>
            <a:ext cx="2171700" cy="2359025"/>
            <a:chOff x="5328790" y="1214422"/>
            <a:chExt cx="2172168" cy="2358248"/>
          </a:xfrm>
        </p:grpSpPr>
        <p:grpSp>
          <p:nvGrpSpPr>
            <p:cNvPr id="146548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73133" y="4378262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73133" y="3578161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73133" y="2805050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50224" y="219951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01726" y="235834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75674" y="219951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75737" y="219951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50224" y="2512250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3137" y="2512250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75737" y="248526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19201" y="319201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47049" y="2912300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47112" y="291388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75737" y="291388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50224" y="3198050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50287" y="3198050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75737" y="319963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78787" y="369811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6475" name="Group 28"/>
          <p:cNvGrpSpPr>
            <a:grpSpLocks noChangeAspect="1"/>
          </p:cNvGrpSpPr>
          <p:nvPr/>
        </p:nvGrpSpPr>
        <p:grpSpPr bwMode="auto">
          <a:xfrm>
            <a:off x="2235850" y="3980265"/>
            <a:ext cx="287337" cy="440585"/>
            <a:chOff x="1248" y="3200"/>
            <a:chExt cx="240" cy="368"/>
          </a:xfrm>
        </p:grpSpPr>
        <p:sp>
          <p:nvSpPr>
            <p:cNvPr id="14654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4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6476" name="Group 28"/>
          <p:cNvGrpSpPr>
            <a:grpSpLocks noChangeAspect="1"/>
          </p:cNvGrpSpPr>
          <p:nvPr/>
        </p:nvGrpSpPr>
        <p:grpSpPr bwMode="auto">
          <a:xfrm>
            <a:off x="1878661" y="3980265"/>
            <a:ext cx="287338" cy="440585"/>
            <a:chOff x="1248" y="3200"/>
            <a:chExt cx="240" cy="368"/>
          </a:xfrm>
        </p:grpSpPr>
        <p:sp>
          <p:nvSpPr>
            <p:cNvPr id="14654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4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6477" name="Group 28"/>
          <p:cNvGrpSpPr>
            <a:grpSpLocks noChangeAspect="1"/>
          </p:cNvGrpSpPr>
          <p:nvPr/>
        </p:nvGrpSpPr>
        <p:grpSpPr bwMode="auto">
          <a:xfrm>
            <a:off x="1878661" y="3623074"/>
            <a:ext cx="287338" cy="440583"/>
            <a:chOff x="1248" y="3200"/>
            <a:chExt cx="240" cy="368"/>
          </a:xfrm>
        </p:grpSpPr>
        <p:sp>
          <p:nvSpPr>
            <p:cNvPr id="14654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4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6478" name="Group 28"/>
          <p:cNvGrpSpPr>
            <a:grpSpLocks noChangeAspect="1"/>
          </p:cNvGrpSpPr>
          <p:nvPr/>
        </p:nvGrpSpPr>
        <p:grpSpPr bwMode="auto">
          <a:xfrm>
            <a:off x="1521475" y="3623074"/>
            <a:ext cx="287337" cy="440583"/>
            <a:chOff x="1248" y="3200"/>
            <a:chExt cx="240" cy="368"/>
          </a:xfrm>
        </p:grpSpPr>
        <p:sp>
          <p:nvSpPr>
            <p:cNvPr id="14654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4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6479" name="Group 28"/>
          <p:cNvGrpSpPr>
            <a:grpSpLocks noChangeAspect="1"/>
          </p:cNvGrpSpPr>
          <p:nvPr/>
        </p:nvGrpSpPr>
        <p:grpSpPr bwMode="auto">
          <a:xfrm>
            <a:off x="1521475" y="3978674"/>
            <a:ext cx="287337" cy="440583"/>
            <a:chOff x="1248" y="3200"/>
            <a:chExt cx="240" cy="368"/>
          </a:xfrm>
        </p:grpSpPr>
        <p:sp>
          <p:nvSpPr>
            <p:cNvPr id="146538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39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75674" y="3699700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6" name="Group 161"/>
          <p:cNvGrpSpPr>
            <a:grpSpLocks/>
          </p:cNvGrpSpPr>
          <p:nvPr/>
        </p:nvGrpSpPr>
        <p:grpSpPr bwMode="auto">
          <a:xfrm>
            <a:off x="4155969" y="3205986"/>
            <a:ext cx="830262" cy="1435662"/>
            <a:chOff x="3569620" y="2135506"/>
            <a:chExt cx="830483" cy="1436370"/>
          </a:xfrm>
        </p:grpSpPr>
        <p:grpSp>
          <p:nvGrpSpPr>
            <p:cNvPr id="146510" name="Group 24"/>
            <p:cNvGrpSpPr>
              <a:grpSpLocks/>
            </p:cNvGrpSpPr>
            <p:nvPr/>
          </p:nvGrpSpPr>
          <p:grpSpPr bwMode="auto">
            <a:xfrm>
              <a:off x="3757154" y="2428860"/>
              <a:ext cx="642949" cy="1143016"/>
              <a:chOff x="1470" y="828"/>
              <a:chExt cx="552" cy="978"/>
            </a:xfrm>
          </p:grpSpPr>
          <p:sp>
            <p:nvSpPr>
              <p:cNvPr id="146515" name="Line 25"/>
              <p:cNvSpPr>
                <a:spLocks noChangeShapeType="1"/>
              </p:cNvSpPr>
              <p:nvPr/>
            </p:nvSpPr>
            <p:spPr bwMode="auto">
              <a:xfrm>
                <a:off x="1710" y="1782"/>
                <a:ext cx="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16" name="Line 26"/>
              <p:cNvSpPr>
                <a:spLocks noChangeShapeType="1"/>
              </p:cNvSpPr>
              <p:nvPr/>
            </p:nvSpPr>
            <p:spPr bwMode="auto">
              <a:xfrm flipH="1">
                <a:off x="1710" y="1299"/>
                <a:ext cx="63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17" name="Oval 27"/>
              <p:cNvSpPr>
                <a:spLocks noChangeArrowheads="1"/>
              </p:cNvSpPr>
              <p:nvPr/>
            </p:nvSpPr>
            <p:spPr bwMode="auto">
              <a:xfrm>
                <a:off x="1659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518" name="Oval 28"/>
              <p:cNvSpPr>
                <a:spLocks noChangeArrowheads="1"/>
              </p:cNvSpPr>
              <p:nvPr/>
            </p:nvSpPr>
            <p:spPr bwMode="auto">
              <a:xfrm>
                <a:off x="1749" y="858"/>
                <a:ext cx="177" cy="1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519" name="Line 29"/>
              <p:cNvSpPr>
                <a:spLocks noChangeShapeType="1"/>
              </p:cNvSpPr>
              <p:nvPr/>
            </p:nvSpPr>
            <p:spPr bwMode="auto">
              <a:xfrm flipV="1">
                <a:off x="1728" y="1020"/>
                <a:ext cx="234" cy="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0" name="Line 30"/>
              <p:cNvSpPr>
                <a:spLocks noChangeShapeType="1"/>
              </p:cNvSpPr>
              <p:nvPr/>
            </p:nvSpPr>
            <p:spPr bwMode="auto">
              <a:xfrm>
                <a:off x="1953" y="1020"/>
                <a:ext cx="69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1" name="Line 31"/>
              <p:cNvSpPr>
                <a:spLocks noChangeShapeType="1"/>
              </p:cNvSpPr>
              <p:nvPr/>
            </p:nvSpPr>
            <p:spPr bwMode="auto">
              <a:xfrm flipH="1">
                <a:off x="1668" y="1038"/>
                <a:ext cx="63" cy="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2" name="Line 32"/>
              <p:cNvSpPr>
                <a:spLocks noChangeShapeType="1"/>
              </p:cNvSpPr>
              <p:nvPr/>
            </p:nvSpPr>
            <p:spPr bwMode="auto">
              <a:xfrm flipH="1" flipV="1">
                <a:off x="1533" y="978"/>
                <a:ext cx="135" cy="1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3" name="Line 33"/>
              <p:cNvSpPr>
                <a:spLocks noChangeShapeType="1"/>
              </p:cNvSpPr>
              <p:nvPr/>
            </p:nvSpPr>
            <p:spPr bwMode="auto">
              <a:xfrm flipH="1">
                <a:off x="1494" y="981"/>
                <a:ext cx="42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4" name="Line 34"/>
              <p:cNvSpPr>
                <a:spLocks noChangeShapeType="1"/>
              </p:cNvSpPr>
              <p:nvPr/>
            </p:nvSpPr>
            <p:spPr bwMode="auto">
              <a:xfrm>
                <a:off x="1494" y="1017"/>
                <a:ext cx="165" cy="2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5" name="Line 35"/>
              <p:cNvSpPr>
                <a:spLocks noChangeShapeType="1"/>
              </p:cNvSpPr>
              <p:nvPr/>
            </p:nvSpPr>
            <p:spPr bwMode="auto">
              <a:xfrm flipV="1">
                <a:off x="1653" y="1170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6" name="Line 36"/>
              <p:cNvSpPr>
                <a:spLocks noChangeShapeType="1"/>
              </p:cNvSpPr>
              <p:nvPr/>
            </p:nvSpPr>
            <p:spPr bwMode="auto">
              <a:xfrm>
                <a:off x="1749" y="1170"/>
                <a:ext cx="24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7" name="Oval 37"/>
              <p:cNvSpPr>
                <a:spLocks noChangeArrowheads="1"/>
              </p:cNvSpPr>
              <p:nvPr/>
            </p:nvSpPr>
            <p:spPr bwMode="auto">
              <a:xfrm>
                <a:off x="1470" y="960"/>
                <a:ext cx="51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528" name="Line 38"/>
              <p:cNvSpPr>
                <a:spLocks noChangeShapeType="1"/>
              </p:cNvSpPr>
              <p:nvPr/>
            </p:nvSpPr>
            <p:spPr bwMode="auto">
              <a:xfrm flipH="1">
                <a:off x="1980" y="1134"/>
                <a:ext cx="39" cy="1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29" name="Line 39"/>
              <p:cNvSpPr>
                <a:spLocks noChangeShapeType="1"/>
              </p:cNvSpPr>
              <p:nvPr/>
            </p:nvSpPr>
            <p:spPr bwMode="auto">
              <a:xfrm>
                <a:off x="1983" y="1281"/>
                <a:ext cx="30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30" name="Line 40"/>
              <p:cNvSpPr>
                <a:spLocks noChangeShapeType="1"/>
              </p:cNvSpPr>
              <p:nvPr/>
            </p:nvSpPr>
            <p:spPr bwMode="auto">
              <a:xfrm flipH="1">
                <a:off x="1992" y="1362"/>
                <a:ext cx="21" cy="4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31" name="Line 41"/>
              <p:cNvSpPr>
                <a:spLocks noChangeShapeType="1"/>
              </p:cNvSpPr>
              <p:nvPr/>
            </p:nvSpPr>
            <p:spPr bwMode="auto">
              <a:xfrm>
                <a:off x="1890" y="1410"/>
                <a:ext cx="15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32" name="Line 42"/>
              <p:cNvSpPr>
                <a:spLocks noChangeShapeType="1"/>
              </p:cNvSpPr>
              <p:nvPr/>
            </p:nvSpPr>
            <p:spPr bwMode="auto">
              <a:xfrm flipH="1">
                <a:off x="1791" y="1410"/>
                <a:ext cx="93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33" name="Line 43"/>
              <p:cNvSpPr>
                <a:spLocks noChangeShapeType="1"/>
              </p:cNvSpPr>
              <p:nvPr/>
            </p:nvSpPr>
            <p:spPr bwMode="auto">
              <a:xfrm>
                <a:off x="1902" y="1779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6534" name="Oval 44"/>
              <p:cNvSpPr>
                <a:spLocks noChangeArrowheads="1"/>
              </p:cNvSpPr>
              <p:nvPr/>
            </p:nvSpPr>
            <p:spPr bwMode="auto">
              <a:xfrm>
                <a:off x="1863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46535" name="Group 45"/>
              <p:cNvGrpSpPr>
                <a:grpSpLocks/>
              </p:cNvGrpSpPr>
              <p:nvPr/>
            </p:nvGrpSpPr>
            <p:grpSpPr bwMode="auto">
              <a:xfrm flipH="1">
                <a:off x="1724" y="828"/>
                <a:ext cx="205" cy="111"/>
                <a:chOff x="806" y="456"/>
                <a:chExt cx="319" cy="249"/>
              </a:xfrm>
            </p:grpSpPr>
            <p:sp>
              <p:nvSpPr>
                <p:cNvPr id="146536" name="Freeform 46"/>
                <p:cNvSpPr>
                  <a:spLocks/>
                </p:cNvSpPr>
                <p:nvPr/>
              </p:nvSpPr>
              <p:spPr bwMode="auto">
                <a:xfrm>
                  <a:off x="806" y="456"/>
                  <a:ext cx="319" cy="249"/>
                </a:xfrm>
                <a:custGeom>
                  <a:avLst/>
                  <a:gdLst>
                    <a:gd name="T0" fmla="*/ 132 w 319"/>
                    <a:gd name="T1" fmla="*/ 29 h 249"/>
                    <a:gd name="T2" fmla="*/ 82 w 319"/>
                    <a:gd name="T3" fmla="*/ 18 h 249"/>
                    <a:gd name="T4" fmla="*/ 55 w 319"/>
                    <a:gd name="T5" fmla="*/ 27 h 249"/>
                    <a:gd name="T6" fmla="*/ 41 w 319"/>
                    <a:gd name="T7" fmla="*/ 34 h 249"/>
                    <a:gd name="T8" fmla="*/ 25 w 319"/>
                    <a:gd name="T9" fmla="*/ 51 h 249"/>
                    <a:gd name="T10" fmla="*/ 17 w 319"/>
                    <a:gd name="T11" fmla="*/ 67 h 249"/>
                    <a:gd name="T12" fmla="*/ 7 w 319"/>
                    <a:gd name="T13" fmla="*/ 93 h 249"/>
                    <a:gd name="T14" fmla="*/ 4 w 319"/>
                    <a:gd name="T15" fmla="*/ 111 h 249"/>
                    <a:gd name="T16" fmla="*/ 1 w 319"/>
                    <a:gd name="T17" fmla="*/ 135 h 249"/>
                    <a:gd name="T18" fmla="*/ 1 w 319"/>
                    <a:gd name="T19" fmla="*/ 155 h 249"/>
                    <a:gd name="T20" fmla="*/ 3 w 319"/>
                    <a:gd name="T21" fmla="*/ 167 h 249"/>
                    <a:gd name="T22" fmla="*/ 6 w 319"/>
                    <a:gd name="T23" fmla="*/ 185 h 249"/>
                    <a:gd name="T24" fmla="*/ 23 w 319"/>
                    <a:gd name="T25" fmla="*/ 195 h 249"/>
                    <a:gd name="T26" fmla="*/ 29 w 319"/>
                    <a:gd name="T27" fmla="*/ 211 h 249"/>
                    <a:gd name="T28" fmla="*/ 44 w 319"/>
                    <a:gd name="T29" fmla="*/ 231 h 249"/>
                    <a:gd name="T30" fmla="*/ 56 w 319"/>
                    <a:gd name="T31" fmla="*/ 238 h 249"/>
                    <a:gd name="T32" fmla="*/ 76 w 319"/>
                    <a:gd name="T33" fmla="*/ 244 h 249"/>
                    <a:gd name="T34" fmla="*/ 91 w 319"/>
                    <a:gd name="T35" fmla="*/ 246 h 249"/>
                    <a:gd name="T36" fmla="*/ 121 w 319"/>
                    <a:gd name="T37" fmla="*/ 247 h 249"/>
                    <a:gd name="T38" fmla="*/ 143 w 319"/>
                    <a:gd name="T39" fmla="*/ 247 h 249"/>
                    <a:gd name="T40" fmla="*/ 180 w 319"/>
                    <a:gd name="T41" fmla="*/ 249 h 249"/>
                    <a:gd name="T42" fmla="*/ 207 w 319"/>
                    <a:gd name="T43" fmla="*/ 248 h 249"/>
                    <a:gd name="T44" fmla="*/ 235 w 319"/>
                    <a:gd name="T45" fmla="*/ 243 h 249"/>
                    <a:gd name="T46" fmla="*/ 259 w 319"/>
                    <a:gd name="T47" fmla="*/ 237 h 249"/>
                    <a:gd name="T48" fmla="*/ 292 w 319"/>
                    <a:gd name="T49" fmla="*/ 228 h 249"/>
                    <a:gd name="T50" fmla="*/ 311 w 319"/>
                    <a:gd name="T51" fmla="*/ 211 h 249"/>
                    <a:gd name="T52" fmla="*/ 319 w 319"/>
                    <a:gd name="T53" fmla="*/ 201 h 249"/>
                    <a:gd name="T54" fmla="*/ 313 w 319"/>
                    <a:gd name="T55" fmla="*/ 189 h 249"/>
                    <a:gd name="T56" fmla="*/ 293 w 319"/>
                    <a:gd name="T57" fmla="*/ 181 h 249"/>
                    <a:gd name="T58" fmla="*/ 278 w 319"/>
                    <a:gd name="T59" fmla="*/ 175 h 249"/>
                    <a:gd name="T60" fmla="*/ 251 w 319"/>
                    <a:gd name="T61" fmla="*/ 180 h 249"/>
                    <a:gd name="T62" fmla="*/ 224 w 319"/>
                    <a:gd name="T63" fmla="*/ 186 h 249"/>
                    <a:gd name="T64" fmla="*/ 202 w 319"/>
                    <a:gd name="T65" fmla="*/ 190 h 249"/>
                    <a:gd name="T66" fmla="*/ 182 w 319"/>
                    <a:gd name="T67" fmla="*/ 193 h 249"/>
                    <a:gd name="T68" fmla="*/ 139 w 319"/>
                    <a:gd name="T69" fmla="*/ 193 h 249"/>
                    <a:gd name="T70" fmla="*/ 16 w 319"/>
                    <a:gd name="T71" fmla="*/ 195 h 249"/>
                    <a:gd name="T72" fmla="*/ 76 w 319"/>
                    <a:gd name="T73" fmla="*/ 192 h 249"/>
                    <a:gd name="T74" fmla="*/ 171 w 319"/>
                    <a:gd name="T75" fmla="*/ 179 h 249"/>
                    <a:gd name="T76" fmla="*/ 132 w 319"/>
                    <a:gd name="T77" fmla="*/ 29 h 2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249"/>
                    <a:gd name="T119" fmla="*/ 319 w 319"/>
                    <a:gd name="T120" fmla="*/ 249 h 2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249">
                      <a:moveTo>
                        <a:pt x="132" y="29"/>
                      </a:moveTo>
                      <a:cubicBezTo>
                        <a:pt x="117" y="0"/>
                        <a:pt x="95" y="18"/>
                        <a:pt x="82" y="18"/>
                      </a:cubicBezTo>
                      <a:cubicBezTo>
                        <a:pt x="69" y="18"/>
                        <a:pt x="62" y="24"/>
                        <a:pt x="55" y="27"/>
                      </a:cubicBezTo>
                      <a:cubicBezTo>
                        <a:pt x="48" y="30"/>
                        <a:pt x="46" y="30"/>
                        <a:pt x="41" y="34"/>
                      </a:cubicBezTo>
                      <a:cubicBezTo>
                        <a:pt x="36" y="38"/>
                        <a:pt x="29" y="46"/>
                        <a:pt x="25" y="51"/>
                      </a:cubicBezTo>
                      <a:cubicBezTo>
                        <a:pt x="21" y="56"/>
                        <a:pt x="20" y="60"/>
                        <a:pt x="17" y="67"/>
                      </a:cubicBezTo>
                      <a:cubicBezTo>
                        <a:pt x="14" y="74"/>
                        <a:pt x="9" y="86"/>
                        <a:pt x="7" y="93"/>
                      </a:cubicBezTo>
                      <a:cubicBezTo>
                        <a:pt x="5" y="100"/>
                        <a:pt x="5" y="104"/>
                        <a:pt x="4" y="111"/>
                      </a:cubicBezTo>
                      <a:cubicBezTo>
                        <a:pt x="3" y="118"/>
                        <a:pt x="2" y="128"/>
                        <a:pt x="1" y="135"/>
                      </a:cubicBezTo>
                      <a:cubicBezTo>
                        <a:pt x="0" y="142"/>
                        <a:pt x="1" y="150"/>
                        <a:pt x="1" y="155"/>
                      </a:cubicBezTo>
                      <a:cubicBezTo>
                        <a:pt x="1" y="160"/>
                        <a:pt x="2" y="162"/>
                        <a:pt x="3" y="167"/>
                      </a:cubicBezTo>
                      <a:cubicBezTo>
                        <a:pt x="4" y="172"/>
                        <a:pt x="3" y="180"/>
                        <a:pt x="6" y="185"/>
                      </a:cubicBezTo>
                      <a:cubicBezTo>
                        <a:pt x="9" y="190"/>
                        <a:pt x="19" y="191"/>
                        <a:pt x="23" y="195"/>
                      </a:cubicBezTo>
                      <a:cubicBezTo>
                        <a:pt x="27" y="199"/>
                        <a:pt x="26" y="205"/>
                        <a:pt x="29" y="211"/>
                      </a:cubicBezTo>
                      <a:cubicBezTo>
                        <a:pt x="32" y="217"/>
                        <a:pt x="40" y="227"/>
                        <a:pt x="44" y="231"/>
                      </a:cubicBezTo>
                      <a:cubicBezTo>
                        <a:pt x="48" y="235"/>
                        <a:pt x="51" y="236"/>
                        <a:pt x="56" y="238"/>
                      </a:cubicBezTo>
                      <a:cubicBezTo>
                        <a:pt x="61" y="240"/>
                        <a:pt x="70" y="243"/>
                        <a:pt x="76" y="244"/>
                      </a:cubicBezTo>
                      <a:cubicBezTo>
                        <a:pt x="82" y="245"/>
                        <a:pt x="84" y="246"/>
                        <a:pt x="91" y="246"/>
                      </a:cubicBezTo>
                      <a:cubicBezTo>
                        <a:pt x="98" y="246"/>
                        <a:pt x="112" y="247"/>
                        <a:pt x="121" y="247"/>
                      </a:cubicBezTo>
                      <a:cubicBezTo>
                        <a:pt x="130" y="247"/>
                        <a:pt x="133" y="247"/>
                        <a:pt x="143" y="247"/>
                      </a:cubicBezTo>
                      <a:cubicBezTo>
                        <a:pt x="153" y="247"/>
                        <a:pt x="169" y="249"/>
                        <a:pt x="180" y="249"/>
                      </a:cubicBezTo>
                      <a:cubicBezTo>
                        <a:pt x="191" y="249"/>
                        <a:pt x="198" y="249"/>
                        <a:pt x="207" y="248"/>
                      </a:cubicBezTo>
                      <a:cubicBezTo>
                        <a:pt x="216" y="247"/>
                        <a:pt x="226" y="245"/>
                        <a:pt x="235" y="243"/>
                      </a:cubicBezTo>
                      <a:cubicBezTo>
                        <a:pt x="244" y="241"/>
                        <a:pt x="250" y="239"/>
                        <a:pt x="259" y="237"/>
                      </a:cubicBezTo>
                      <a:cubicBezTo>
                        <a:pt x="268" y="235"/>
                        <a:pt x="283" y="232"/>
                        <a:pt x="292" y="228"/>
                      </a:cubicBezTo>
                      <a:cubicBezTo>
                        <a:pt x="301" y="224"/>
                        <a:pt x="307" y="215"/>
                        <a:pt x="311" y="211"/>
                      </a:cubicBezTo>
                      <a:cubicBezTo>
                        <a:pt x="315" y="207"/>
                        <a:pt x="319" y="205"/>
                        <a:pt x="319" y="201"/>
                      </a:cubicBezTo>
                      <a:cubicBezTo>
                        <a:pt x="319" y="197"/>
                        <a:pt x="317" y="192"/>
                        <a:pt x="313" y="189"/>
                      </a:cubicBezTo>
                      <a:cubicBezTo>
                        <a:pt x="309" y="186"/>
                        <a:pt x="299" y="183"/>
                        <a:pt x="293" y="181"/>
                      </a:cubicBezTo>
                      <a:cubicBezTo>
                        <a:pt x="287" y="179"/>
                        <a:pt x="285" y="175"/>
                        <a:pt x="278" y="175"/>
                      </a:cubicBezTo>
                      <a:cubicBezTo>
                        <a:pt x="271" y="175"/>
                        <a:pt x="260" y="178"/>
                        <a:pt x="251" y="180"/>
                      </a:cubicBezTo>
                      <a:cubicBezTo>
                        <a:pt x="242" y="182"/>
                        <a:pt x="232" y="184"/>
                        <a:pt x="224" y="186"/>
                      </a:cubicBezTo>
                      <a:cubicBezTo>
                        <a:pt x="216" y="188"/>
                        <a:pt x="209" y="189"/>
                        <a:pt x="202" y="190"/>
                      </a:cubicBezTo>
                      <a:cubicBezTo>
                        <a:pt x="195" y="191"/>
                        <a:pt x="192" y="193"/>
                        <a:pt x="182" y="193"/>
                      </a:cubicBezTo>
                      <a:cubicBezTo>
                        <a:pt x="172" y="193"/>
                        <a:pt x="167" y="193"/>
                        <a:pt x="139" y="193"/>
                      </a:cubicBezTo>
                      <a:cubicBezTo>
                        <a:pt x="111" y="193"/>
                        <a:pt x="26" y="195"/>
                        <a:pt x="16" y="195"/>
                      </a:cubicBezTo>
                      <a:cubicBezTo>
                        <a:pt x="6" y="195"/>
                        <a:pt x="50" y="195"/>
                        <a:pt x="76" y="192"/>
                      </a:cubicBezTo>
                      <a:cubicBezTo>
                        <a:pt x="102" y="189"/>
                        <a:pt x="162" y="206"/>
                        <a:pt x="171" y="179"/>
                      </a:cubicBezTo>
                      <a:cubicBezTo>
                        <a:pt x="180" y="152"/>
                        <a:pt x="140" y="60"/>
                        <a:pt x="132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  <p:sp>
              <p:nvSpPr>
                <p:cNvPr id="146537" name="Freeform 47"/>
                <p:cNvSpPr>
                  <a:spLocks/>
                </p:cNvSpPr>
                <p:nvPr/>
              </p:nvSpPr>
              <p:spPr bwMode="auto">
                <a:xfrm>
                  <a:off x="920" y="466"/>
                  <a:ext cx="162" cy="187"/>
                </a:xfrm>
                <a:custGeom>
                  <a:avLst/>
                  <a:gdLst>
                    <a:gd name="T0" fmla="*/ 7 w 162"/>
                    <a:gd name="T1" fmla="*/ 2 h 187"/>
                    <a:gd name="T2" fmla="*/ 54 w 162"/>
                    <a:gd name="T3" fmla="*/ 2 h 187"/>
                    <a:gd name="T4" fmla="*/ 88 w 162"/>
                    <a:gd name="T5" fmla="*/ 8 h 187"/>
                    <a:gd name="T6" fmla="*/ 111 w 162"/>
                    <a:gd name="T7" fmla="*/ 16 h 187"/>
                    <a:gd name="T8" fmla="*/ 122 w 162"/>
                    <a:gd name="T9" fmla="*/ 30 h 187"/>
                    <a:gd name="T10" fmla="*/ 131 w 162"/>
                    <a:gd name="T11" fmla="*/ 45 h 187"/>
                    <a:gd name="T12" fmla="*/ 137 w 162"/>
                    <a:gd name="T13" fmla="*/ 57 h 187"/>
                    <a:gd name="T14" fmla="*/ 145 w 162"/>
                    <a:gd name="T15" fmla="*/ 80 h 187"/>
                    <a:gd name="T16" fmla="*/ 151 w 162"/>
                    <a:gd name="T17" fmla="*/ 94 h 187"/>
                    <a:gd name="T18" fmla="*/ 156 w 162"/>
                    <a:gd name="T19" fmla="*/ 104 h 187"/>
                    <a:gd name="T20" fmla="*/ 160 w 162"/>
                    <a:gd name="T21" fmla="*/ 137 h 187"/>
                    <a:gd name="T22" fmla="*/ 160 w 162"/>
                    <a:gd name="T23" fmla="*/ 155 h 187"/>
                    <a:gd name="T24" fmla="*/ 154 w 162"/>
                    <a:gd name="T25" fmla="*/ 167 h 187"/>
                    <a:gd name="T26" fmla="*/ 112 w 162"/>
                    <a:gd name="T27" fmla="*/ 178 h 187"/>
                    <a:gd name="T28" fmla="*/ 62 w 162"/>
                    <a:gd name="T29" fmla="*/ 183 h 187"/>
                    <a:gd name="T30" fmla="*/ 58 w 162"/>
                    <a:gd name="T31" fmla="*/ 153 h 187"/>
                    <a:gd name="T32" fmla="*/ 52 w 162"/>
                    <a:gd name="T33" fmla="*/ 123 h 187"/>
                    <a:gd name="T34" fmla="*/ 44 w 162"/>
                    <a:gd name="T35" fmla="*/ 96 h 187"/>
                    <a:gd name="T36" fmla="*/ 38 w 162"/>
                    <a:gd name="T37" fmla="*/ 62 h 187"/>
                    <a:gd name="T38" fmla="*/ 25 w 162"/>
                    <a:gd name="T39" fmla="*/ 39 h 187"/>
                    <a:gd name="T40" fmla="*/ 13 w 162"/>
                    <a:gd name="T41" fmla="*/ 15 h 187"/>
                    <a:gd name="T42" fmla="*/ 7 w 162"/>
                    <a:gd name="T43" fmla="*/ 2 h 18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2"/>
                    <a:gd name="T67" fmla="*/ 0 h 187"/>
                    <a:gd name="T68" fmla="*/ 162 w 162"/>
                    <a:gd name="T69" fmla="*/ 187 h 18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2" h="187">
                      <a:moveTo>
                        <a:pt x="7" y="2"/>
                      </a:moveTo>
                      <a:cubicBezTo>
                        <a:pt x="14" y="0"/>
                        <a:pt x="41" y="1"/>
                        <a:pt x="54" y="2"/>
                      </a:cubicBezTo>
                      <a:cubicBezTo>
                        <a:pt x="67" y="3"/>
                        <a:pt x="79" y="6"/>
                        <a:pt x="88" y="8"/>
                      </a:cubicBezTo>
                      <a:cubicBezTo>
                        <a:pt x="97" y="10"/>
                        <a:pt x="105" y="12"/>
                        <a:pt x="111" y="16"/>
                      </a:cubicBezTo>
                      <a:cubicBezTo>
                        <a:pt x="117" y="20"/>
                        <a:pt x="119" y="25"/>
                        <a:pt x="122" y="30"/>
                      </a:cubicBezTo>
                      <a:cubicBezTo>
                        <a:pt x="125" y="35"/>
                        <a:pt x="129" y="41"/>
                        <a:pt x="131" y="45"/>
                      </a:cubicBezTo>
                      <a:cubicBezTo>
                        <a:pt x="133" y="49"/>
                        <a:pt x="135" y="51"/>
                        <a:pt x="137" y="57"/>
                      </a:cubicBezTo>
                      <a:cubicBezTo>
                        <a:pt x="139" y="63"/>
                        <a:pt x="143" y="74"/>
                        <a:pt x="145" y="80"/>
                      </a:cubicBezTo>
                      <a:cubicBezTo>
                        <a:pt x="147" y="86"/>
                        <a:pt x="149" y="90"/>
                        <a:pt x="151" y="94"/>
                      </a:cubicBezTo>
                      <a:cubicBezTo>
                        <a:pt x="153" y="98"/>
                        <a:pt x="155" y="97"/>
                        <a:pt x="156" y="104"/>
                      </a:cubicBezTo>
                      <a:cubicBezTo>
                        <a:pt x="157" y="111"/>
                        <a:pt x="159" y="129"/>
                        <a:pt x="160" y="137"/>
                      </a:cubicBezTo>
                      <a:cubicBezTo>
                        <a:pt x="161" y="145"/>
                        <a:pt x="161" y="150"/>
                        <a:pt x="160" y="155"/>
                      </a:cubicBezTo>
                      <a:cubicBezTo>
                        <a:pt x="159" y="160"/>
                        <a:pt x="162" y="163"/>
                        <a:pt x="154" y="167"/>
                      </a:cubicBezTo>
                      <a:cubicBezTo>
                        <a:pt x="146" y="171"/>
                        <a:pt x="127" y="175"/>
                        <a:pt x="112" y="178"/>
                      </a:cubicBezTo>
                      <a:cubicBezTo>
                        <a:pt x="97" y="181"/>
                        <a:pt x="71" y="187"/>
                        <a:pt x="62" y="183"/>
                      </a:cubicBezTo>
                      <a:cubicBezTo>
                        <a:pt x="53" y="179"/>
                        <a:pt x="60" y="163"/>
                        <a:pt x="58" y="153"/>
                      </a:cubicBezTo>
                      <a:cubicBezTo>
                        <a:pt x="56" y="143"/>
                        <a:pt x="54" y="132"/>
                        <a:pt x="52" y="123"/>
                      </a:cubicBezTo>
                      <a:cubicBezTo>
                        <a:pt x="50" y="114"/>
                        <a:pt x="46" y="106"/>
                        <a:pt x="44" y="96"/>
                      </a:cubicBezTo>
                      <a:cubicBezTo>
                        <a:pt x="42" y="86"/>
                        <a:pt x="41" y="71"/>
                        <a:pt x="38" y="62"/>
                      </a:cubicBezTo>
                      <a:cubicBezTo>
                        <a:pt x="35" y="53"/>
                        <a:pt x="29" y="47"/>
                        <a:pt x="25" y="39"/>
                      </a:cubicBezTo>
                      <a:cubicBezTo>
                        <a:pt x="21" y="31"/>
                        <a:pt x="16" y="21"/>
                        <a:pt x="13" y="15"/>
                      </a:cubicBezTo>
                      <a:cubicBezTo>
                        <a:pt x="10" y="9"/>
                        <a:pt x="0" y="4"/>
                        <a:pt x="7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</p:grpSp>
        </p:grpSp>
        <p:grpSp>
          <p:nvGrpSpPr>
            <p:cNvPr id="146511" name="Group 28"/>
            <p:cNvGrpSpPr>
              <a:grpSpLocks noChangeAspect="1"/>
            </p:cNvGrpSpPr>
            <p:nvPr/>
          </p:nvGrpSpPr>
          <p:grpSpPr bwMode="auto">
            <a:xfrm>
              <a:off x="3569620" y="2135506"/>
              <a:ext cx="288000" cy="440400"/>
              <a:chOff x="1248" y="3200"/>
              <a:chExt cx="240" cy="367"/>
            </a:xfrm>
          </p:grpSpPr>
          <p:sp>
            <p:nvSpPr>
              <p:cNvPr id="146513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514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 b="1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sp>
          <p:nvSpPr>
            <p:cNvPr id="181" name="Folded Corner 180"/>
            <p:cNvSpPr/>
            <p:nvPr/>
          </p:nvSpPr>
          <p:spPr>
            <a:xfrm>
              <a:off x="3571207" y="2642731"/>
              <a:ext cx="360459" cy="216006"/>
            </a:xfrm>
            <a:prstGeom prst="foldedCorner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2" name="Folded Corner 181"/>
          <p:cNvSpPr/>
          <p:nvPr/>
        </p:nvSpPr>
        <p:spPr>
          <a:xfrm>
            <a:off x="2878787" y="4055300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3378849" y="4055300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3878912" y="4055300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6485" name="Group 47"/>
          <p:cNvGrpSpPr>
            <a:grpSpLocks noChangeAspect="1"/>
          </p:cNvGrpSpPr>
          <p:nvPr/>
        </p:nvGrpSpPr>
        <p:grpSpPr bwMode="auto">
          <a:xfrm>
            <a:off x="2235850" y="4407299"/>
            <a:ext cx="287337" cy="440583"/>
            <a:chOff x="1248" y="3536"/>
            <a:chExt cx="240" cy="368"/>
          </a:xfrm>
        </p:grpSpPr>
        <p:sp>
          <p:nvSpPr>
            <p:cNvPr id="14650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0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6486" name="Group 47"/>
          <p:cNvGrpSpPr>
            <a:grpSpLocks noChangeAspect="1"/>
          </p:cNvGrpSpPr>
          <p:nvPr/>
        </p:nvGrpSpPr>
        <p:grpSpPr bwMode="auto">
          <a:xfrm>
            <a:off x="1878661" y="4408890"/>
            <a:ext cx="287338" cy="440585"/>
            <a:chOff x="1248" y="3536"/>
            <a:chExt cx="240" cy="368"/>
          </a:xfrm>
        </p:grpSpPr>
        <p:sp>
          <p:nvSpPr>
            <p:cNvPr id="14650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0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6487" name="Group 47"/>
          <p:cNvGrpSpPr>
            <a:grpSpLocks noChangeAspect="1"/>
          </p:cNvGrpSpPr>
          <p:nvPr/>
        </p:nvGrpSpPr>
        <p:grpSpPr bwMode="auto">
          <a:xfrm>
            <a:off x="2234261" y="4693049"/>
            <a:ext cx="287338" cy="440583"/>
            <a:chOff x="1248" y="3536"/>
            <a:chExt cx="240" cy="368"/>
          </a:xfrm>
        </p:grpSpPr>
        <p:sp>
          <p:nvSpPr>
            <p:cNvPr id="14650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0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6488" name="Group 47"/>
          <p:cNvGrpSpPr>
            <a:grpSpLocks noChangeAspect="1"/>
          </p:cNvGrpSpPr>
          <p:nvPr/>
        </p:nvGrpSpPr>
        <p:grpSpPr bwMode="auto">
          <a:xfrm>
            <a:off x="1878661" y="4694640"/>
            <a:ext cx="287338" cy="440585"/>
            <a:chOff x="1248" y="3536"/>
            <a:chExt cx="240" cy="368"/>
          </a:xfrm>
        </p:grpSpPr>
        <p:sp>
          <p:nvSpPr>
            <p:cNvPr id="14650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0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6489" name="Group 47"/>
          <p:cNvGrpSpPr>
            <a:grpSpLocks noChangeAspect="1"/>
          </p:cNvGrpSpPr>
          <p:nvPr/>
        </p:nvGrpSpPr>
        <p:grpSpPr bwMode="auto">
          <a:xfrm>
            <a:off x="1521475" y="4408890"/>
            <a:ext cx="287337" cy="440585"/>
            <a:chOff x="1248" y="3536"/>
            <a:chExt cx="240" cy="368"/>
          </a:xfrm>
        </p:grpSpPr>
        <p:sp>
          <p:nvSpPr>
            <p:cNvPr id="14650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50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6490" name="Group 47"/>
          <p:cNvGrpSpPr>
            <a:grpSpLocks noChangeAspect="1"/>
          </p:cNvGrpSpPr>
          <p:nvPr/>
        </p:nvGrpSpPr>
        <p:grpSpPr bwMode="auto">
          <a:xfrm>
            <a:off x="1521475" y="4694640"/>
            <a:ext cx="287337" cy="440585"/>
            <a:chOff x="1248" y="3536"/>
            <a:chExt cx="240" cy="368"/>
          </a:xfrm>
        </p:grpSpPr>
        <p:sp>
          <p:nvSpPr>
            <p:cNvPr id="14649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9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47037" y="44839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07412" y="44839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75737" y="44839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1637" y="48268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07412" y="484111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75737" y="478555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 rot="-5400000">
            <a:off x="-56717" y="3279283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Leverantör</a:t>
            </a:r>
          </a:p>
        </p:txBody>
      </p:sp>
      <p:sp>
        <p:nvSpPr>
          <p:cNvPr id="169" name="Rectangle 2"/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Kund</a:t>
            </a:r>
            <a:endParaRPr lang="pt-BR" altLang="en-US" sz="2000" dirty="0"/>
          </a:p>
        </p:txBody>
      </p:sp>
      <p:sp>
        <p:nvSpPr>
          <p:cNvPr id="170" name="Rectangle 40"/>
          <p:cNvSpPr>
            <a:spLocks noChangeArrowheads="1"/>
          </p:cNvSpPr>
          <p:nvPr/>
        </p:nvSpPr>
        <p:spPr bwMode="auto">
          <a:xfrm>
            <a:off x="2800782" y="1779095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Kanban kort</a:t>
            </a:r>
          </a:p>
        </p:txBody>
      </p:sp>
      <p:sp>
        <p:nvSpPr>
          <p:cNvPr id="171" name="TextBox 56"/>
          <p:cNvSpPr txBox="1">
            <a:spLocks noChangeArrowheads="1"/>
          </p:cNvSpPr>
          <p:nvPr/>
        </p:nvSpPr>
        <p:spPr bwMode="auto">
          <a:xfrm>
            <a:off x="1514907" y="5279533"/>
            <a:ext cx="118814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delar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delar</a:t>
            </a:r>
            <a:endParaRPr lang="en-US" altLang="en-US" sz="1400" dirty="0"/>
          </a:p>
        </p:txBody>
      </p:sp>
      <p:sp>
        <p:nvSpPr>
          <p:cNvPr id="172" name="Content Placeholder 2"/>
          <p:cNvSpPr txBox="1">
            <a:spLocks/>
          </p:cNvSpPr>
          <p:nvPr/>
        </p:nvSpPr>
        <p:spPr>
          <a:xfrm>
            <a:off x="2652055" y="5532457"/>
            <a:ext cx="7614954" cy="510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altLang="en-US" b="1" dirty="0"/>
              <a:t>... och tar ett kort med motsvarande färg med sig</a:t>
            </a:r>
            <a:endParaRPr lang="pt-PT" altLang="en-US" b="1" dirty="0"/>
          </a:p>
        </p:txBody>
      </p:sp>
    </p:spTree>
    <p:extLst>
      <p:ext uri="{BB962C8B-B14F-4D97-AF65-F5344CB8AC3E}">
        <p14:creationId xmlns:p14="http://schemas.microsoft.com/office/powerpoint/2010/main" val="11216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51393 0.0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0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42035" y="2061253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82663" y="241308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82663" y="205589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25473" y="205589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42101" y="205589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27721" y="241308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42101" y="2413081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7136" y="234666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27721" y="284170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42101" y="284170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42101" y="319889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84911" y="284170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84911" y="319889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7475" name="Group 28"/>
          <p:cNvGrpSpPr>
            <a:grpSpLocks noChangeAspect="1"/>
          </p:cNvGrpSpPr>
          <p:nvPr/>
        </p:nvGrpSpPr>
        <p:grpSpPr bwMode="auto">
          <a:xfrm>
            <a:off x="9783313" y="2345272"/>
            <a:ext cx="288925" cy="440583"/>
            <a:chOff x="1248" y="3200"/>
            <a:chExt cx="240" cy="368"/>
          </a:xfrm>
        </p:grpSpPr>
        <p:sp>
          <p:nvSpPr>
            <p:cNvPr id="14758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8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7476" name="Group 47"/>
          <p:cNvGrpSpPr>
            <a:grpSpLocks noChangeAspect="1"/>
          </p:cNvGrpSpPr>
          <p:nvPr/>
        </p:nvGrpSpPr>
        <p:grpSpPr bwMode="auto">
          <a:xfrm>
            <a:off x="10284963" y="2343688"/>
            <a:ext cx="287337" cy="440585"/>
            <a:chOff x="1248" y="3536"/>
            <a:chExt cx="240" cy="368"/>
          </a:xfrm>
        </p:grpSpPr>
        <p:sp>
          <p:nvSpPr>
            <p:cNvPr id="14757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7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33950" y="3166435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33950" y="3550610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33950" y="3952249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480" name="Group 138"/>
          <p:cNvGrpSpPr>
            <a:grpSpLocks/>
          </p:cNvGrpSpPr>
          <p:nvPr/>
        </p:nvGrpSpPr>
        <p:grpSpPr bwMode="auto">
          <a:xfrm>
            <a:off x="8519662" y="2780674"/>
            <a:ext cx="2171700" cy="2359025"/>
            <a:chOff x="5328790" y="1214422"/>
            <a:chExt cx="2172168" cy="2358248"/>
          </a:xfrm>
        </p:grpSpPr>
        <p:grpSp>
          <p:nvGrpSpPr>
            <p:cNvPr id="147571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91087" y="4366586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91087" y="3566485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91087" y="2793374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56496" y="2204144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9680" y="234666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81946" y="2204144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82009" y="2204144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56496" y="251688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9409" y="251688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82009" y="2489894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25473" y="319665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53321" y="2916932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53384" y="2918519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82009" y="2918519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56496" y="3202682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56559" y="3202682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82009" y="3204269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85059" y="3702744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7499" name="Group 28"/>
          <p:cNvGrpSpPr>
            <a:grpSpLocks noChangeAspect="1"/>
          </p:cNvGrpSpPr>
          <p:nvPr/>
        </p:nvGrpSpPr>
        <p:grpSpPr bwMode="auto">
          <a:xfrm>
            <a:off x="2242122" y="3984897"/>
            <a:ext cx="287337" cy="440585"/>
            <a:chOff x="1248" y="3200"/>
            <a:chExt cx="240" cy="368"/>
          </a:xfrm>
        </p:grpSpPr>
        <p:sp>
          <p:nvSpPr>
            <p:cNvPr id="147569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70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7500" name="Group 28"/>
          <p:cNvGrpSpPr>
            <a:grpSpLocks noChangeAspect="1"/>
          </p:cNvGrpSpPr>
          <p:nvPr/>
        </p:nvGrpSpPr>
        <p:grpSpPr bwMode="auto">
          <a:xfrm>
            <a:off x="1884933" y="3984897"/>
            <a:ext cx="287338" cy="440585"/>
            <a:chOff x="1248" y="3200"/>
            <a:chExt cx="240" cy="368"/>
          </a:xfrm>
        </p:grpSpPr>
        <p:sp>
          <p:nvSpPr>
            <p:cNvPr id="147567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68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7501" name="Group 28"/>
          <p:cNvGrpSpPr>
            <a:grpSpLocks noChangeAspect="1"/>
          </p:cNvGrpSpPr>
          <p:nvPr/>
        </p:nvGrpSpPr>
        <p:grpSpPr bwMode="auto">
          <a:xfrm>
            <a:off x="1884933" y="3627706"/>
            <a:ext cx="287338" cy="440583"/>
            <a:chOff x="1248" y="3200"/>
            <a:chExt cx="240" cy="368"/>
          </a:xfrm>
        </p:grpSpPr>
        <p:sp>
          <p:nvSpPr>
            <p:cNvPr id="14756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6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7502" name="Group 28"/>
          <p:cNvGrpSpPr>
            <a:grpSpLocks noChangeAspect="1"/>
          </p:cNvGrpSpPr>
          <p:nvPr/>
        </p:nvGrpSpPr>
        <p:grpSpPr bwMode="auto">
          <a:xfrm>
            <a:off x="1527747" y="3627706"/>
            <a:ext cx="287337" cy="440583"/>
            <a:chOff x="1248" y="3200"/>
            <a:chExt cx="240" cy="368"/>
          </a:xfrm>
        </p:grpSpPr>
        <p:sp>
          <p:nvSpPr>
            <p:cNvPr id="147563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64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7503" name="Group 28"/>
          <p:cNvGrpSpPr>
            <a:grpSpLocks noChangeAspect="1"/>
          </p:cNvGrpSpPr>
          <p:nvPr/>
        </p:nvGrpSpPr>
        <p:grpSpPr bwMode="auto">
          <a:xfrm>
            <a:off x="1527747" y="3983306"/>
            <a:ext cx="287337" cy="440583"/>
            <a:chOff x="1248" y="3200"/>
            <a:chExt cx="240" cy="368"/>
          </a:xfrm>
        </p:grpSpPr>
        <p:sp>
          <p:nvSpPr>
            <p:cNvPr id="147561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62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81946" y="3704332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7505" name="Group 24"/>
          <p:cNvGrpSpPr>
            <a:grpSpLocks/>
          </p:cNvGrpSpPr>
          <p:nvPr/>
        </p:nvGrpSpPr>
        <p:grpSpPr bwMode="auto">
          <a:xfrm>
            <a:off x="10645382" y="3824307"/>
            <a:ext cx="642938" cy="1143000"/>
            <a:chOff x="1470" y="828"/>
            <a:chExt cx="552" cy="978"/>
          </a:xfrm>
        </p:grpSpPr>
        <p:sp>
          <p:nvSpPr>
            <p:cNvPr id="147538" name="Line 25"/>
            <p:cNvSpPr>
              <a:spLocks noChangeShapeType="1"/>
            </p:cNvSpPr>
            <p:nvPr/>
          </p:nvSpPr>
          <p:spPr bwMode="auto">
            <a:xfrm>
              <a:off x="1710" y="1782"/>
              <a:ext cx="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39" name="Line 26"/>
            <p:cNvSpPr>
              <a:spLocks noChangeShapeType="1"/>
            </p:cNvSpPr>
            <p:nvPr/>
          </p:nvSpPr>
          <p:spPr bwMode="auto">
            <a:xfrm flipH="1">
              <a:off x="1710" y="1299"/>
              <a:ext cx="63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0" name="Oval 27"/>
            <p:cNvSpPr>
              <a:spLocks noChangeArrowheads="1"/>
            </p:cNvSpPr>
            <p:nvPr/>
          </p:nvSpPr>
          <p:spPr bwMode="auto">
            <a:xfrm>
              <a:off x="1659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41" name="Oval 28"/>
            <p:cNvSpPr>
              <a:spLocks noChangeArrowheads="1"/>
            </p:cNvSpPr>
            <p:nvPr/>
          </p:nvSpPr>
          <p:spPr bwMode="auto">
            <a:xfrm>
              <a:off x="1749" y="858"/>
              <a:ext cx="177" cy="1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42" name="Line 29"/>
            <p:cNvSpPr>
              <a:spLocks noChangeShapeType="1"/>
            </p:cNvSpPr>
            <p:nvPr/>
          </p:nvSpPr>
          <p:spPr bwMode="auto">
            <a:xfrm flipV="1">
              <a:off x="1728" y="1020"/>
              <a:ext cx="234" cy="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3" name="Line 30"/>
            <p:cNvSpPr>
              <a:spLocks noChangeShapeType="1"/>
            </p:cNvSpPr>
            <p:nvPr/>
          </p:nvSpPr>
          <p:spPr bwMode="auto">
            <a:xfrm>
              <a:off x="1953" y="1020"/>
              <a:ext cx="69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4" name="Line 31"/>
            <p:cNvSpPr>
              <a:spLocks noChangeShapeType="1"/>
            </p:cNvSpPr>
            <p:nvPr/>
          </p:nvSpPr>
          <p:spPr bwMode="auto">
            <a:xfrm flipH="1">
              <a:off x="1668" y="1038"/>
              <a:ext cx="63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5" name="Line 32"/>
            <p:cNvSpPr>
              <a:spLocks noChangeShapeType="1"/>
            </p:cNvSpPr>
            <p:nvPr/>
          </p:nvSpPr>
          <p:spPr bwMode="auto">
            <a:xfrm flipH="1" flipV="1">
              <a:off x="1533" y="978"/>
              <a:ext cx="135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6" name="Line 33"/>
            <p:cNvSpPr>
              <a:spLocks noChangeShapeType="1"/>
            </p:cNvSpPr>
            <p:nvPr/>
          </p:nvSpPr>
          <p:spPr bwMode="auto">
            <a:xfrm flipH="1">
              <a:off x="1494" y="981"/>
              <a:ext cx="42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7" name="Line 34"/>
            <p:cNvSpPr>
              <a:spLocks noChangeShapeType="1"/>
            </p:cNvSpPr>
            <p:nvPr/>
          </p:nvSpPr>
          <p:spPr bwMode="auto">
            <a:xfrm>
              <a:off x="1494" y="1017"/>
              <a:ext cx="165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8" name="Line 35"/>
            <p:cNvSpPr>
              <a:spLocks noChangeShapeType="1"/>
            </p:cNvSpPr>
            <p:nvPr/>
          </p:nvSpPr>
          <p:spPr bwMode="auto">
            <a:xfrm flipV="1">
              <a:off x="1653" y="1170"/>
              <a:ext cx="9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49" name="Line 36"/>
            <p:cNvSpPr>
              <a:spLocks noChangeShapeType="1"/>
            </p:cNvSpPr>
            <p:nvPr/>
          </p:nvSpPr>
          <p:spPr bwMode="auto">
            <a:xfrm>
              <a:off x="1749" y="1170"/>
              <a:ext cx="24" cy="1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0" name="Oval 37"/>
            <p:cNvSpPr>
              <a:spLocks noChangeArrowheads="1"/>
            </p:cNvSpPr>
            <p:nvPr/>
          </p:nvSpPr>
          <p:spPr bwMode="auto">
            <a:xfrm>
              <a:off x="1470" y="960"/>
              <a:ext cx="51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51" name="Line 38"/>
            <p:cNvSpPr>
              <a:spLocks noChangeShapeType="1"/>
            </p:cNvSpPr>
            <p:nvPr/>
          </p:nvSpPr>
          <p:spPr bwMode="auto">
            <a:xfrm flipH="1">
              <a:off x="1980" y="1134"/>
              <a:ext cx="39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2" name="Line 39"/>
            <p:cNvSpPr>
              <a:spLocks noChangeShapeType="1"/>
            </p:cNvSpPr>
            <p:nvPr/>
          </p:nvSpPr>
          <p:spPr bwMode="auto">
            <a:xfrm>
              <a:off x="1983" y="1281"/>
              <a:ext cx="3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3" name="Line 40"/>
            <p:cNvSpPr>
              <a:spLocks noChangeShapeType="1"/>
            </p:cNvSpPr>
            <p:nvPr/>
          </p:nvSpPr>
          <p:spPr bwMode="auto">
            <a:xfrm flipH="1">
              <a:off x="1992" y="1362"/>
              <a:ext cx="21" cy="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4" name="Line 41"/>
            <p:cNvSpPr>
              <a:spLocks noChangeShapeType="1"/>
            </p:cNvSpPr>
            <p:nvPr/>
          </p:nvSpPr>
          <p:spPr bwMode="auto">
            <a:xfrm>
              <a:off x="1890" y="1410"/>
              <a:ext cx="15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5" name="Line 42"/>
            <p:cNvSpPr>
              <a:spLocks noChangeShapeType="1"/>
            </p:cNvSpPr>
            <p:nvPr/>
          </p:nvSpPr>
          <p:spPr bwMode="auto">
            <a:xfrm flipH="1">
              <a:off x="1791" y="1410"/>
              <a:ext cx="93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6" name="Line 43"/>
            <p:cNvSpPr>
              <a:spLocks noChangeShapeType="1"/>
            </p:cNvSpPr>
            <p:nvPr/>
          </p:nvSpPr>
          <p:spPr bwMode="auto">
            <a:xfrm>
              <a:off x="1902" y="177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06674" tIns="53337" rIns="106674" bIns="53337" anchor="ctr"/>
            <a:lstStyle/>
            <a:p>
              <a:endParaRPr lang="pt-PT"/>
            </a:p>
          </p:txBody>
        </p:sp>
        <p:sp>
          <p:nvSpPr>
            <p:cNvPr id="147557" name="Oval 44"/>
            <p:cNvSpPr>
              <a:spLocks noChangeArrowheads="1"/>
            </p:cNvSpPr>
            <p:nvPr/>
          </p:nvSpPr>
          <p:spPr bwMode="auto">
            <a:xfrm>
              <a:off x="1863" y="1759"/>
              <a:ext cx="135" cy="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106674" tIns="53337" rIns="106674" bIns="53337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7558" name="Group 45"/>
            <p:cNvGrpSpPr>
              <a:grpSpLocks/>
            </p:cNvGrpSpPr>
            <p:nvPr/>
          </p:nvGrpSpPr>
          <p:grpSpPr bwMode="auto">
            <a:xfrm flipH="1">
              <a:off x="1724" y="828"/>
              <a:ext cx="205" cy="111"/>
              <a:chOff x="806" y="456"/>
              <a:chExt cx="319" cy="249"/>
            </a:xfrm>
          </p:grpSpPr>
          <p:sp>
            <p:nvSpPr>
              <p:cNvPr id="147559" name="Freeform 46"/>
              <p:cNvSpPr>
                <a:spLocks/>
              </p:cNvSpPr>
              <p:nvPr/>
            </p:nvSpPr>
            <p:spPr bwMode="auto">
              <a:xfrm>
                <a:off x="806" y="456"/>
                <a:ext cx="319" cy="249"/>
              </a:xfrm>
              <a:custGeom>
                <a:avLst/>
                <a:gdLst>
                  <a:gd name="T0" fmla="*/ 132 w 319"/>
                  <a:gd name="T1" fmla="*/ 29 h 249"/>
                  <a:gd name="T2" fmla="*/ 82 w 319"/>
                  <a:gd name="T3" fmla="*/ 18 h 249"/>
                  <a:gd name="T4" fmla="*/ 55 w 319"/>
                  <a:gd name="T5" fmla="*/ 27 h 249"/>
                  <a:gd name="T6" fmla="*/ 41 w 319"/>
                  <a:gd name="T7" fmla="*/ 34 h 249"/>
                  <a:gd name="T8" fmla="*/ 25 w 319"/>
                  <a:gd name="T9" fmla="*/ 51 h 249"/>
                  <a:gd name="T10" fmla="*/ 17 w 319"/>
                  <a:gd name="T11" fmla="*/ 67 h 249"/>
                  <a:gd name="T12" fmla="*/ 7 w 319"/>
                  <a:gd name="T13" fmla="*/ 93 h 249"/>
                  <a:gd name="T14" fmla="*/ 4 w 319"/>
                  <a:gd name="T15" fmla="*/ 111 h 249"/>
                  <a:gd name="T16" fmla="*/ 1 w 319"/>
                  <a:gd name="T17" fmla="*/ 135 h 249"/>
                  <a:gd name="T18" fmla="*/ 1 w 319"/>
                  <a:gd name="T19" fmla="*/ 155 h 249"/>
                  <a:gd name="T20" fmla="*/ 3 w 319"/>
                  <a:gd name="T21" fmla="*/ 167 h 249"/>
                  <a:gd name="T22" fmla="*/ 6 w 319"/>
                  <a:gd name="T23" fmla="*/ 185 h 249"/>
                  <a:gd name="T24" fmla="*/ 23 w 319"/>
                  <a:gd name="T25" fmla="*/ 195 h 249"/>
                  <a:gd name="T26" fmla="*/ 29 w 319"/>
                  <a:gd name="T27" fmla="*/ 211 h 249"/>
                  <a:gd name="T28" fmla="*/ 44 w 319"/>
                  <a:gd name="T29" fmla="*/ 231 h 249"/>
                  <a:gd name="T30" fmla="*/ 56 w 319"/>
                  <a:gd name="T31" fmla="*/ 238 h 249"/>
                  <a:gd name="T32" fmla="*/ 76 w 319"/>
                  <a:gd name="T33" fmla="*/ 244 h 249"/>
                  <a:gd name="T34" fmla="*/ 91 w 319"/>
                  <a:gd name="T35" fmla="*/ 246 h 249"/>
                  <a:gd name="T36" fmla="*/ 121 w 319"/>
                  <a:gd name="T37" fmla="*/ 247 h 249"/>
                  <a:gd name="T38" fmla="*/ 143 w 319"/>
                  <a:gd name="T39" fmla="*/ 247 h 249"/>
                  <a:gd name="T40" fmla="*/ 180 w 319"/>
                  <a:gd name="T41" fmla="*/ 249 h 249"/>
                  <a:gd name="T42" fmla="*/ 207 w 319"/>
                  <a:gd name="T43" fmla="*/ 248 h 249"/>
                  <a:gd name="T44" fmla="*/ 235 w 319"/>
                  <a:gd name="T45" fmla="*/ 243 h 249"/>
                  <a:gd name="T46" fmla="*/ 259 w 319"/>
                  <a:gd name="T47" fmla="*/ 237 h 249"/>
                  <a:gd name="T48" fmla="*/ 292 w 319"/>
                  <a:gd name="T49" fmla="*/ 228 h 249"/>
                  <a:gd name="T50" fmla="*/ 311 w 319"/>
                  <a:gd name="T51" fmla="*/ 211 h 249"/>
                  <a:gd name="T52" fmla="*/ 319 w 319"/>
                  <a:gd name="T53" fmla="*/ 201 h 249"/>
                  <a:gd name="T54" fmla="*/ 313 w 319"/>
                  <a:gd name="T55" fmla="*/ 189 h 249"/>
                  <a:gd name="T56" fmla="*/ 293 w 319"/>
                  <a:gd name="T57" fmla="*/ 181 h 249"/>
                  <a:gd name="T58" fmla="*/ 278 w 319"/>
                  <a:gd name="T59" fmla="*/ 175 h 249"/>
                  <a:gd name="T60" fmla="*/ 251 w 319"/>
                  <a:gd name="T61" fmla="*/ 180 h 249"/>
                  <a:gd name="T62" fmla="*/ 224 w 319"/>
                  <a:gd name="T63" fmla="*/ 186 h 249"/>
                  <a:gd name="T64" fmla="*/ 202 w 319"/>
                  <a:gd name="T65" fmla="*/ 190 h 249"/>
                  <a:gd name="T66" fmla="*/ 182 w 319"/>
                  <a:gd name="T67" fmla="*/ 193 h 249"/>
                  <a:gd name="T68" fmla="*/ 139 w 319"/>
                  <a:gd name="T69" fmla="*/ 193 h 249"/>
                  <a:gd name="T70" fmla="*/ 16 w 319"/>
                  <a:gd name="T71" fmla="*/ 195 h 249"/>
                  <a:gd name="T72" fmla="*/ 76 w 319"/>
                  <a:gd name="T73" fmla="*/ 192 h 249"/>
                  <a:gd name="T74" fmla="*/ 171 w 319"/>
                  <a:gd name="T75" fmla="*/ 179 h 249"/>
                  <a:gd name="T76" fmla="*/ 132 w 319"/>
                  <a:gd name="T77" fmla="*/ 29 h 2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9"/>
                  <a:gd name="T118" fmla="*/ 0 h 249"/>
                  <a:gd name="T119" fmla="*/ 319 w 319"/>
                  <a:gd name="T120" fmla="*/ 249 h 2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9" h="249">
                    <a:moveTo>
                      <a:pt x="132" y="29"/>
                    </a:moveTo>
                    <a:cubicBezTo>
                      <a:pt x="117" y="0"/>
                      <a:pt x="95" y="18"/>
                      <a:pt x="82" y="18"/>
                    </a:cubicBezTo>
                    <a:cubicBezTo>
                      <a:pt x="69" y="18"/>
                      <a:pt x="62" y="24"/>
                      <a:pt x="55" y="27"/>
                    </a:cubicBezTo>
                    <a:cubicBezTo>
                      <a:pt x="48" y="30"/>
                      <a:pt x="46" y="30"/>
                      <a:pt x="41" y="34"/>
                    </a:cubicBezTo>
                    <a:cubicBezTo>
                      <a:pt x="36" y="38"/>
                      <a:pt x="29" y="46"/>
                      <a:pt x="25" y="51"/>
                    </a:cubicBezTo>
                    <a:cubicBezTo>
                      <a:pt x="21" y="56"/>
                      <a:pt x="20" y="60"/>
                      <a:pt x="17" y="67"/>
                    </a:cubicBezTo>
                    <a:cubicBezTo>
                      <a:pt x="14" y="74"/>
                      <a:pt x="9" y="86"/>
                      <a:pt x="7" y="93"/>
                    </a:cubicBezTo>
                    <a:cubicBezTo>
                      <a:pt x="5" y="100"/>
                      <a:pt x="5" y="104"/>
                      <a:pt x="4" y="111"/>
                    </a:cubicBezTo>
                    <a:cubicBezTo>
                      <a:pt x="3" y="118"/>
                      <a:pt x="2" y="128"/>
                      <a:pt x="1" y="135"/>
                    </a:cubicBezTo>
                    <a:cubicBezTo>
                      <a:pt x="0" y="142"/>
                      <a:pt x="1" y="150"/>
                      <a:pt x="1" y="155"/>
                    </a:cubicBezTo>
                    <a:cubicBezTo>
                      <a:pt x="1" y="160"/>
                      <a:pt x="2" y="162"/>
                      <a:pt x="3" y="167"/>
                    </a:cubicBezTo>
                    <a:cubicBezTo>
                      <a:pt x="4" y="172"/>
                      <a:pt x="3" y="180"/>
                      <a:pt x="6" y="185"/>
                    </a:cubicBezTo>
                    <a:cubicBezTo>
                      <a:pt x="9" y="190"/>
                      <a:pt x="19" y="191"/>
                      <a:pt x="23" y="195"/>
                    </a:cubicBezTo>
                    <a:cubicBezTo>
                      <a:pt x="27" y="199"/>
                      <a:pt x="26" y="205"/>
                      <a:pt x="29" y="211"/>
                    </a:cubicBezTo>
                    <a:cubicBezTo>
                      <a:pt x="32" y="217"/>
                      <a:pt x="40" y="227"/>
                      <a:pt x="44" y="231"/>
                    </a:cubicBezTo>
                    <a:cubicBezTo>
                      <a:pt x="48" y="235"/>
                      <a:pt x="51" y="236"/>
                      <a:pt x="56" y="238"/>
                    </a:cubicBezTo>
                    <a:cubicBezTo>
                      <a:pt x="61" y="240"/>
                      <a:pt x="70" y="243"/>
                      <a:pt x="76" y="244"/>
                    </a:cubicBezTo>
                    <a:cubicBezTo>
                      <a:pt x="82" y="245"/>
                      <a:pt x="84" y="246"/>
                      <a:pt x="91" y="246"/>
                    </a:cubicBezTo>
                    <a:cubicBezTo>
                      <a:pt x="98" y="246"/>
                      <a:pt x="112" y="247"/>
                      <a:pt x="121" y="247"/>
                    </a:cubicBezTo>
                    <a:cubicBezTo>
                      <a:pt x="130" y="247"/>
                      <a:pt x="133" y="247"/>
                      <a:pt x="143" y="247"/>
                    </a:cubicBezTo>
                    <a:cubicBezTo>
                      <a:pt x="153" y="247"/>
                      <a:pt x="169" y="249"/>
                      <a:pt x="180" y="249"/>
                    </a:cubicBezTo>
                    <a:cubicBezTo>
                      <a:pt x="191" y="249"/>
                      <a:pt x="198" y="249"/>
                      <a:pt x="207" y="248"/>
                    </a:cubicBezTo>
                    <a:cubicBezTo>
                      <a:pt x="216" y="247"/>
                      <a:pt x="226" y="245"/>
                      <a:pt x="235" y="243"/>
                    </a:cubicBezTo>
                    <a:cubicBezTo>
                      <a:pt x="244" y="241"/>
                      <a:pt x="250" y="239"/>
                      <a:pt x="259" y="237"/>
                    </a:cubicBezTo>
                    <a:cubicBezTo>
                      <a:pt x="268" y="235"/>
                      <a:pt x="283" y="232"/>
                      <a:pt x="292" y="228"/>
                    </a:cubicBezTo>
                    <a:cubicBezTo>
                      <a:pt x="301" y="224"/>
                      <a:pt x="307" y="215"/>
                      <a:pt x="311" y="211"/>
                    </a:cubicBezTo>
                    <a:cubicBezTo>
                      <a:pt x="315" y="207"/>
                      <a:pt x="319" y="205"/>
                      <a:pt x="319" y="201"/>
                    </a:cubicBezTo>
                    <a:cubicBezTo>
                      <a:pt x="319" y="197"/>
                      <a:pt x="317" y="192"/>
                      <a:pt x="313" y="189"/>
                    </a:cubicBezTo>
                    <a:cubicBezTo>
                      <a:pt x="309" y="186"/>
                      <a:pt x="299" y="183"/>
                      <a:pt x="293" y="181"/>
                    </a:cubicBezTo>
                    <a:cubicBezTo>
                      <a:pt x="287" y="179"/>
                      <a:pt x="285" y="175"/>
                      <a:pt x="278" y="175"/>
                    </a:cubicBezTo>
                    <a:cubicBezTo>
                      <a:pt x="271" y="175"/>
                      <a:pt x="260" y="178"/>
                      <a:pt x="251" y="180"/>
                    </a:cubicBezTo>
                    <a:cubicBezTo>
                      <a:pt x="242" y="182"/>
                      <a:pt x="232" y="184"/>
                      <a:pt x="224" y="186"/>
                    </a:cubicBezTo>
                    <a:cubicBezTo>
                      <a:pt x="216" y="188"/>
                      <a:pt x="209" y="189"/>
                      <a:pt x="202" y="190"/>
                    </a:cubicBezTo>
                    <a:cubicBezTo>
                      <a:pt x="195" y="191"/>
                      <a:pt x="192" y="193"/>
                      <a:pt x="182" y="193"/>
                    </a:cubicBezTo>
                    <a:cubicBezTo>
                      <a:pt x="172" y="193"/>
                      <a:pt x="167" y="193"/>
                      <a:pt x="139" y="193"/>
                    </a:cubicBezTo>
                    <a:cubicBezTo>
                      <a:pt x="111" y="193"/>
                      <a:pt x="26" y="195"/>
                      <a:pt x="16" y="195"/>
                    </a:cubicBezTo>
                    <a:cubicBezTo>
                      <a:pt x="6" y="195"/>
                      <a:pt x="50" y="195"/>
                      <a:pt x="76" y="192"/>
                    </a:cubicBezTo>
                    <a:cubicBezTo>
                      <a:pt x="102" y="189"/>
                      <a:pt x="162" y="206"/>
                      <a:pt x="171" y="179"/>
                    </a:cubicBezTo>
                    <a:cubicBezTo>
                      <a:pt x="180" y="152"/>
                      <a:pt x="140" y="60"/>
                      <a:pt x="132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7560" name="Freeform 47"/>
              <p:cNvSpPr>
                <a:spLocks/>
              </p:cNvSpPr>
              <p:nvPr/>
            </p:nvSpPr>
            <p:spPr bwMode="auto">
              <a:xfrm>
                <a:off x="920" y="466"/>
                <a:ext cx="162" cy="187"/>
              </a:xfrm>
              <a:custGeom>
                <a:avLst/>
                <a:gdLst>
                  <a:gd name="T0" fmla="*/ 7 w 162"/>
                  <a:gd name="T1" fmla="*/ 2 h 187"/>
                  <a:gd name="T2" fmla="*/ 54 w 162"/>
                  <a:gd name="T3" fmla="*/ 2 h 187"/>
                  <a:gd name="T4" fmla="*/ 88 w 162"/>
                  <a:gd name="T5" fmla="*/ 8 h 187"/>
                  <a:gd name="T6" fmla="*/ 111 w 162"/>
                  <a:gd name="T7" fmla="*/ 16 h 187"/>
                  <a:gd name="T8" fmla="*/ 122 w 162"/>
                  <a:gd name="T9" fmla="*/ 30 h 187"/>
                  <a:gd name="T10" fmla="*/ 131 w 162"/>
                  <a:gd name="T11" fmla="*/ 45 h 187"/>
                  <a:gd name="T12" fmla="*/ 137 w 162"/>
                  <a:gd name="T13" fmla="*/ 57 h 187"/>
                  <a:gd name="T14" fmla="*/ 145 w 162"/>
                  <a:gd name="T15" fmla="*/ 80 h 187"/>
                  <a:gd name="T16" fmla="*/ 151 w 162"/>
                  <a:gd name="T17" fmla="*/ 94 h 187"/>
                  <a:gd name="T18" fmla="*/ 156 w 162"/>
                  <a:gd name="T19" fmla="*/ 104 h 187"/>
                  <a:gd name="T20" fmla="*/ 160 w 162"/>
                  <a:gd name="T21" fmla="*/ 137 h 187"/>
                  <a:gd name="T22" fmla="*/ 160 w 162"/>
                  <a:gd name="T23" fmla="*/ 155 h 187"/>
                  <a:gd name="T24" fmla="*/ 154 w 162"/>
                  <a:gd name="T25" fmla="*/ 167 h 187"/>
                  <a:gd name="T26" fmla="*/ 112 w 162"/>
                  <a:gd name="T27" fmla="*/ 178 h 187"/>
                  <a:gd name="T28" fmla="*/ 62 w 162"/>
                  <a:gd name="T29" fmla="*/ 183 h 187"/>
                  <a:gd name="T30" fmla="*/ 58 w 162"/>
                  <a:gd name="T31" fmla="*/ 153 h 187"/>
                  <a:gd name="T32" fmla="*/ 52 w 162"/>
                  <a:gd name="T33" fmla="*/ 123 h 187"/>
                  <a:gd name="T34" fmla="*/ 44 w 162"/>
                  <a:gd name="T35" fmla="*/ 96 h 187"/>
                  <a:gd name="T36" fmla="*/ 38 w 162"/>
                  <a:gd name="T37" fmla="*/ 62 h 187"/>
                  <a:gd name="T38" fmla="*/ 25 w 162"/>
                  <a:gd name="T39" fmla="*/ 39 h 187"/>
                  <a:gd name="T40" fmla="*/ 13 w 162"/>
                  <a:gd name="T41" fmla="*/ 15 h 187"/>
                  <a:gd name="T42" fmla="*/ 7 w 162"/>
                  <a:gd name="T43" fmla="*/ 2 h 1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2"/>
                  <a:gd name="T67" fmla="*/ 0 h 187"/>
                  <a:gd name="T68" fmla="*/ 162 w 162"/>
                  <a:gd name="T69" fmla="*/ 187 h 1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2" h="187">
                    <a:moveTo>
                      <a:pt x="7" y="2"/>
                    </a:moveTo>
                    <a:cubicBezTo>
                      <a:pt x="14" y="0"/>
                      <a:pt x="41" y="1"/>
                      <a:pt x="54" y="2"/>
                    </a:cubicBezTo>
                    <a:cubicBezTo>
                      <a:pt x="67" y="3"/>
                      <a:pt x="79" y="6"/>
                      <a:pt x="88" y="8"/>
                    </a:cubicBezTo>
                    <a:cubicBezTo>
                      <a:pt x="97" y="10"/>
                      <a:pt x="105" y="12"/>
                      <a:pt x="111" y="16"/>
                    </a:cubicBezTo>
                    <a:cubicBezTo>
                      <a:pt x="117" y="20"/>
                      <a:pt x="119" y="25"/>
                      <a:pt x="122" y="30"/>
                    </a:cubicBezTo>
                    <a:cubicBezTo>
                      <a:pt x="125" y="35"/>
                      <a:pt x="129" y="41"/>
                      <a:pt x="131" y="45"/>
                    </a:cubicBezTo>
                    <a:cubicBezTo>
                      <a:pt x="133" y="49"/>
                      <a:pt x="135" y="51"/>
                      <a:pt x="137" y="57"/>
                    </a:cubicBezTo>
                    <a:cubicBezTo>
                      <a:pt x="139" y="63"/>
                      <a:pt x="143" y="74"/>
                      <a:pt x="145" y="80"/>
                    </a:cubicBezTo>
                    <a:cubicBezTo>
                      <a:pt x="147" y="86"/>
                      <a:pt x="149" y="90"/>
                      <a:pt x="151" y="94"/>
                    </a:cubicBezTo>
                    <a:cubicBezTo>
                      <a:pt x="153" y="98"/>
                      <a:pt x="155" y="97"/>
                      <a:pt x="156" y="104"/>
                    </a:cubicBezTo>
                    <a:cubicBezTo>
                      <a:pt x="157" y="111"/>
                      <a:pt x="159" y="129"/>
                      <a:pt x="160" y="137"/>
                    </a:cubicBezTo>
                    <a:cubicBezTo>
                      <a:pt x="161" y="145"/>
                      <a:pt x="161" y="150"/>
                      <a:pt x="160" y="155"/>
                    </a:cubicBezTo>
                    <a:cubicBezTo>
                      <a:pt x="159" y="160"/>
                      <a:pt x="162" y="163"/>
                      <a:pt x="154" y="167"/>
                    </a:cubicBezTo>
                    <a:cubicBezTo>
                      <a:pt x="146" y="171"/>
                      <a:pt x="127" y="175"/>
                      <a:pt x="112" y="178"/>
                    </a:cubicBezTo>
                    <a:cubicBezTo>
                      <a:pt x="97" y="181"/>
                      <a:pt x="71" y="187"/>
                      <a:pt x="62" y="183"/>
                    </a:cubicBezTo>
                    <a:cubicBezTo>
                      <a:pt x="53" y="179"/>
                      <a:pt x="60" y="163"/>
                      <a:pt x="58" y="153"/>
                    </a:cubicBezTo>
                    <a:cubicBezTo>
                      <a:pt x="56" y="143"/>
                      <a:pt x="54" y="132"/>
                      <a:pt x="52" y="123"/>
                    </a:cubicBezTo>
                    <a:cubicBezTo>
                      <a:pt x="50" y="114"/>
                      <a:pt x="46" y="106"/>
                      <a:pt x="44" y="96"/>
                    </a:cubicBezTo>
                    <a:cubicBezTo>
                      <a:pt x="42" y="86"/>
                      <a:pt x="41" y="71"/>
                      <a:pt x="38" y="62"/>
                    </a:cubicBezTo>
                    <a:cubicBezTo>
                      <a:pt x="35" y="53"/>
                      <a:pt x="29" y="47"/>
                      <a:pt x="25" y="39"/>
                    </a:cubicBezTo>
                    <a:cubicBezTo>
                      <a:pt x="21" y="31"/>
                      <a:pt x="16" y="21"/>
                      <a:pt x="13" y="15"/>
                    </a:cubicBezTo>
                    <a:cubicBezTo>
                      <a:pt x="10" y="9"/>
                      <a:pt x="0" y="4"/>
                      <a:pt x="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</p:grpSp>
      </p:grpSp>
      <p:grpSp>
        <p:nvGrpSpPr>
          <p:cNvPr id="147506" name="Group 28"/>
          <p:cNvGrpSpPr>
            <a:grpSpLocks noChangeAspect="1"/>
          </p:cNvGrpSpPr>
          <p:nvPr/>
        </p:nvGrpSpPr>
        <p:grpSpPr bwMode="auto">
          <a:xfrm>
            <a:off x="10458057" y="3531781"/>
            <a:ext cx="287338" cy="440583"/>
            <a:chOff x="1248" y="3200"/>
            <a:chExt cx="240" cy="368"/>
          </a:xfrm>
        </p:grpSpPr>
        <p:sp>
          <p:nvSpPr>
            <p:cNvPr id="14753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3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1" name="Folded Corner 180"/>
          <p:cNvSpPr/>
          <p:nvPr/>
        </p:nvSpPr>
        <p:spPr>
          <a:xfrm>
            <a:off x="10459645" y="4038619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85059" y="405993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3385121" y="4059932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3885184" y="405993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7511" name="Group 47"/>
          <p:cNvGrpSpPr>
            <a:grpSpLocks noChangeAspect="1"/>
          </p:cNvGrpSpPr>
          <p:nvPr/>
        </p:nvGrpSpPr>
        <p:grpSpPr bwMode="auto">
          <a:xfrm>
            <a:off x="2242122" y="4411931"/>
            <a:ext cx="287337" cy="440583"/>
            <a:chOff x="1248" y="3536"/>
            <a:chExt cx="240" cy="368"/>
          </a:xfrm>
        </p:grpSpPr>
        <p:sp>
          <p:nvSpPr>
            <p:cNvPr id="14753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3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7512" name="Group 47"/>
          <p:cNvGrpSpPr>
            <a:grpSpLocks noChangeAspect="1"/>
          </p:cNvGrpSpPr>
          <p:nvPr/>
        </p:nvGrpSpPr>
        <p:grpSpPr bwMode="auto">
          <a:xfrm>
            <a:off x="1884933" y="4413522"/>
            <a:ext cx="287338" cy="440585"/>
            <a:chOff x="1248" y="3536"/>
            <a:chExt cx="240" cy="368"/>
          </a:xfrm>
        </p:grpSpPr>
        <p:sp>
          <p:nvSpPr>
            <p:cNvPr id="14753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3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7513" name="Group 47"/>
          <p:cNvGrpSpPr>
            <a:grpSpLocks noChangeAspect="1"/>
          </p:cNvGrpSpPr>
          <p:nvPr/>
        </p:nvGrpSpPr>
        <p:grpSpPr bwMode="auto">
          <a:xfrm>
            <a:off x="2240533" y="4697681"/>
            <a:ext cx="287338" cy="440583"/>
            <a:chOff x="1248" y="3536"/>
            <a:chExt cx="240" cy="368"/>
          </a:xfrm>
        </p:grpSpPr>
        <p:sp>
          <p:nvSpPr>
            <p:cNvPr id="14753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3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7514" name="Group 47"/>
          <p:cNvGrpSpPr>
            <a:grpSpLocks noChangeAspect="1"/>
          </p:cNvGrpSpPr>
          <p:nvPr/>
        </p:nvGrpSpPr>
        <p:grpSpPr bwMode="auto">
          <a:xfrm>
            <a:off x="1884933" y="4699272"/>
            <a:ext cx="287338" cy="440585"/>
            <a:chOff x="1248" y="3536"/>
            <a:chExt cx="240" cy="368"/>
          </a:xfrm>
        </p:grpSpPr>
        <p:sp>
          <p:nvSpPr>
            <p:cNvPr id="14752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2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7515" name="Group 47"/>
          <p:cNvGrpSpPr>
            <a:grpSpLocks noChangeAspect="1"/>
          </p:cNvGrpSpPr>
          <p:nvPr/>
        </p:nvGrpSpPr>
        <p:grpSpPr bwMode="auto">
          <a:xfrm>
            <a:off x="1527747" y="4413522"/>
            <a:ext cx="287337" cy="440585"/>
            <a:chOff x="1248" y="3536"/>
            <a:chExt cx="240" cy="368"/>
          </a:xfrm>
        </p:grpSpPr>
        <p:sp>
          <p:nvSpPr>
            <p:cNvPr id="14752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2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7516" name="Group 47"/>
          <p:cNvGrpSpPr>
            <a:grpSpLocks noChangeAspect="1"/>
          </p:cNvGrpSpPr>
          <p:nvPr/>
        </p:nvGrpSpPr>
        <p:grpSpPr bwMode="auto">
          <a:xfrm>
            <a:off x="1527747" y="4699272"/>
            <a:ext cx="287337" cy="440585"/>
            <a:chOff x="1248" y="3536"/>
            <a:chExt cx="240" cy="368"/>
          </a:xfrm>
        </p:grpSpPr>
        <p:sp>
          <p:nvSpPr>
            <p:cNvPr id="14752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52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53309" y="448855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13684" y="448855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82009" y="448855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7909" y="483145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13684" y="4845744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82009" y="479018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 rot="-5400000">
            <a:off x="-56717" y="3279283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Leverantör</a:t>
            </a:r>
          </a:p>
        </p:txBody>
      </p:sp>
      <p:sp>
        <p:nvSpPr>
          <p:cNvPr id="169" name="Rectangle 2"/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Kund</a:t>
            </a:r>
            <a:endParaRPr lang="pt-BR" altLang="en-US" sz="2000" dirty="0"/>
          </a:p>
        </p:txBody>
      </p:sp>
      <p:sp>
        <p:nvSpPr>
          <p:cNvPr id="170" name="Rectangle 40"/>
          <p:cNvSpPr>
            <a:spLocks noChangeArrowheads="1"/>
          </p:cNvSpPr>
          <p:nvPr/>
        </p:nvSpPr>
        <p:spPr bwMode="auto">
          <a:xfrm>
            <a:off x="2800782" y="1779095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Kanban kort</a:t>
            </a:r>
          </a:p>
        </p:txBody>
      </p:sp>
      <p:sp>
        <p:nvSpPr>
          <p:cNvPr id="171" name="TextBox 56"/>
          <p:cNvSpPr txBox="1">
            <a:spLocks noChangeArrowheads="1"/>
          </p:cNvSpPr>
          <p:nvPr/>
        </p:nvSpPr>
        <p:spPr bwMode="auto">
          <a:xfrm>
            <a:off x="1514907" y="5279533"/>
            <a:ext cx="118814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delar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delar</a:t>
            </a:r>
            <a:endParaRPr lang="en-US" altLang="en-US" sz="1400" dirty="0"/>
          </a:p>
        </p:txBody>
      </p:sp>
      <p:sp>
        <p:nvSpPr>
          <p:cNvPr id="172" name="Content Placeholder 2"/>
          <p:cNvSpPr txBox="1">
            <a:spLocks/>
          </p:cNvSpPr>
          <p:nvPr/>
        </p:nvSpPr>
        <p:spPr>
          <a:xfrm>
            <a:off x="3724676" y="5408884"/>
            <a:ext cx="4742822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PT" altLang="en-US" b="1" dirty="0"/>
              <a:t>Kortet läggs på kanbantavlan</a:t>
            </a:r>
          </a:p>
        </p:txBody>
      </p:sp>
    </p:spTree>
    <p:extLst>
      <p:ext uri="{BB962C8B-B14F-4D97-AF65-F5344CB8AC3E}">
        <p14:creationId xmlns:p14="http://schemas.microsoft.com/office/powerpoint/2010/main" val="16352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5782 -0.1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39642" y="2057699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80270" y="240952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80270" y="205233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23080" y="205233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39708" y="205233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25328" y="240952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39708" y="2409527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0766" y="2361980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25328" y="283815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39708" y="283815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39708" y="319534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82518" y="283815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82518" y="3195345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8499" name="Group 28"/>
          <p:cNvGrpSpPr>
            <a:grpSpLocks noChangeAspect="1"/>
          </p:cNvGrpSpPr>
          <p:nvPr/>
        </p:nvGrpSpPr>
        <p:grpSpPr bwMode="auto">
          <a:xfrm>
            <a:off x="9776943" y="2360585"/>
            <a:ext cx="288925" cy="440583"/>
            <a:chOff x="1248" y="3200"/>
            <a:chExt cx="240" cy="368"/>
          </a:xfrm>
        </p:grpSpPr>
        <p:sp>
          <p:nvSpPr>
            <p:cNvPr id="14860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60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8500" name="Group 47"/>
          <p:cNvGrpSpPr>
            <a:grpSpLocks noChangeAspect="1"/>
          </p:cNvGrpSpPr>
          <p:nvPr/>
        </p:nvGrpSpPr>
        <p:grpSpPr bwMode="auto">
          <a:xfrm>
            <a:off x="10278593" y="2359001"/>
            <a:ext cx="287337" cy="440585"/>
            <a:chOff x="1248" y="3536"/>
            <a:chExt cx="240" cy="368"/>
          </a:xfrm>
        </p:grpSpPr>
        <p:sp>
          <p:nvSpPr>
            <p:cNvPr id="14860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60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27580" y="3181748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27580" y="3565923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27580" y="3967562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504" name="Group 138"/>
          <p:cNvGrpSpPr>
            <a:grpSpLocks/>
          </p:cNvGrpSpPr>
          <p:nvPr/>
        </p:nvGrpSpPr>
        <p:grpSpPr bwMode="auto">
          <a:xfrm>
            <a:off x="8513292" y="2795987"/>
            <a:ext cx="2171700" cy="2359025"/>
            <a:chOff x="5328790" y="1214422"/>
            <a:chExt cx="2172168" cy="2358248"/>
          </a:xfrm>
        </p:grpSpPr>
        <p:grpSp>
          <p:nvGrpSpPr>
            <p:cNvPr id="148596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84717" y="4381899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84717" y="3581798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84717" y="2808687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54103" y="2200590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3310" y="2361980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79553" y="2200590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79616" y="2200590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54103" y="2513328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7016" y="2513328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79616" y="2486340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23080" y="319309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50928" y="2913378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50991" y="2914965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79616" y="2914965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54103" y="3199128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54166" y="3199128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79616" y="3200715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82666" y="3699190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8523" name="Group 28"/>
          <p:cNvGrpSpPr>
            <a:grpSpLocks noChangeAspect="1"/>
          </p:cNvGrpSpPr>
          <p:nvPr/>
        </p:nvGrpSpPr>
        <p:grpSpPr bwMode="auto">
          <a:xfrm>
            <a:off x="2239729" y="3981343"/>
            <a:ext cx="287337" cy="440585"/>
            <a:chOff x="1248" y="3200"/>
            <a:chExt cx="240" cy="368"/>
          </a:xfrm>
        </p:grpSpPr>
        <p:sp>
          <p:nvSpPr>
            <p:cNvPr id="14859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9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8524" name="Group 28"/>
          <p:cNvGrpSpPr>
            <a:grpSpLocks noChangeAspect="1"/>
          </p:cNvGrpSpPr>
          <p:nvPr/>
        </p:nvGrpSpPr>
        <p:grpSpPr bwMode="auto">
          <a:xfrm>
            <a:off x="1882540" y="3981343"/>
            <a:ext cx="287338" cy="440585"/>
            <a:chOff x="1248" y="3200"/>
            <a:chExt cx="240" cy="368"/>
          </a:xfrm>
        </p:grpSpPr>
        <p:sp>
          <p:nvSpPr>
            <p:cNvPr id="14859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9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8525" name="Group 28"/>
          <p:cNvGrpSpPr>
            <a:grpSpLocks noChangeAspect="1"/>
          </p:cNvGrpSpPr>
          <p:nvPr/>
        </p:nvGrpSpPr>
        <p:grpSpPr bwMode="auto">
          <a:xfrm>
            <a:off x="1882540" y="3624152"/>
            <a:ext cx="287338" cy="440583"/>
            <a:chOff x="1248" y="3200"/>
            <a:chExt cx="240" cy="368"/>
          </a:xfrm>
        </p:grpSpPr>
        <p:sp>
          <p:nvSpPr>
            <p:cNvPr id="14859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9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8526" name="Group 28"/>
          <p:cNvGrpSpPr>
            <a:grpSpLocks noChangeAspect="1"/>
          </p:cNvGrpSpPr>
          <p:nvPr/>
        </p:nvGrpSpPr>
        <p:grpSpPr bwMode="auto">
          <a:xfrm>
            <a:off x="1525354" y="3624152"/>
            <a:ext cx="287337" cy="440583"/>
            <a:chOff x="1248" y="3200"/>
            <a:chExt cx="240" cy="368"/>
          </a:xfrm>
        </p:grpSpPr>
        <p:sp>
          <p:nvSpPr>
            <p:cNvPr id="148588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89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8527" name="Group 28"/>
          <p:cNvGrpSpPr>
            <a:grpSpLocks noChangeAspect="1"/>
          </p:cNvGrpSpPr>
          <p:nvPr/>
        </p:nvGrpSpPr>
        <p:grpSpPr bwMode="auto">
          <a:xfrm>
            <a:off x="1525354" y="3979752"/>
            <a:ext cx="287337" cy="440583"/>
            <a:chOff x="1248" y="3200"/>
            <a:chExt cx="240" cy="368"/>
          </a:xfrm>
        </p:grpSpPr>
        <p:sp>
          <p:nvSpPr>
            <p:cNvPr id="14858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8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79553" y="3700778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6" name="Group 161"/>
          <p:cNvGrpSpPr>
            <a:grpSpLocks/>
          </p:cNvGrpSpPr>
          <p:nvPr/>
        </p:nvGrpSpPr>
        <p:grpSpPr bwMode="auto">
          <a:xfrm>
            <a:off x="10444378" y="3534601"/>
            <a:ext cx="830263" cy="1435662"/>
            <a:chOff x="7715272" y="2423506"/>
            <a:chExt cx="830483" cy="1436370"/>
          </a:xfrm>
        </p:grpSpPr>
        <p:grpSp>
          <p:nvGrpSpPr>
            <p:cNvPr id="148559" name="Group 24"/>
            <p:cNvGrpSpPr>
              <a:grpSpLocks/>
            </p:cNvGrpSpPr>
            <p:nvPr/>
          </p:nvGrpSpPr>
          <p:grpSpPr bwMode="auto">
            <a:xfrm>
              <a:off x="7902806" y="2716860"/>
              <a:ext cx="642949" cy="1143016"/>
              <a:chOff x="1470" y="828"/>
              <a:chExt cx="552" cy="978"/>
            </a:xfrm>
          </p:grpSpPr>
          <p:sp>
            <p:nvSpPr>
              <p:cNvPr id="148563" name="Line 25"/>
              <p:cNvSpPr>
                <a:spLocks noChangeShapeType="1"/>
              </p:cNvSpPr>
              <p:nvPr/>
            </p:nvSpPr>
            <p:spPr bwMode="auto">
              <a:xfrm>
                <a:off x="1710" y="1782"/>
                <a:ext cx="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64" name="Line 26"/>
              <p:cNvSpPr>
                <a:spLocks noChangeShapeType="1"/>
              </p:cNvSpPr>
              <p:nvPr/>
            </p:nvSpPr>
            <p:spPr bwMode="auto">
              <a:xfrm flipH="1">
                <a:off x="1710" y="1299"/>
                <a:ext cx="63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65" name="Oval 27"/>
              <p:cNvSpPr>
                <a:spLocks noChangeArrowheads="1"/>
              </p:cNvSpPr>
              <p:nvPr/>
            </p:nvSpPr>
            <p:spPr bwMode="auto">
              <a:xfrm>
                <a:off x="1659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8566" name="Oval 28"/>
              <p:cNvSpPr>
                <a:spLocks noChangeArrowheads="1"/>
              </p:cNvSpPr>
              <p:nvPr/>
            </p:nvSpPr>
            <p:spPr bwMode="auto">
              <a:xfrm>
                <a:off x="1749" y="858"/>
                <a:ext cx="177" cy="1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8567" name="Line 29"/>
              <p:cNvSpPr>
                <a:spLocks noChangeShapeType="1"/>
              </p:cNvSpPr>
              <p:nvPr/>
            </p:nvSpPr>
            <p:spPr bwMode="auto">
              <a:xfrm flipV="1">
                <a:off x="1728" y="1020"/>
                <a:ext cx="234" cy="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68" name="Line 30"/>
              <p:cNvSpPr>
                <a:spLocks noChangeShapeType="1"/>
              </p:cNvSpPr>
              <p:nvPr/>
            </p:nvSpPr>
            <p:spPr bwMode="auto">
              <a:xfrm>
                <a:off x="1953" y="1020"/>
                <a:ext cx="69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69" name="Line 31"/>
              <p:cNvSpPr>
                <a:spLocks noChangeShapeType="1"/>
              </p:cNvSpPr>
              <p:nvPr/>
            </p:nvSpPr>
            <p:spPr bwMode="auto">
              <a:xfrm flipH="1">
                <a:off x="1668" y="1038"/>
                <a:ext cx="63" cy="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0" name="Line 32"/>
              <p:cNvSpPr>
                <a:spLocks noChangeShapeType="1"/>
              </p:cNvSpPr>
              <p:nvPr/>
            </p:nvSpPr>
            <p:spPr bwMode="auto">
              <a:xfrm flipH="1" flipV="1">
                <a:off x="1533" y="978"/>
                <a:ext cx="135" cy="1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1" name="Line 33"/>
              <p:cNvSpPr>
                <a:spLocks noChangeShapeType="1"/>
              </p:cNvSpPr>
              <p:nvPr/>
            </p:nvSpPr>
            <p:spPr bwMode="auto">
              <a:xfrm flipH="1">
                <a:off x="1494" y="981"/>
                <a:ext cx="42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2" name="Line 34"/>
              <p:cNvSpPr>
                <a:spLocks noChangeShapeType="1"/>
              </p:cNvSpPr>
              <p:nvPr/>
            </p:nvSpPr>
            <p:spPr bwMode="auto">
              <a:xfrm>
                <a:off x="1494" y="1017"/>
                <a:ext cx="165" cy="2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3" name="Line 35"/>
              <p:cNvSpPr>
                <a:spLocks noChangeShapeType="1"/>
              </p:cNvSpPr>
              <p:nvPr/>
            </p:nvSpPr>
            <p:spPr bwMode="auto">
              <a:xfrm flipV="1">
                <a:off x="1653" y="1170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4" name="Line 36"/>
              <p:cNvSpPr>
                <a:spLocks noChangeShapeType="1"/>
              </p:cNvSpPr>
              <p:nvPr/>
            </p:nvSpPr>
            <p:spPr bwMode="auto">
              <a:xfrm>
                <a:off x="1749" y="1170"/>
                <a:ext cx="24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5" name="Oval 37"/>
              <p:cNvSpPr>
                <a:spLocks noChangeArrowheads="1"/>
              </p:cNvSpPr>
              <p:nvPr/>
            </p:nvSpPr>
            <p:spPr bwMode="auto">
              <a:xfrm>
                <a:off x="1470" y="960"/>
                <a:ext cx="51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8576" name="Line 38"/>
              <p:cNvSpPr>
                <a:spLocks noChangeShapeType="1"/>
              </p:cNvSpPr>
              <p:nvPr/>
            </p:nvSpPr>
            <p:spPr bwMode="auto">
              <a:xfrm flipH="1">
                <a:off x="1980" y="1134"/>
                <a:ext cx="39" cy="1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7" name="Line 39"/>
              <p:cNvSpPr>
                <a:spLocks noChangeShapeType="1"/>
              </p:cNvSpPr>
              <p:nvPr/>
            </p:nvSpPr>
            <p:spPr bwMode="auto">
              <a:xfrm>
                <a:off x="1983" y="1281"/>
                <a:ext cx="30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8" name="Line 40"/>
              <p:cNvSpPr>
                <a:spLocks noChangeShapeType="1"/>
              </p:cNvSpPr>
              <p:nvPr/>
            </p:nvSpPr>
            <p:spPr bwMode="auto">
              <a:xfrm flipH="1">
                <a:off x="1992" y="1362"/>
                <a:ext cx="21" cy="4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79" name="Line 41"/>
              <p:cNvSpPr>
                <a:spLocks noChangeShapeType="1"/>
              </p:cNvSpPr>
              <p:nvPr/>
            </p:nvSpPr>
            <p:spPr bwMode="auto">
              <a:xfrm>
                <a:off x="1890" y="1410"/>
                <a:ext cx="15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80" name="Line 42"/>
              <p:cNvSpPr>
                <a:spLocks noChangeShapeType="1"/>
              </p:cNvSpPr>
              <p:nvPr/>
            </p:nvSpPr>
            <p:spPr bwMode="auto">
              <a:xfrm flipH="1">
                <a:off x="1791" y="1410"/>
                <a:ext cx="93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81" name="Line 43"/>
              <p:cNvSpPr>
                <a:spLocks noChangeShapeType="1"/>
              </p:cNvSpPr>
              <p:nvPr/>
            </p:nvSpPr>
            <p:spPr bwMode="auto">
              <a:xfrm>
                <a:off x="1902" y="1779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8582" name="Oval 44"/>
              <p:cNvSpPr>
                <a:spLocks noChangeArrowheads="1"/>
              </p:cNvSpPr>
              <p:nvPr/>
            </p:nvSpPr>
            <p:spPr bwMode="auto">
              <a:xfrm>
                <a:off x="1863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48583" name="Group 45"/>
              <p:cNvGrpSpPr>
                <a:grpSpLocks/>
              </p:cNvGrpSpPr>
              <p:nvPr/>
            </p:nvGrpSpPr>
            <p:grpSpPr bwMode="auto">
              <a:xfrm flipH="1">
                <a:off x="1724" y="828"/>
                <a:ext cx="205" cy="111"/>
                <a:chOff x="806" y="456"/>
                <a:chExt cx="319" cy="249"/>
              </a:xfrm>
            </p:grpSpPr>
            <p:sp>
              <p:nvSpPr>
                <p:cNvPr id="148584" name="Freeform 46"/>
                <p:cNvSpPr>
                  <a:spLocks/>
                </p:cNvSpPr>
                <p:nvPr/>
              </p:nvSpPr>
              <p:spPr bwMode="auto">
                <a:xfrm>
                  <a:off x="806" y="456"/>
                  <a:ext cx="319" cy="249"/>
                </a:xfrm>
                <a:custGeom>
                  <a:avLst/>
                  <a:gdLst>
                    <a:gd name="T0" fmla="*/ 132 w 319"/>
                    <a:gd name="T1" fmla="*/ 29 h 249"/>
                    <a:gd name="T2" fmla="*/ 82 w 319"/>
                    <a:gd name="T3" fmla="*/ 18 h 249"/>
                    <a:gd name="T4" fmla="*/ 55 w 319"/>
                    <a:gd name="T5" fmla="*/ 27 h 249"/>
                    <a:gd name="T6" fmla="*/ 41 w 319"/>
                    <a:gd name="T7" fmla="*/ 34 h 249"/>
                    <a:gd name="T8" fmla="*/ 25 w 319"/>
                    <a:gd name="T9" fmla="*/ 51 h 249"/>
                    <a:gd name="T10" fmla="*/ 17 w 319"/>
                    <a:gd name="T11" fmla="*/ 67 h 249"/>
                    <a:gd name="T12" fmla="*/ 7 w 319"/>
                    <a:gd name="T13" fmla="*/ 93 h 249"/>
                    <a:gd name="T14" fmla="*/ 4 w 319"/>
                    <a:gd name="T15" fmla="*/ 111 h 249"/>
                    <a:gd name="T16" fmla="*/ 1 w 319"/>
                    <a:gd name="T17" fmla="*/ 135 h 249"/>
                    <a:gd name="T18" fmla="*/ 1 w 319"/>
                    <a:gd name="T19" fmla="*/ 155 h 249"/>
                    <a:gd name="T20" fmla="*/ 3 w 319"/>
                    <a:gd name="T21" fmla="*/ 167 h 249"/>
                    <a:gd name="T22" fmla="*/ 6 w 319"/>
                    <a:gd name="T23" fmla="*/ 185 h 249"/>
                    <a:gd name="T24" fmla="*/ 23 w 319"/>
                    <a:gd name="T25" fmla="*/ 195 h 249"/>
                    <a:gd name="T26" fmla="*/ 29 w 319"/>
                    <a:gd name="T27" fmla="*/ 211 h 249"/>
                    <a:gd name="T28" fmla="*/ 44 w 319"/>
                    <a:gd name="T29" fmla="*/ 231 h 249"/>
                    <a:gd name="T30" fmla="*/ 56 w 319"/>
                    <a:gd name="T31" fmla="*/ 238 h 249"/>
                    <a:gd name="T32" fmla="*/ 76 w 319"/>
                    <a:gd name="T33" fmla="*/ 244 h 249"/>
                    <a:gd name="T34" fmla="*/ 91 w 319"/>
                    <a:gd name="T35" fmla="*/ 246 h 249"/>
                    <a:gd name="T36" fmla="*/ 121 w 319"/>
                    <a:gd name="T37" fmla="*/ 247 h 249"/>
                    <a:gd name="T38" fmla="*/ 143 w 319"/>
                    <a:gd name="T39" fmla="*/ 247 h 249"/>
                    <a:gd name="T40" fmla="*/ 180 w 319"/>
                    <a:gd name="T41" fmla="*/ 249 h 249"/>
                    <a:gd name="T42" fmla="*/ 207 w 319"/>
                    <a:gd name="T43" fmla="*/ 248 h 249"/>
                    <a:gd name="T44" fmla="*/ 235 w 319"/>
                    <a:gd name="T45" fmla="*/ 243 h 249"/>
                    <a:gd name="T46" fmla="*/ 259 w 319"/>
                    <a:gd name="T47" fmla="*/ 237 h 249"/>
                    <a:gd name="T48" fmla="*/ 292 w 319"/>
                    <a:gd name="T49" fmla="*/ 228 h 249"/>
                    <a:gd name="T50" fmla="*/ 311 w 319"/>
                    <a:gd name="T51" fmla="*/ 211 h 249"/>
                    <a:gd name="T52" fmla="*/ 319 w 319"/>
                    <a:gd name="T53" fmla="*/ 201 h 249"/>
                    <a:gd name="T54" fmla="*/ 313 w 319"/>
                    <a:gd name="T55" fmla="*/ 189 h 249"/>
                    <a:gd name="T56" fmla="*/ 293 w 319"/>
                    <a:gd name="T57" fmla="*/ 181 h 249"/>
                    <a:gd name="T58" fmla="*/ 278 w 319"/>
                    <a:gd name="T59" fmla="*/ 175 h 249"/>
                    <a:gd name="T60" fmla="*/ 251 w 319"/>
                    <a:gd name="T61" fmla="*/ 180 h 249"/>
                    <a:gd name="T62" fmla="*/ 224 w 319"/>
                    <a:gd name="T63" fmla="*/ 186 h 249"/>
                    <a:gd name="T64" fmla="*/ 202 w 319"/>
                    <a:gd name="T65" fmla="*/ 190 h 249"/>
                    <a:gd name="T66" fmla="*/ 182 w 319"/>
                    <a:gd name="T67" fmla="*/ 193 h 249"/>
                    <a:gd name="T68" fmla="*/ 139 w 319"/>
                    <a:gd name="T69" fmla="*/ 193 h 249"/>
                    <a:gd name="T70" fmla="*/ 16 w 319"/>
                    <a:gd name="T71" fmla="*/ 195 h 249"/>
                    <a:gd name="T72" fmla="*/ 76 w 319"/>
                    <a:gd name="T73" fmla="*/ 192 h 249"/>
                    <a:gd name="T74" fmla="*/ 171 w 319"/>
                    <a:gd name="T75" fmla="*/ 179 h 249"/>
                    <a:gd name="T76" fmla="*/ 132 w 319"/>
                    <a:gd name="T77" fmla="*/ 29 h 2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249"/>
                    <a:gd name="T119" fmla="*/ 319 w 319"/>
                    <a:gd name="T120" fmla="*/ 249 h 2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249">
                      <a:moveTo>
                        <a:pt x="132" y="29"/>
                      </a:moveTo>
                      <a:cubicBezTo>
                        <a:pt x="117" y="0"/>
                        <a:pt x="95" y="18"/>
                        <a:pt x="82" y="18"/>
                      </a:cubicBezTo>
                      <a:cubicBezTo>
                        <a:pt x="69" y="18"/>
                        <a:pt x="62" y="24"/>
                        <a:pt x="55" y="27"/>
                      </a:cubicBezTo>
                      <a:cubicBezTo>
                        <a:pt x="48" y="30"/>
                        <a:pt x="46" y="30"/>
                        <a:pt x="41" y="34"/>
                      </a:cubicBezTo>
                      <a:cubicBezTo>
                        <a:pt x="36" y="38"/>
                        <a:pt x="29" y="46"/>
                        <a:pt x="25" y="51"/>
                      </a:cubicBezTo>
                      <a:cubicBezTo>
                        <a:pt x="21" y="56"/>
                        <a:pt x="20" y="60"/>
                        <a:pt x="17" y="67"/>
                      </a:cubicBezTo>
                      <a:cubicBezTo>
                        <a:pt x="14" y="74"/>
                        <a:pt x="9" y="86"/>
                        <a:pt x="7" y="93"/>
                      </a:cubicBezTo>
                      <a:cubicBezTo>
                        <a:pt x="5" y="100"/>
                        <a:pt x="5" y="104"/>
                        <a:pt x="4" y="111"/>
                      </a:cubicBezTo>
                      <a:cubicBezTo>
                        <a:pt x="3" y="118"/>
                        <a:pt x="2" y="128"/>
                        <a:pt x="1" y="135"/>
                      </a:cubicBezTo>
                      <a:cubicBezTo>
                        <a:pt x="0" y="142"/>
                        <a:pt x="1" y="150"/>
                        <a:pt x="1" y="155"/>
                      </a:cubicBezTo>
                      <a:cubicBezTo>
                        <a:pt x="1" y="160"/>
                        <a:pt x="2" y="162"/>
                        <a:pt x="3" y="167"/>
                      </a:cubicBezTo>
                      <a:cubicBezTo>
                        <a:pt x="4" y="172"/>
                        <a:pt x="3" y="180"/>
                        <a:pt x="6" y="185"/>
                      </a:cubicBezTo>
                      <a:cubicBezTo>
                        <a:pt x="9" y="190"/>
                        <a:pt x="19" y="191"/>
                        <a:pt x="23" y="195"/>
                      </a:cubicBezTo>
                      <a:cubicBezTo>
                        <a:pt x="27" y="199"/>
                        <a:pt x="26" y="205"/>
                        <a:pt x="29" y="211"/>
                      </a:cubicBezTo>
                      <a:cubicBezTo>
                        <a:pt x="32" y="217"/>
                        <a:pt x="40" y="227"/>
                        <a:pt x="44" y="231"/>
                      </a:cubicBezTo>
                      <a:cubicBezTo>
                        <a:pt x="48" y="235"/>
                        <a:pt x="51" y="236"/>
                        <a:pt x="56" y="238"/>
                      </a:cubicBezTo>
                      <a:cubicBezTo>
                        <a:pt x="61" y="240"/>
                        <a:pt x="70" y="243"/>
                        <a:pt x="76" y="244"/>
                      </a:cubicBezTo>
                      <a:cubicBezTo>
                        <a:pt x="82" y="245"/>
                        <a:pt x="84" y="246"/>
                        <a:pt x="91" y="246"/>
                      </a:cubicBezTo>
                      <a:cubicBezTo>
                        <a:pt x="98" y="246"/>
                        <a:pt x="112" y="247"/>
                        <a:pt x="121" y="247"/>
                      </a:cubicBezTo>
                      <a:cubicBezTo>
                        <a:pt x="130" y="247"/>
                        <a:pt x="133" y="247"/>
                        <a:pt x="143" y="247"/>
                      </a:cubicBezTo>
                      <a:cubicBezTo>
                        <a:pt x="153" y="247"/>
                        <a:pt x="169" y="249"/>
                        <a:pt x="180" y="249"/>
                      </a:cubicBezTo>
                      <a:cubicBezTo>
                        <a:pt x="191" y="249"/>
                        <a:pt x="198" y="249"/>
                        <a:pt x="207" y="248"/>
                      </a:cubicBezTo>
                      <a:cubicBezTo>
                        <a:pt x="216" y="247"/>
                        <a:pt x="226" y="245"/>
                        <a:pt x="235" y="243"/>
                      </a:cubicBezTo>
                      <a:cubicBezTo>
                        <a:pt x="244" y="241"/>
                        <a:pt x="250" y="239"/>
                        <a:pt x="259" y="237"/>
                      </a:cubicBezTo>
                      <a:cubicBezTo>
                        <a:pt x="268" y="235"/>
                        <a:pt x="283" y="232"/>
                        <a:pt x="292" y="228"/>
                      </a:cubicBezTo>
                      <a:cubicBezTo>
                        <a:pt x="301" y="224"/>
                        <a:pt x="307" y="215"/>
                        <a:pt x="311" y="211"/>
                      </a:cubicBezTo>
                      <a:cubicBezTo>
                        <a:pt x="315" y="207"/>
                        <a:pt x="319" y="205"/>
                        <a:pt x="319" y="201"/>
                      </a:cubicBezTo>
                      <a:cubicBezTo>
                        <a:pt x="319" y="197"/>
                        <a:pt x="317" y="192"/>
                        <a:pt x="313" y="189"/>
                      </a:cubicBezTo>
                      <a:cubicBezTo>
                        <a:pt x="309" y="186"/>
                        <a:pt x="299" y="183"/>
                        <a:pt x="293" y="181"/>
                      </a:cubicBezTo>
                      <a:cubicBezTo>
                        <a:pt x="287" y="179"/>
                        <a:pt x="285" y="175"/>
                        <a:pt x="278" y="175"/>
                      </a:cubicBezTo>
                      <a:cubicBezTo>
                        <a:pt x="271" y="175"/>
                        <a:pt x="260" y="178"/>
                        <a:pt x="251" y="180"/>
                      </a:cubicBezTo>
                      <a:cubicBezTo>
                        <a:pt x="242" y="182"/>
                        <a:pt x="232" y="184"/>
                        <a:pt x="224" y="186"/>
                      </a:cubicBezTo>
                      <a:cubicBezTo>
                        <a:pt x="216" y="188"/>
                        <a:pt x="209" y="189"/>
                        <a:pt x="202" y="190"/>
                      </a:cubicBezTo>
                      <a:cubicBezTo>
                        <a:pt x="195" y="191"/>
                        <a:pt x="192" y="193"/>
                        <a:pt x="182" y="193"/>
                      </a:cubicBezTo>
                      <a:cubicBezTo>
                        <a:pt x="172" y="193"/>
                        <a:pt x="167" y="193"/>
                        <a:pt x="139" y="193"/>
                      </a:cubicBezTo>
                      <a:cubicBezTo>
                        <a:pt x="111" y="193"/>
                        <a:pt x="26" y="195"/>
                        <a:pt x="16" y="195"/>
                      </a:cubicBezTo>
                      <a:cubicBezTo>
                        <a:pt x="6" y="195"/>
                        <a:pt x="50" y="195"/>
                        <a:pt x="76" y="192"/>
                      </a:cubicBezTo>
                      <a:cubicBezTo>
                        <a:pt x="102" y="189"/>
                        <a:pt x="162" y="206"/>
                        <a:pt x="171" y="179"/>
                      </a:cubicBezTo>
                      <a:cubicBezTo>
                        <a:pt x="180" y="152"/>
                        <a:pt x="140" y="60"/>
                        <a:pt x="132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  <p:sp>
              <p:nvSpPr>
                <p:cNvPr id="148585" name="Freeform 47"/>
                <p:cNvSpPr>
                  <a:spLocks/>
                </p:cNvSpPr>
                <p:nvPr/>
              </p:nvSpPr>
              <p:spPr bwMode="auto">
                <a:xfrm>
                  <a:off x="920" y="466"/>
                  <a:ext cx="162" cy="187"/>
                </a:xfrm>
                <a:custGeom>
                  <a:avLst/>
                  <a:gdLst>
                    <a:gd name="T0" fmla="*/ 7 w 162"/>
                    <a:gd name="T1" fmla="*/ 2 h 187"/>
                    <a:gd name="T2" fmla="*/ 54 w 162"/>
                    <a:gd name="T3" fmla="*/ 2 h 187"/>
                    <a:gd name="T4" fmla="*/ 88 w 162"/>
                    <a:gd name="T5" fmla="*/ 8 h 187"/>
                    <a:gd name="T6" fmla="*/ 111 w 162"/>
                    <a:gd name="T7" fmla="*/ 16 h 187"/>
                    <a:gd name="T8" fmla="*/ 122 w 162"/>
                    <a:gd name="T9" fmla="*/ 30 h 187"/>
                    <a:gd name="T10" fmla="*/ 131 w 162"/>
                    <a:gd name="T11" fmla="*/ 45 h 187"/>
                    <a:gd name="T12" fmla="*/ 137 w 162"/>
                    <a:gd name="T13" fmla="*/ 57 h 187"/>
                    <a:gd name="T14" fmla="*/ 145 w 162"/>
                    <a:gd name="T15" fmla="*/ 80 h 187"/>
                    <a:gd name="T16" fmla="*/ 151 w 162"/>
                    <a:gd name="T17" fmla="*/ 94 h 187"/>
                    <a:gd name="T18" fmla="*/ 156 w 162"/>
                    <a:gd name="T19" fmla="*/ 104 h 187"/>
                    <a:gd name="T20" fmla="*/ 160 w 162"/>
                    <a:gd name="T21" fmla="*/ 137 h 187"/>
                    <a:gd name="T22" fmla="*/ 160 w 162"/>
                    <a:gd name="T23" fmla="*/ 155 h 187"/>
                    <a:gd name="T24" fmla="*/ 154 w 162"/>
                    <a:gd name="T25" fmla="*/ 167 h 187"/>
                    <a:gd name="T26" fmla="*/ 112 w 162"/>
                    <a:gd name="T27" fmla="*/ 178 h 187"/>
                    <a:gd name="T28" fmla="*/ 62 w 162"/>
                    <a:gd name="T29" fmla="*/ 183 h 187"/>
                    <a:gd name="T30" fmla="*/ 58 w 162"/>
                    <a:gd name="T31" fmla="*/ 153 h 187"/>
                    <a:gd name="T32" fmla="*/ 52 w 162"/>
                    <a:gd name="T33" fmla="*/ 123 h 187"/>
                    <a:gd name="T34" fmla="*/ 44 w 162"/>
                    <a:gd name="T35" fmla="*/ 96 h 187"/>
                    <a:gd name="T36" fmla="*/ 38 w 162"/>
                    <a:gd name="T37" fmla="*/ 62 h 187"/>
                    <a:gd name="T38" fmla="*/ 25 w 162"/>
                    <a:gd name="T39" fmla="*/ 39 h 187"/>
                    <a:gd name="T40" fmla="*/ 13 w 162"/>
                    <a:gd name="T41" fmla="*/ 15 h 187"/>
                    <a:gd name="T42" fmla="*/ 7 w 162"/>
                    <a:gd name="T43" fmla="*/ 2 h 18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2"/>
                    <a:gd name="T67" fmla="*/ 0 h 187"/>
                    <a:gd name="T68" fmla="*/ 162 w 162"/>
                    <a:gd name="T69" fmla="*/ 187 h 18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2" h="187">
                      <a:moveTo>
                        <a:pt x="7" y="2"/>
                      </a:moveTo>
                      <a:cubicBezTo>
                        <a:pt x="14" y="0"/>
                        <a:pt x="41" y="1"/>
                        <a:pt x="54" y="2"/>
                      </a:cubicBezTo>
                      <a:cubicBezTo>
                        <a:pt x="67" y="3"/>
                        <a:pt x="79" y="6"/>
                        <a:pt x="88" y="8"/>
                      </a:cubicBezTo>
                      <a:cubicBezTo>
                        <a:pt x="97" y="10"/>
                        <a:pt x="105" y="12"/>
                        <a:pt x="111" y="16"/>
                      </a:cubicBezTo>
                      <a:cubicBezTo>
                        <a:pt x="117" y="20"/>
                        <a:pt x="119" y="25"/>
                        <a:pt x="122" y="30"/>
                      </a:cubicBezTo>
                      <a:cubicBezTo>
                        <a:pt x="125" y="35"/>
                        <a:pt x="129" y="41"/>
                        <a:pt x="131" y="45"/>
                      </a:cubicBezTo>
                      <a:cubicBezTo>
                        <a:pt x="133" y="49"/>
                        <a:pt x="135" y="51"/>
                        <a:pt x="137" y="57"/>
                      </a:cubicBezTo>
                      <a:cubicBezTo>
                        <a:pt x="139" y="63"/>
                        <a:pt x="143" y="74"/>
                        <a:pt x="145" y="80"/>
                      </a:cubicBezTo>
                      <a:cubicBezTo>
                        <a:pt x="147" y="86"/>
                        <a:pt x="149" y="90"/>
                        <a:pt x="151" y="94"/>
                      </a:cubicBezTo>
                      <a:cubicBezTo>
                        <a:pt x="153" y="98"/>
                        <a:pt x="155" y="97"/>
                        <a:pt x="156" y="104"/>
                      </a:cubicBezTo>
                      <a:cubicBezTo>
                        <a:pt x="157" y="111"/>
                        <a:pt x="159" y="129"/>
                        <a:pt x="160" y="137"/>
                      </a:cubicBezTo>
                      <a:cubicBezTo>
                        <a:pt x="161" y="145"/>
                        <a:pt x="161" y="150"/>
                        <a:pt x="160" y="155"/>
                      </a:cubicBezTo>
                      <a:cubicBezTo>
                        <a:pt x="159" y="160"/>
                        <a:pt x="162" y="163"/>
                        <a:pt x="154" y="167"/>
                      </a:cubicBezTo>
                      <a:cubicBezTo>
                        <a:pt x="146" y="171"/>
                        <a:pt x="127" y="175"/>
                        <a:pt x="112" y="178"/>
                      </a:cubicBezTo>
                      <a:cubicBezTo>
                        <a:pt x="97" y="181"/>
                        <a:pt x="71" y="187"/>
                        <a:pt x="62" y="183"/>
                      </a:cubicBezTo>
                      <a:cubicBezTo>
                        <a:pt x="53" y="179"/>
                        <a:pt x="60" y="163"/>
                        <a:pt x="58" y="153"/>
                      </a:cubicBezTo>
                      <a:cubicBezTo>
                        <a:pt x="56" y="143"/>
                        <a:pt x="54" y="132"/>
                        <a:pt x="52" y="123"/>
                      </a:cubicBezTo>
                      <a:cubicBezTo>
                        <a:pt x="50" y="114"/>
                        <a:pt x="46" y="106"/>
                        <a:pt x="44" y="96"/>
                      </a:cubicBezTo>
                      <a:cubicBezTo>
                        <a:pt x="42" y="86"/>
                        <a:pt x="41" y="71"/>
                        <a:pt x="38" y="62"/>
                      </a:cubicBezTo>
                      <a:cubicBezTo>
                        <a:pt x="35" y="53"/>
                        <a:pt x="29" y="47"/>
                        <a:pt x="25" y="39"/>
                      </a:cubicBezTo>
                      <a:cubicBezTo>
                        <a:pt x="21" y="31"/>
                        <a:pt x="16" y="21"/>
                        <a:pt x="13" y="15"/>
                      </a:cubicBezTo>
                      <a:cubicBezTo>
                        <a:pt x="10" y="9"/>
                        <a:pt x="0" y="4"/>
                        <a:pt x="7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</p:grpSp>
        </p:grpSp>
        <p:grpSp>
          <p:nvGrpSpPr>
            <p:cNvPr id="148560" name="Group 28"/>
            <p:cNvGrpSpPr>
              <a:grpSpLocks noChangeAspect="1"/>
            </p:cNvGrpSpPr>
            <p:nvPr/>
          </p:nvGrpSpPr>
          <p:grpSpPr bwMode="auto">
            <a:xfrm>
              <a:off x="7715272" y="2423506"/>
              <a:ext cx="288000" cy="440400"/>
              <a:chOff x="1248" y="3200"/>
              <a:chExt cx="240" cy="367"/>
            </a:xfrm>
          </p:grpSpPr>
          <p:sp>
            <p:nvSpPr>
              <p:cNvPr id="148561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8562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 b="1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</p:grpSp>
      <p:sp>
        <p:nvSpPr>
          <p:cNvPr id="181" name="Folded Corner 180"/>
          <p:cNvSpPr/>
          <p:nvPr/>
        </p:nvSpPr>
        <p:spPr>
          <a:xfrm>
            <a:off x="9742017" y="2895998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82666" y="4056378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3382728" y="4056378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3882791" y="4056378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8534" name="Group 47"/>
          <p:cNvGrpSpPr>
            <a:grpSpLocks noChangeAspect="1"/>
          </p:cNvGrpSpPr>
          <p:nvPr/>
        </p:nvGrpSpPr>
        <p:grpSpPr bwMode="auto">
          <a:xfrm>
            <a:off x="2239729" y="4408377"/>
            <a:ext cx="287337" cy="440583"/>
            <a:chOff x="1248" y="3536"/>
            <a:chExt cx="240" cy="368"/>
          </a:xfrm>
        </p:grpSpPr>
        <p:sp>
          <p:nvSpPr>
            <p:cNvPr id="148557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58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8535" name="Group 47"/>
          <p:cNvGrpSpPr>
            <a:grpSpLocks noChangeAspect="1"/>
          </p:cNvGrpSpPr>
          <p:nvPr/>
        </p:nvGrpSpPr>
        <p:grpSpPr bwMode="auto">
          <a:xfrm>
            <a:off x="1882540" y="4409968"/>
            <a:ext cx="287338" cy="440585"/>
            <a:chOff x="1248" y="3536"/>
            <a:chExt cx="240" cy="368"/>
          </a:xfrm>
        </p:grpSpPr>
        <p:sp>
          <p:nvSpPr>
            <p:cNvPr id="148555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56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8536" name="Group 47"/>
          <p:cNvGrpSpPr>
            <a:grpSpLocks noChangeAspect="1"/>
          </p:cNvGrpSpPr>
          <p:nvPr/>
        </p:nvGrpSpPr>
        <p:grpSpPr bwMode="auto">
          <a:xfrm>
            <a:off x="2238140" y="4694127"/>
            <a:ext cx="287338" cy="440583"/>
            <a:chOff x="1248" y="3536"/>
            <a:chExt cx="240" cy="368"/>
          </a:xfrm>
        </p:grpSpPr>
        <p:sp>
          <p:nvSpPr>
            <p:cNvPr id="14855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5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8537" name="Group 47"/>
          <p:cNvGrpSpPr>
            <a:grpSpLocks noChangeAspect="1"/>
          </p:cNvGrpSpPr>
          <p:nvPr/>
        </p:nvGrpSpPr>
        <p:grpSpPr bwMode="auto">
          <a:xfrm>
            <a:off x="1882540" y="4695718"/>
            <a:ext cx="287338" cy="440585"/>
            <a:chOff x="1248" y="3536"/>
            <a:chExt cx="240" cy="368"/>
          </a:xfrm>
        </p:grpSpPr>
        <p:sp>
          <p:nvSpPr>
            <p:cNvPr id="148551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52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8538" name="Group 47"/>
          <p:cNvGrpSpPr>
            <a:grpSpLocks noChangeAspect="1"/>
          </p:cNvGrpSpPr>
          <p:nvPr/>
        </p:nvGrpSpPr>
        <p:grpSpPr bwMode="auto">
          <a:xfrm>
            <a:off x="1525354" y="4409968"/>
            <a:ext cx="287337" cy="440585"/>
            <a:chOff x="1248" y="3536"/>
            <a:chExt cx="240" cy="368"/>
          </a:xfrm>
        </p:grpSpPr>
        <p:sp>
          <p:nvSpPr>
            <p:cNvPr id="148549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50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8539" name="Group 47"/>
          <p:cNvGrpSpPr>
            <a:grpSpLocks noChangeAspect="1"/>
          </p:cNvGrpSpPr>
          <p:nvPr/>
        </p:nvGrpSpPr>
        <p:grpSpPr bwMode="auto">
          <a:xfrm>
            <a:off x="1525354" y="4695718"/>
            <a:ext cx="287337" cy="440585"/>
            <a:chOff x="1248" y="3536"/>
            <a:chExt cx="240" cy="368"/>
          </a:xfrm>
        </p:grpSpPr>
        <p:sp>
          <p:nvSpPr>
            <p:cNvPr id="148547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48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50916" y="4485003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11291" y="4485003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79616" y="4485003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5516" y="4827903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11291" y="484219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79616" y="4786628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 rot="-5400000">
            <a:off x="-56717" y="3279283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Leverantör</a:t>
            </a:r>
          </a:p>
        </p:txBody>
      </p:sp>
      <p:sp>
        <p:nvSpPr>
          <p:cNvPr id="169" name="Rectangle 2"/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Kund</a:t>
            </a:r>
            <a:endParaRPr lang="pt-BR" altLang="en-US" sz="2000" dirty="0"/>
          </a:p>
        </p:txBody>
      </p:sp>
      <p:sp>
        <p:nvSpPr>
          <p:cNvPr id="170" name="Rectangle 40"/>
          <p:cNvSpPr>
            <a:spLocks noChangeArrowheads="1"/>
          </p:cNvSpPr>
          <p:nvPr/>
        </p:nvSpPr>
        <p:spPr bwMode="auto">
          <a:xfrm>
            <a:off x="2800782" y="1779095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Kanban kort</a:t>
            </a:r>
          </a:p>
        </p:txBody>
      </p:sp>
      <p:sp>
        <p:nvSpPr>
          <p:cNvPr id="171" name="TextBox 56"/>
          <p:cNvSpPr txBox="1">
            <a:spLocks noChangeArrowheads="1"/>
          </p:cNvSpPr>
          <p:nvPr/>
        </p:nvSpPr>
        <p:spPr bwMode="auto">
          <a:xfrm>
            <a:off x="1514907" y="5279533"/>
            <a:ext cx="118814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delar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delar</a:t>
            </a:r>
            <a:endParaRPr lang="en-US" altLang="en-US" sz="1400" dirty="0"/>
          </a:p>
        </p:txBody>
      </p:sp>
      <p:sp>
        <p:nvSpPr>
          <p:cNvPr id="172" name="Content Placeholder 2"/>
          <p:cNvSpPr txBox="1">
            <a:spLocks/>
          </p:cNvSpPr>
          <p:nvPr/>
        </p:nvSpPr>
        <p:spPr>
          <a:xfrm>
            <a:off x="3724676" y="5408884"/>
            <a:ext cx="5776490" cy="7981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PT" altLang="en-US" b="1" dirty="0"/>
              <a:t>...och produkten levereras till kunden</a:t>
            </a:r>
          </a:p>
        </p:txBody>
      </p:sp>
    </p:spTree>
    <p:extLst>
      <p:ext uri="{BB962C8B-B14F-4D97-AF65-F5344CB8AC3E}">
        <p14:creationId xmlns:p14="http://schemas.microsoft.com/office/powerpoint/2010/main" val="10440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6381 -0.0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0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2"/>
          <p:cNvSpPr>
            <a:spLocks noChangeArrowheads="1"/>
          </p:cNvSpPr>
          <p:nvPr/>
        </p:nvSpPr>
        <p:spPr bwMode="auto">
          <a:xfrm>
            <a:off x="5522863" y="2964876"/>
            <a:ext cx="1736285" cy="195789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endParaRPr lang="pt-BR" altLang="en-US" sz="2000" b="1" dirty="0"/>
          </a:p>
          <a:p>
            <a:pPr algn="ctr"/>
            <a:r>
              <a:rPr lang="pt-BR" altLang="en-US" sz="2000" b="1" dirty="0">
                <a:latin typeface="Arial"/>
                <a:cs typeface="Arial"/>
              </a:rPr>
              <a:t>Kund</a:t>
            </a:r>
            <a:endParaRPr lang="pt-BR" altLang="en-US" sz="2000" dirty="0"/>
          </a:p>
        </p:txBody>
      </p:sp>
      <p:pic>
        <p:nvPicPr>
          <p:cNvPr id="353284" name="Picture 4" descr="http://coisasdoportugues.files.wordpress.com/2009/03/04telefone_la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88" y="3350256"/>
            <a:ext cx="257651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37422" y="2068321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78050" y="24201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78050" y="20629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20860" y="20629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37488" y="206295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23108" y="24201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37488" y="242014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2463" y="2363788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23108" y="28487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37488" y="28487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37488" y="320596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80298" y="284877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80298" y="3205967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9523" name="Group 28"/>
          <p:cNvGrpSpPr>
            <a:grpSpLocks noChangeAspect="1"/>
          </p:cNvGrpSpPr>
          <p:nvPr/>
        </p:nvGrpSpPr>
        <p:grpSpPr bwMode="auto">
          <a:xfrm>
            <a:off x="9778640" y="2362393"/>
            <a:ext cx="288925" cy="440583"/>
            <a:chOff x="1248" y="3200"/>
            <a:chExt cx="240" cy="368"/>
          </a:xfrm>
        </p:grpSpPr>
        <p:sp>
          <p:nvSpPr>
            <p:cNvPr id="14963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63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9524" name="Group 47"/>
          <p:cNvGrpSpPr>
            <a:grpSpLocks noChangeAspect="1"/>
          </p:cNvGrpSpPr>
          <p:nvPr/>
        </p:nvGrpSpPr>
        <p:grpSpPr bwMode="auto">
          <a:xfrm>
            <a:off x="10280290" y="2360809"/>
            <a:ext cx="287337" cy="440585"/>
            <a:chOff x="1248" y="3536"/>
            <a:chExt cx="240" cy="368"/>
          </a:xfrm>
        </p:grpSpPr>
        <p:sp>
          <p:nvSpPr>
            <p:cNvPr id="14963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63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29277" y="3183556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29277" y="3567731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29277" y="3969370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528" name="Group 138"/>
          <p:cNvGrpSpPr>
            <a:grpSpLocks/>
          </p:cNvGrpSpPr>
          <p:nvPr/>
        </p:nvGrpSpPr>
        <p:grpSpPr bwMode="auto">
          <a:xfrm>
            <a:off x="8514989" y="2797795"/>
            <a:ext cx="2171700" cy="2359025"/>
            <a:chOff x="5328790" y="1214422"/>
            <a:chExt cx="2172168" cy="2358248"/>
          </a:xfrm>
        </p:grpSpPr>
        <p:grpSp>
          <p:nvGrpSpPr>
            <p:cNvPr id="149626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86414" y="4383707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86414" y="3583606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86414" y="2810495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51883" y="221121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5007" y="236378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77333" y="221121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77396" y="221121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51883" y="2523950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4796" y="2523950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77396" y="249696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20860" y="320371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48708" y="2924000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48771" y="292558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77396" y="292558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51883" y="3209750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51946" y="3209750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77396" y="3211337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80446" y="370981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9547" name="Group 28"/>
          <p:cNvGrpSpPr>
            <a:grpSpLocks noChangeAspect="1"/>
          </p:cNvGrpSpPr>
          <p:nvPr/>
        </p:nvGrpSpPr>
        <p:grpSpPr bwMode="auto">
          <a:xfrm>
            <a:off x="1880320" y="3991965"/>
            <a:ext cx="287338" cy="440585"/>
            <a:chOff x="1248" y="3200"/>
            <a:chExt cx="240" cy="368"/>
          </a:xfrm>
        </p:grpSpPr>
        <p:sp>
          <p:nvSpPr>
            <p:cNvPr id="14962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62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9548" name="Group 28"/>
          <p:cNvGrpSpPr>
            <a:grpSpLocks noChangeAspect="1"/>
          </p:cNvGrpSpPr>
          <p:nvPr/>
        </p:nvGrpSpPr>
        <p:grpSpPr bwMode="auto">
          <a:xfrm>
            <a:off x="1523134" y="3634774"/>
            <a:ext cx="287337" cy="440583"/>
            <a:chOff x="1248" y="3200"/>
            <a:chExt cx="240" cy="368"/>
          </a:xfrm>
        </p:grpSpPr>
        <p:sp>
          <p:nvSpPr>
            <p:cNvPr id="14962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62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49549" name="Group 28"/>
          <p:cNvGrpSpPr>
            <a:grpSpLocks noChangeAspect="1"/>
          </p:cNvGrpSpPr>
          <p:nvPr/>
        </p:nvGrpSpPr>
        <p:grpSpPr bwMode="auto">
          <a:xfrm>
            <a:off x="1523134" y="3990374"/>
            <a:ext cx="287337" cy="440583"/>
            <a:chOff x="1248" y="3200"/>
            <a:chExt cx="240" cy="368"/>
          </a:xfrm>
        </p:grpSpPr>
        <p:sp>
          <p:nvSpPr>
            <p:cNvPr id="14962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62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77333" y="3711400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4" name="Group 161"/>
          <p:cNvGrpSpPr>
            <a:grpSpLocks/>
          </p:cNvGrpSpPr>
          <p:nvPr/>
        </p:nvGrpSpPr>
        <p:grpSpPr bwMode="auto">
          <a:xfrm>
            <a:off x="5999668" y="2960402"/>
            <a:ext cx="830262" cy="1435662"/>
            <a:chOff x="7715272" y="2423506"/>
            <a:chExt cx="830483" cy="1436370"/>
          </a:xfrm>
        </p:grpSpPr>
        <p:grpSp>
          <p:nvGrpSpPr>
            <p:cNvPr id="149593" name="Group 24"/>
            <p:cNvGrpSpPr>
              <a:grpSpLocks/>
            </p:cNvGrpSpPr>
            <p:nvPr/>
          </p:nvGrpSpPr>
          <p:grpSpPr bwMode="auto">
            <a:xfrm>
              <a:off x="7902806" y="2716860"/>
              <a:ext cx="642949" cy="1143016"/>
              <a:chOff x="1470" y="828"/>
              <a:chExt cx="552" cy="978"/>
            </a:xfrm>
          </p:grpSpPr>
          <p:sp>
            <p:nvSpPr>
              <p:cNvPr id="149597" name="Line 25"/>
              <p:cNvSpPr>
                <a:spLocks noChangeShapeType="1"/>
              </p:cNvSpPr>
              <p:nvPr/>
            </p:nvSpPr>
            <p:spPr bwMode="auto">
              <a:xfrm>
                <a:off x="1710" y="1782"/>
                <a:ext cx="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598" name="Line 26"/>
              <p:cNvSpPr>
                <a:spLocks noChangeShapeType="1"/>
              </p:cNvSpPr>
              <p:nvPr/>
            </p:nvSpPr>
            <p:spPr bwMode="auto">
              <a:xfrm flipH="1">
                <a:off x="1710" y="1299"/>
                <a:ext cx="63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599" name="Oval 27"/>
              <p:cNvSpPr>
                <a:spLocks noChangeArrowheads="1"/>
              </p:cNvSpPr>
              <p:nvPr/>
            </p:nvSpPr>
            <p:spPr bwMode="auto">
              <a:xfrm>
                <a:off x="1659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9600" name="Oval 28"/>
              <p:cNvSpPr>
                <a:spLocks noChangeArrowheads="1"/>
              </p:cNvSpPr>
              <p:nvPr/>
            </p:nvSpPr>
            <p:spPr bwMode="auto">
              <a:xfrm>
                <a:off x="1749" y="858"/>
                <a:ext cx="177" cy="1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9601" name="Line 29"/>
              <p:cNvSpPr>
                <a:spLocks noChangeShapeType="1"/>
              </p:cNvSpPr>
              <p:nvPr/>
            </p:nvSpPr>
            <p:spPr bwMode="auto">
              <a:xfrm flipV="1">
                <a:off x="1728" y="1020"/>
                <a:ext cx="234" cy="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2" name="Line 30"/>
              <p:cNvSpPr>
                <a:spLocks noChangeShapeType="1"/>
              </p:cNvSpPr>
              <p:nvPr/>
            </p:nvSpPr>
            <p:spPr bwMode="auto">
              <a:xfrm>
                <a:off x="1953" y="1020"/>
                <a:ext cx="69" cy="1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3" name="Line 31"/>
              <p:cNvSpPr>
                <a:spLocks noChangeShapeType="1"/>
              </p:cNvSpPr>
              <p:nvPr/>
            </p:nvSpPr>
            <p:spPr bwMode="auto">
              <a:xfrm flipH="1">
                <a:off x="1668" y="1038"/>
                <a:ext cx="63" cy="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4" name="Line 32"/>
              <p:cNvSpPr>
                <a:spLocks noChangeShapeType="1"/>
              </p:cNvSpPr>
              <p:nvPr/>
            </p:nvSpPr>
            <p:spPr bwMode="auto">
              <a:xfrm flipH="1" flipV="1">
                <a:off x="1533" y="978"/>
                <a:ext cx="135" cy="1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5" name="Line 33"/>
              <p:cNvSpPr>
                <a:spLocks noChangeShapeType="1"/>
              </p:cNvSpPr>
              <p:nvPr/>
            </p:nvSpPr>
            <p:spPr bwMode="auto">
              <a:xfrm flipH="1">
                <a:off x="1494" y="981"/>
                <a:ext cx="42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6" name="Line 34"/>
              <p:cNvSpPr>
                <a:spLocks noChangeShapeType="1"/>
              </p:cNvSpPr>
              <p:nvPr/>
            </p:nvSpPr>
            <p:spPr bwMode="auto">
              <a:xfrm>
                <a:off x="1494" y="1017"/>
                <a:ext cx="165" cy="2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7" name="Line 35"/>
              <p:cNvSpPr>
                <a:spLocks noChangeShapeType="1"/>
              </p:cNvSpPr>
              <p:nvPr/>
            </p:nvSpPr>
            <p:spPr bwMode="auto">
              <a:xfrm flipV="1">
                <a:off x="1653" y="1170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8" name="Line 36"/>
              <p:cNvSpPr>
                <a:spLocks noChangeShapeType="1"/>
              </p:cNvSpPr>
              <p:nvPr/>
            </p:nvSpPr>
            <p:spPr bwMode="auto">
              <a:xfrm>
                <a:off x="1749" y="1170"/>
                <a:ext cx="24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09" name="Oval 37"/>
              <p:cNvSpPr>
                <a:spLocks noChangeArrowheads="1"/>
              </p:cNvSpPr>
              <p:nvPr/>
            </p:nvSpPr>
            <p:spPr bwMode="auto">
              <a:xfrm>
                <a:off x="1470" y="960"/>
                <a:ext cx="51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9610" name="Line 38"/>
              <p:cNvSpPr>
                <a:spLocks noChangeShapeType="1"/>
              </p:cNvSpPr>
              <p:nvPr/>
            </p:nvSpPr>
            <p:spPr bwMode="auto">
              <a:xfrm flipH="1">
                <a:off x="1980" y="1134"/>
                <a:ext cx="39" cy="1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1" name="Line 39"/>
              <p:cNvSpPr>
                <a:spLocks noChangeShapeType="1"/>
              </p:cNvSpPr>
              <p:nvPr/>
            </p:nvSpPr>
            <p:spPr bwMode="auto">
              <a:xfrm>
                <a:off x="1983" y="1281"/>
                <a:ext cx="30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2" name="Line 40"/>
              <p:cNvSpPr>
                <a:spLocks noChangeShapeType="1"/>
              </p:cNvSpPr>
              <p:nvPr/>
            </p:nvSpPr>
            <p:spPr bwMode="auto">
              <a:xfrm flipH="1">
                <a:off x="1992" y="1362"/>
                <a:ext cx="21" cy="4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3" name="Line 41"/>
              <p:cNvSpPr>
                <a:spLocks noChangeShapeType="1"/>
              </p:cNvSpPr>
              <p:nvPr/>
            </p:nvSpPr>
            <p:spPr bwMode="auto">
              <a:xfrm>
                <a:off x="1890" y="1410"/>
                <a:ext cx="15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4" name="Line 42"/>
              <p:cNvSpPr>
                <a:spLocks noChangeShapeType="1"/>
              </p:cNvSpPr>
              <p:nvPr/>
            </p:nvSpPr>
            <p:spPr bwMode="auto">
              <a:xfrm flipH="1">
                <a:off x="1791" y="1410"/>
                <a:ext cx="93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5" name="Line 43"/>
              <p:cNvSpPr>
                <a:spLocks noChangeShapeType="1"/>
              </p:cNvSpPr>
              <p:nvPr/>
            </p:nvSpPr>
            <p:spPr bwMode="auto">
              <a:xfrm>
                <a:off x="1902" y="1779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06674" tIns="53337" rIns="106674" bIns="53337" anchor="ctr"/>
              <a:lstStyle/>
              <a:p>
                <a:endParaRPr lang="pt-PT"/>
              </a:p>
            </p:txBody>
          </p:sp>
          <p:sp>
            <p:nvSpPr>
              <p:cNvPr id="149616" name="Oval 44"/>
              <p:cNvSpPr>
                <a:spLocks noChangeArrowheads="1"/>
              </p:cNvSpPr>
              <p:nvPr/>
            </p:nvSpPr>
            <p:spPr bwMode="auto">
              <a:xfrm>
                <a:off x="1863" y="1759"/>
                <a:ext cx="135" cy="4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106674" tIns="53337" rIns="106674" bIns="5333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49617" name="Group 45"/>
              <p:cNvGrpSpPr>
                <a:grpSpLocks/>
              </p:cNvGrpSpPr>
              <p:nvPr/>
            </p:nvGrpSpPr>
            <p:grpSpPr bwMode="auto">
              <a:xfrm flipH="1">
                <a:off x="1724" y="828"/>
                <a:ext cx="205" cy="111"/>
                <a:chOff x="806" y="456"/>
                <a:chExt cx="319" cy="249"/>
              </a:xfrm>
            </p:grpSpPr>
            <p:sp>
              <p:nvSpPr>
                <p:cNvPr id="149618" name="Freeform 46"/>
                <p:cNvSpPr>
                  <a:spLocks/>
                </p:cNvSpPr>
                <p:nvPr/>
              </p:nvSpPr>
              <p:spPr bwMode="auto">
                <a:xfrm>
                  <a:off x="806" y="456"/>
                  <a:ext cx="319" cy="249"/>
                </a:xfrm>
                <a:custGeom>
                  <a:avLst/>
                  <a:gdLst>
                    <a:gd name="T0" fmla="*/ 132 w 319"/>
                    <a:gd name="T1" fmla="*/ 29 h 249"/>
                    <a:gd name="T2" fmla="*/ 82 w 319"/>
                    <a:gd name="T3" fmla="*/ 18 h 249"/>
                    <a:gd name="T4" fmla="*/ 55 w 319"/>
                    <a:gd name="T5" fmla="*/ 27 h 249"/>
                    <a:gd name="T6" fmla="*/ 41 w 319"/>
                    <a:gd name="T7" fmla="*/ 34 h 249"/>
                    <a:gd name="T8" fmla="*/ 25 w 319"/>
                    <a:gd name="T9" fmla="*/ 51 h 249"/>
                    <a:gd name="T10" fmla="*/ 17 w 319"/>
                    <a:gd name="T11" fmla="*/ 67 h 249"/>
                    <a:gd name="T12" fmla="*/ 7 w 319"/>
                    <a:gd name="T13" fmla="*/ 93 h 249"/>
                    <a:gd name="T14" fmla="*/ 4 w 319"/>
                    <a:gd name="T15" fmla="*/ 111 h 249"/>
                    <a:gd name="T16" fmla="*/ 1 w 319"/>
                    <a:gd name="T17" fmla="*/ 135 h 249"/>
                    <a:gd name="T18" fmla="*/ 1 w 319"/>
                    <a:gd name="T19" fmla="*/ 155 h 249"/>
                    <a:gd name="T20" fmla="*/ 3 w 319"/>
                    <a:gd name="T21" fmla="*/ 167 h 249"/>
                    <a:gd name="T22" fmla="*/ 6 w 319"/>
                    <a:gd name="T23" fmla="*/ 185 h 249"/>
                    <a:gd name="T24" fmla="*/ 23 w 319"/>
                    <a:gd name="T25" fmla="*/ 195 h 249"/>
                    <a:gd name="T26" fmla="*/ 29 w 319"/>
                    <a:gd name="T27" fmla="*/ 211 h 249"/>
                    <a:gd name="T28" fmla="*/ 44 w 319"/>
                    <a:gd name="T29" fmla="*/ 231 h 249"/>
                    <a:gd name="T30" fmla="*/ 56 w 319"/>
                    <a:gd name="T31" fmla="*/ 238 h 249"/>
                    <a:gd name="T32" fmla="*/ 76 w 319"/>
                    <a:gd name="T33" fmla="*/ 244 h 249"/>
                    <a:gd name="T34" fmla="*/ 91 w 319"/>
                    <a:gd name="T35" fmla="*/ 246 h 249"/>
                    <a:gd name="T36" fmla="*/ 121 w 319"/>
                    <a:gd name="T37" fmla="*/ 247 h 249"/>
                    <a:gd name="T38" fmla="*/ 143 w 319"/>
                    <a:gd name="T39" fmla="*/ 247 h 249"/>
                    <a:gd name="T40" fmla="*/ 180 w 319"/>
                    <a:gd name="T41" fmla="*/ 249 h 249"/>
                    <a:gd name="T42" fmla="*/ 207 w 319"/>
                    <a:gd name="T43" fmla="*/ 248 h 249"/>
                    <a:gd name="T44" fmla="*/ 235 w 319"/>
                    <a:gd name="T45" fmla="*/ 243 h 249"/>
                    <a:gd name="T46" fmla="*/ 259 w 319"/>
                    <a:gd name="T47" fmla="*/ 237 h 249"/>
                    <a:gd name="T48" fmla="*/ 292 w 319"/>
                    <a:gd name="T49" fmla="*/ 228 h 249"/>
                    <a:gd name="T50" fmla="*/ 311 w 319"/>
                    <a:gd name="T51" fmla="*/ 211 h 249"/>
                    <a:gd name="T52" fmla="*/ 319 w 319"/>
                    <a:gd name="T53" fmla="*/ 201 h 249"/>
                    <a:gd name="T54" fmla="*/ 313 w 319"/>
                    <a:gd name="T55" fmla="*/ 189 h 249"/>
                    <a:gd name="T56" fmla="*/ 293 w 319"/>
                    <a:gd name="T57" fmla="*/ 181 h 249"/>
                    <a:gd name="T58" fmla="*/ 278 w 319"/>
                    <a:gd name="T59" fmla="*/ 175 h 249"/>
                    <a:gd name="T60" fmla="*/ 251 w 319"/>
                    <a:gd name="T61" fmla="*/ 180 h 249"/>
                    <a:gd name="T62" fmla="*/ 224 w 319"/>
                    <a:gd name="T63" fmla="*/ 186 h 249"/>
                    <a:gd name="T64" fmla="*/ 202 w 319"/>
                    <a:gd name="T65" fmla="*/ 190 h 249"/>
                    <a:gd name="T66" fmla="*/ 182 w 319"/>
                    <a:gd name="T67" fmla="*/ 193 h 249"/>
                    <a:gd name="T68" fmla="*/ 139 w 319"/>
                    <a:gd name="T69" fmla="*/ 193 h 249"/>
                    <a:gd name="T70" fmla="*/ 16 w 319"/>
                    <a:gd name="T71" fmla="*/ 195 h 249"/>
                    <a:gd name="T72" fmla="*/ 76 w 319"/>
                    <a:gd name="T73" fmla="*/ 192 h 249"/>
                    <a:gd name="T74" fmla="*/ 171 w 319"/>
                    <a:gd name="T75" fmla="*/ 179 h 249"/>
                    <a:gd name="T76" fmla="*/ 132 w 319"/>
                    <a:gd name="T77" fmla="*/ 29 h 24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9"/>
                    <a:gd name="T118" fmla="*/ 0 h 249"/>
                    <a:gd name="T119" fmla="*/ 319 w 319"/>
                    <a:gd name="T120" fmla="*/ 249 h 24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9" h="249">
                      <a:moveTo>
                        <a:pt x="132" y="29"/>
                      </a:moveTo>
                      <a:cubicBezTo>
                        <a:pt x="117" y="0"/>
                        <a:pt x="95" y="18"/>
                        <a:pt x="82" y="18"/>
                      </a:cubicBezTo>
                      <a:cubicBezTo>
                        <a:pt x="69" y="18"/>
                        <a:pt x="62" y="24"/>
                        <a:pt x="55" y="27"/>
                      </a:cubicBezTo>
                      <a:cubicBezTo>
                        <a:pt x="48" y="30"/>
                        <a:pt x="46" y="30"/>
                        <a:pt x="41" y="34"/>
                      </a:cubicBezTo>
                      <a:cubicBezTo>
                        <a:pt x="36" y="38"/>
                        <a:pt x="29" y="46"/>
                        <a:pt x="25" y="51"/>
                      </a:cubicBezTo>
                      <a:cubicBezTo>
                        <a:pt x="21" y="56"/>
                        <a:pt x="20" y="60"/>
                        <a:pt x="17" y="67"/>
                      </a:cubicBezTo>
                      <a:cubicBezTo>
                        <a:pt x="14" y="74"/>
                        <a:pt x="9" y="86"/>
                        <a:pt x="7" y="93"/>
                      </a:cubicBezTo>
                      <a:cubicBezTo>
                        <a:pt x="5" y="100"/>
                        <a:pt x="5" y="104"/>
                        <a:pt x="4" y="111"/>
                      </a:cubicBezTo>
                      <a:cubicBezTo>
                        <a:pt x="3" y="118"/>
                        <a:pt x="2" y="128"/>
                        <a:pt x="1" y="135"/>
                      </a:cubicBezTo>
                      <a:cubicBezTo>
                        <a:pt x="0" y="142"/>
                        <a:pt x="1" y="150"/>
                        <a:pt x="1" y="155"/>
                      </a:cubicBezTo>
                      <a:cubicBezTo>
                        <a:pt x="1" y="160"/>
                        <a:pt x="2" y="162"/>
                        <a:pt x="3" y="167"/>
                      </a:cubicBezTo>
                      <a:cubicBezTo>
                        <a:pt x="4" y="172"/>
                        <a:pt x="3" y="180"/>
                        <a:pt x="6" y="185"/>
                      </a:cubicBezTo>
                      <a:cubicBezTo>
                        <a:pt x="9" y="190"/>
                        <a:pt x="19" y="191"/>
                        <a:pt x="23" y="195"/>
                      </a:cubicBezTo>
                      <a:cubicBezTo>
                        <a:pt x="27" y="199"/>
                        <a:pt x="26" y="205"/>
                        <a:pt x="29" y="211"/>
                      </a:cubicBezTo>
                      <a:cubicBezTo>
                        <a:pt x="32" y="217"/>
                        <a:pt x="40" y="227"/>
                        <a:pt x="44" y="231"/>
                      </a:cubicBezTo>
                      <a:cubicBezTo>
                        <a:pt x="48" y="235"/>
                        <a:pt x="51" y="236"/>
                        <a:pt x="56" y="238"/>
                      </a:cubicBezTo>
                      <a:cubicBezTo>
                        <a:pt x="61" y="240"/>
                        <a:pt x="70" y="243"/>
                        <a:pt x="76" y="244"/>
                      </a:cubicBezTo>
                      <a:cubicBezTo>
                        <a:pt x="82" y="245"/>
                        <a:pt x="84" y="246"/>
                        <a:pt x="91" y="246"/>
                      </a:cubicBezTo>
                      <a:cubicBezTo>
                        <a:pt x="98" y="246"/>
                        <a:pt x="112" y="247"/>
                        <a:pt x="121" y="247"/>
                      </a:cubicBezTo>
                      <a:cubicBezTo>
                        <a:pt x="130" y="247"/>
                        <a:pt x="133" y="247"/>
                        <a:pt x="143" y="247"/>
                      </a:cubicBezTo>
                      <a:cubicBezTo>
                        <a:pt x="153" y="247"/>
                        <a:pt x="169" y="249"/>
                        <a:pt x="180" y="249"/>
                      </a:cubicBezTo>
                      <a:cubicBezTo>
                        <a:pt x="191" y="249"/>
                        <a:pt x="198" y="249"/>
                        <a:pt x="207" y="248"/>
                      </a:cubicBezTo>
                      <a:cubicBezTo>
                        <a:pt x="216" y="247"/>
                        <a:pt x="226" y="245"/>
                        <a:pt x="235" y="243"/>
                      </a:cubicBezTo>
                      <a:cubicBezTo>
                        <a:pt x="244" y="241"/>
                        <a:pt x="250" y="239"/>
                        <a:pt x="259" y="237"/>
                      </a:cubicBezTo>
                      <a:cubicBezTo>
                        <a:pt x="268" y="235"/>
                        <a:pt x="283" y="232"/>
                        <a:pt x="292" y="228"/>
                      </a:cubicBezTo>
                      <a:cubicBezTo>
                        <a:pt x="301" y="224"/>
                        <a:pt x="307" y="215"/>
                        <a:pt x="311" y="211"/>
                      </a:cubicBezTo>
                      <a:cubicBezTo>
                        <a:pt x="315" y="207"/>
                        <a:pt x="319" y="205"/>
                        <a:pt x="319" y="201"/>
                      </a:cubicBezTo>
                      <a:cubicBezTo>
                        <a:pt x="319" y="197"/>
                        <a:pt x="317" y="192"/>
                        <a:pt x="313" y="189"/>
                      </a:cubicBezTo>
                      <a:cubicBezTo>
                        <a:pt x="309" y="186"/>
                        <a:pt x="299" y="183"/>
                        <a:pt x="293" y="181"/>
                      </a:cubicBezTo>
                      <a:cubicBezTo>
                        <a:pt x="287" y="179"/>
                        <a:pt x="285" y="175"/>
                        <a:pt x="278" y="175"/>
                      </a:cubicBezTo>
                      <a:cubicBezTo>
                        <a:pt x="271" y="175"/>
                        <a:pt x="260" y="178"/>
                        <a:pt x="251" y="180"/>
                      </a:cubicBezTo>
                      <a:cubicBezTo>
                        <a:pt x="242" y="182"/>
                        <a:pt x="232" y="184"/>
                        <a:pt x="224" y="186"/>
                      </a:cubicBezTo>
                      <a:cubicBezTo>
                        <a:pt x="216" y="188"/>
                        <a:pt x="209" y="189"/>
                        <a:pt x="202" y="190"/>
                      </a:cubicBezTo>
                      <a:cubicBezTo>
                        <a:pt x="195" y="191"/>
                        <a:pt x="192" y="193"/>
                        <a:pt x="182" y="193"/>
                      </a:cubicBezTo>
                      <a:cubicBezTo>
                        <a:pt x="172" y="193"/>
                        <a:pt x="167" y="193"/>
                        <a:pt x="139" y="193"/>
                      </a:cubicBezTo>
                      <a:cubicBezTo>
                        <a:pt x="111" y="193"/>
                        <a:pt x="26" y="195"/>
                        <a:pt x="16" y="195"/>
                      </a:cubicBezTo>
                      <a:cubicBezTo>
                        <a:pt x="6" y="195"/>
                        <a:pt x="50" y="195"/>
                        <a:pt x="76" y="192"/>
                      </a:cubicBezTo>
                      <a:cubicBezTo>
                        <a:pt x="102" y="189"/>
                        <a:pt x="162" y="206"/>
                        <a:pt x="171" y="179"/>
                      </a:cubicBezTo>
                      <a:cubicBezTo>
                        <a:pt x="180" y="152"/>
                        <a:pt x="140" y="60"/>
                        <a:pt x="132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  <p:sp>
              <p:nvSpPr>
                <p:cNvPr id="149619" name="Freeform 47"/>
                <p:cNvSpPr>
                  <a:spLocks/>
                </p:cNvSpPr>
                <p:nvPr/>
              </p:nvSpPr>
              <p:spPr bwMode="auto">
                <a:xfrm>
                  <a:off x="920" y="466"/>
                  <a:ext cx="162" cy="187"/>
                </a:xfrm>
                <a:custGeom>
                  <a:avLst/>
                  <a:gdLst>
                    <a:gd name="T0" fmla="*/ 7 w 162"/>
                    <a:gd name="T1" fmla="*/ 2 h 187"/>
                    <a:gd name="T2" fmla="*/ 54 w 162"/>
                    <a:gd name="T3" fmla="*/ 2 h 187"/>
                    <a:gd name="T4" fmla="*/ 88 w 162"/>
                    <a:gd name="T5" fmla="*/ 8 h 187"/>
                    <a:gd name="T6" fmla="*/ 111 w 162"/>
                    <a:gd name="T7" fmla="*/ 16 h 187"/>
                    <a:gd name="T8" fmla="*/ 122 w 162"/>
                    <a:gd name="T9" fmla="*/ 30 h 187"/>
                    <a:gd name="T10" fmla="*/ 131 w 162"/>
                    <a:gd name="T11" fmla="*/ 45 h 187"/>
                    <a:gd name="T12" fmla="*/ 137 w 162"/>
                    <a:gd name="T13" fmla="*/ 57 h 187"/>
                    <a:gd name="T14" fmla="*/ 145 w 162"/>
                    <a:gd name="T15" fmla="*/ 80 h 187"/>
                    <a:gd name="T16" fmla="*/ 151 w 162"/>
                    <a:gd name="T17" fmla="*/ 94 h 187"/>
                    <a:gd name="T18" fmla="*/ 156 w 162"/>
                    <a:gd name="T19" fmla="*/ 104 h 187"/>
                    <a:gd name="T20" fmla="*/ 160 w 162"/>
                    <a:gd name="T21" fmla="*/ 137 h 187"/>
                    <a:gd name="T22" fmla="*/ 160 w 162"/>
                    <a:gd name="T23" fmla="*/ 155 h 187"/>
                    <a:gd name="T24" fmla="*/ 154 w 162"/>
                    <a:gd name="T25" fmla="*/ 167 h 187"/>
                    <a:gd name="T26" fmla="*/ 112 w 162"/>
                    <a:gd name="T27" fmla="*/ 178 h 187"/>
                    <a:gd name="T28" fmla="*/ 62 w 162"/>
                    <a:gd name="T29" fmla="*/ 183 h 187"/>
                    <a:gd name="T30" fmla="*/ 58 w 162"/>
                    <a:gd name="T31" fmla="*/ 153 h 187"/>
                    <a:gd name="T32" fmla="*/ 52 w 162"/>
                    <a:gd name="T33" fmla="*/ 123 h 187"/>
                    <a:gd name="T34" fmla="*/ 44 w 162"/>
                    <a:gd name="T35" fmla="*/ 96 h 187"/>
                    <a:gd name="T36" fmla="*/ 38 w 162"/>
                    <a:gd name="T37" fmla="*/ 62 h 187"/>
                    <a:gd name="T38" fmla="*/ 25 w 162"/>
                    <a:gd name="T39" fmla="*/ 39 h 187"/>
                    <a:gd name="T40" fmla="*/ 13 w 162"/>
                    <a:gd name="T41" fmla="*/ 15 h 187"/>
                    <a:gd name="T42" fmla="*/ 7 w 162"/>
                    <a:gd name="T43" fmla="*/ 2 h 18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2"/>
                    <a:gd name="T67" fmla="*/ 0 h 187"/>
                    <a:gd name="T68" fmla="*/ 162 w 162"/>
                    <a:gd name="T69" fmla="*/ 187 h 18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2" h="187">
                      <a:moveTo>
                        <a:pt x="7" y="2"/>
                      </a:moveTo>
                      <a:cubicBezTo>
                        <a:pt x="14" y="0"/>
                        <a:pt x="41" y="1"/>
                        <a:pt x="54" y="2"/>
                      </a:cubicBezTo>
                      <a:cubicBezTo>
                        <a:pt x="67" y="3"/>
                        <a:pt x="79" y="6"/>
                        <a:pt x="88" y="8"/>
                      </a:cubicBezTo>
                      <a:cubicBezTo>
                        <a:pt x="97" y="10"/>
                        <a:pt x="105" y="12"/>
                        <a:pt x="111" y="16"/>
                      </a:cubicBezTo>
                      <a:cubicBezTo>
                        <a:pt x="117" y="20"/>
                        <a:pt x="119" y="25"/>
                        <a:pt x="122" y="30"/>
                      </a:cubicBezTo>
                      <a:cubicBezTo>
                        <a:pt x="125" y="35"/>
                        <a:pt x="129" y="41"/>
                        <a:pt x="131" y="45"/>
                      </a:cubicBezTo>
                      <a:cubicBezTo>
                        <a:pt x="133" y="49"/>
                        <a:pt x="135" y="51"/>
                        <a:pt x="137" y="57"/>
                      </a:cubicBezTo>
                      <a:cubicBezTo>
                        <a:pt x="139" y="63"/>
                        <a:pt x="143" y="74"/>
                        <a:pt x="145" y="80"/>
                      </a:cubicBezTo>
                      <a:cubicBezTo>
                        <a:pt x="147" y="86"/>
                        <a:pt x="149" y="90"/>
                        <a:pt x="151" y="94"/>
                      </a:cubicBezTo>
                      <a:cubicBezTo>
                        <a:pt x="153" y="98"/>
                        <a:pt x="155" y="97"/>
                        <a:pt x="156" y="104"/>
                      </a:cubicBezTo>
                      <a:cubicBezTo>
                        <a:pt x="157" y="111"/>
                        <a:pt x="159" y="129"/>
                        <a:pt x="160" y="137"/>
                      </a:cubicBezTo>
                      <a:cubicBezTo>
                        <a:pt x="161" y="145"/>
                        <a:pt x="161" y="150"/>
                        <a:pt x="160" y="155"/>
                      </a:cubicBezTo>
                      <a:cubicBezTo>
                        <a:pt x="159" y="160"/>
                        <a:pt x="162" y="163"/>
                        <a:pt x="154" y="167"/>
                      </a:cubicBezTo>
                      <a:cubicBezTo>
                        <a:pt x="146" y="171"/>
                        <a:pt x="127" y="175"/>
                        <a:pt x="112" y="178"/>
                      </a:cubicBezTo>
                      <a:cubicBezTo>
                        <a:pt x="97" y="181"/>
                        <a:pt x="71" y="187"/>
                        <a:pt x="62" y="183"/>
                      </a:cubicBezTo>
                      <a:cubicBezTo>
                        <a:pt x="53" y="179"/>
                        <a:pt x="60" y="163"/>
                        <a:pt x="58" y="153"/>
                      </a:cubicBezTo>
                      <a:cubicBezTo>
                        <a:pt x="56" y="143"/>
                        <a:pt x="54" y="132"/>
                        <a:pt x="52" y="123"/>
                      </a:cubicBezTo>
                      <a:cubicBezTo>
                        <a:pt x="50" y="114"/>
                        <a:pt x="46" y="106"/>
                        <a:pt x="44" y="96"/>
                      </a:cubicBezTo>
                      <a:cubicBezTo>
                        <a:pt x="42" y="86"/>
                        <a:pt x="41" y="71"/>
                        <a:pt x="38" y="62"/>
                      </a:cubicBezTo>
                      <a:cubicBezTo>
                        <a:pt x="35" y="53"/>
                        <a:pt x="29" y="47"/>
                        <a:pt x="25" y="39"/>
                      </a:cubicBezTo>
                      <a:cubicBezTo>
                        <a:pt x="21" y="31"/>
                        <a:pt x="16" y="21"/>
                        <a:pt x="13" y="15"/>
                      </a:cubicBezTo>
                      <a:cubicBezTo>
                        <a:pt x="10" y="9"/>
                        <a:pt x="0" y="4"/>
                        <a:pt x="7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106674" tIns="53337" rIns="106674" bIns="53337" anchor="ctr"/>
                <a:lstStyle/>
                <a:p>
                  <a:endParaRPr lang="pt-PT"/>
                </a:p>
              </p:txBody>
            </p:sp>
          </p:grpSp>
        </p:grpSp>
        <p:grpSp>
          <p:nvGrpSpPr>
            <p:cNvPr id="149594" name="Group 28"/>
            <p:cNvGrpSpPr>
              <a:grpSpLocks noChangeAspect="1"/>
            </p:cNvGrpSpPr>
            <p:nvPr/>
          </p:nvGrpSpPr>
          <p:grpSpPr bwMode="auto">
            <a:xfrm>
              <a:off x="7715272" y="2423506"/>
              <a:ext cx="288000" cy="440400"/>
              <a:chOff x="1248" y="3200"/>
              <a:chExt cx="240" cy="367"/>
            </a:xfrm>
          </p:grpSpPr>
          <p:sp>
            <p:nvSpPr>
              <p:cNvPr id="149595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9596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 b="1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</p:grpSp>
      <p:sp>
        <p:nvSpPr>
          <p:cNvPr id="181" name="Folded Corner 180"/>
          <p:cNvSpPr/>
          <p:nvPr/>
        </p:nvSpPr>
        <p:spPr>
          <a:xfrm>
            <a:off x="9743714" y="2897806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80446" y="4067000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9758002" y="3655044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9758002" y="3297856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9556" name="Group 47"/>
          <p:cNvGrpSpPr>
            <a:grpSpLocks noChangeAspect="1"/>
          </p:cNvGrpSpPr>
          <p:nvPr/>
        </p:nvGrpSpPr>
        <p:grpSpPr bwMode="auto">
          <a:xfrm>
            <a:off x="2237509" y="4418999"/>
            <a:ext cx="287337" cy="440583"/>
            <a:chOff x="1248" y="3536"/>
            <a:chExt cx="240" cy="368"/>
          </a:xfrm>
        </p:grpSpPr>
        <p:sp>
          <p:nvSpPr>
            <p:cNvPr id="149591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92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9557" name="Group 47"/>
          <p:cNvGrpSpPr>
            <a:grpSpLocks noChangeAspect="1"/>
          </p:cNvGrpSpPr>
          <p:nvPr/>
        </p:nvGrpSpPr>
        <p:grpSpPr bwMode="auto">
          <a:xfrm>
            <a:off x="1880320" y="4420590"/>
            <a:ext cx="287338" cy="440585"/>
            <a:chOff x="1248" y="3536"/>
            <a:chExt cx="240" cy="368"/>
          </a:xfrm>
        </p:grpSpPr>
        <p:sp>
          <p:nvSpPr>
            <p:cNvPr id="149589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90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9558" name="Group 47"/>
          <p:cNvGrpSpPr>
            <a:grpSpLocks noChangeAspect="1"/>
          </p:cNvGrpSpPr>
          <p:nvPr/>
        </p:nvGrpSpPr>
        <p:grpSpPr bwMode="auto">
          <a:xfrm>
            <a:off x="2235920" y="4704749"/>
            <a:ext cx="287338" cy="440583"/>
            <a:chOff x="1248" y="3536"/>
            <a:chExt cx="240" cy="368"/>
          </a:xfrm>
        </p:grpSpPr>
        <p:sp>
          <p:nvSpPr>
            <p:cNvPr id="149587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88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9559" name="Group 47"/>
          <p:cNvGrpSpPr>
            <a:grpSpLocks noChangeAspect="1"/>
          </p:cNvGrpSpPr>
          <p:nvPr/>
        </p:nvGrpSpPr>
        <p:grpSpPr bwMode="auto">
          <a:xfrm>
            <a:off x="1880320" y="4706340"/>
            <a:ext cx="287338" cy="440585"/>
            <a:chOff x="1248" y="3536"/>
            <a:chExt cx="240" cy="368"/>
          </a:xfrm>
        </p:grpSpPr>
        <p:sp>
          <p:nvSpPr>
            <p:cNvPr id="149585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86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9560" name="Group 47"/>
          <p:cNvGrpSpPr>
            <a:grpSpLocks noChangeAspect="1"/>
          </p:cNvGrpSpPr>
          <p:nvPr/>
        </p:nvGrpSpPr>
        <p:grpSpPr bwMode="auto">
          <a:xfrm>
            <a:off x="1523134" y="4420590"/>
            <a:ext cx="287337" cy="440585"/>
            <a:chOff x="1248" y="3536"/>
            <a:chExt cx="240" cy="368"/>
          </a:xfrm>
        </p:grpSpPr>
        <p:sp>
          <p:nvSpPr>
            <p:cNvPr id="14958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8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49561" name="Group 47"/>
          <p:cNvGrpSpPr>
            <a:grpSpLocks noChangeAspect="1"/>
          </p:cNvGrpSpPr>
          <p:nvPr/>
        </p:nvGrpSpPr>
        <p:grpSpPr bwMode="auto">
          <a:xfrm>
            <a:off x="1523134" y="4706340"/>
            <a:ext cx="287337" cy="440585"/>
            <a:chOff x="1248" y="3536"/>
            <a:chExt cx="240" cy="368"/>
          </a:xfrm>
        </p:grpSpPr>
        <p:sp>
          <p:nvSpPr>
            <p:cNvPr id="149581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82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48696" y="44956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09071" y="44956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77396" y="44956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3296" y="483852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09071" y="485281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77396" y="479725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53282" name="Group 28"/>
          <p:cNvGrpSpPr>
            <a:grpSpLocks noChangeAspect="1"/>
          </p:cNvGrpSpPr>
          <p:nvPr/>
        </p:nvGrpSpPr>
        <p:grpSpPr bwMode="auto">
          <a:xfrm>
            <a:off x="1880320" y="3634774"/>
            <a:ext cx="287338" cy="440583"/>
            <a:chOff x="1248" y="3200"/>
            <a:chExt cx="240" cy="368"/>
          </a:xfrm>
        </p:grpSpPr>
        <p:sp>
          <p:nvSpPr>
            <p:cNvPr id="149579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80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353283" name="Group 28"/>
          <p:cNvGrpSpPr>
            <a:grpSpLocks noChangeAspect="1"/>
          </p:cNvGrpSpPr>
          <p:nvPr/>
        </p:nvGrpSpPr>
        <p:grpSpPr bwMode="auto">
          <a:xfrm>
            <a:off x="2235920" y="3990374"/>
            <a:ext cx="287338" cy="440583"/>
            <a:chOff x="1248" y="3200"/>
            <a:chExt cx="240" cy="368"/>
          </a:xfrm>
        </p:grpSpPr>
        <p:sp>
          <p:nvSpPr>
            <p:cNvPr id="149577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78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 b="1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8" name="Left Arrow 187"/>
          <p:cNvSpPr/>
          <p:nvPr/>
        </p:nvSpPr>
        <p:spPr>
          <a:xfrm>
            <a:off x="10829565" y="3940795"/>
            <a:ext cx="428625" cy="142875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9" name="Folded Corner 208"/>
          <p:cNvSpPr/>
          <p:nvPr/>
        </p:nvSpPr>
        <p:spPr>
          <a:xfrm>
            <a:off x="3380508" y="4068587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0" name="Folded Corner 209"/>
          <p:cNvSpPr/>
          <p:nvPr/>
        </p:nvSpPr>
        <p:spPr>
          <a:xfrm>
            <a:off x="3880571" y="4067000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7" name="TextBox 196"/>
          <p:cNvSpPr txBox="1">
            <a:spLocks noChangeArrowheads="1"/>
          </p:cNvSpPr>
          <p:nvPr/>
        </p:nvSpPr>
        <p:spPr bwMode="auto">
          <a:xfrm>
            <a:off x="5046803" y="4350937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/>
              <a:t>Styrning</a:t>
            </a:r>
            <a:endParaRPr lang="en-US" altLang="en-US" dirty="0"/>
          </a:p>
        </p:txBody>
      </p: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6981558" y="3670222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/>
              <a:t>Uppköp</a:t>
            </a:r>
            <a:endParaRPr lang="en-US" altLang="en-US" dirty="0"/>
          </a:p>
        </p:txBody>
      </p:sp>
      <p:sp>
        <p:nvSpPr>
          <p:cNvPr id="168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  <p:sp>
        <p:nvSpPr>
          <p:cNvPr id="171" name="Rectangle 39"/>
          <p:cNvSpPr>
            <a:spLocks noChangeArrowheads="1"/>
          </p:cNvSpPr>
          <p:nvPr/>
        </p:nvSpPr>
        <p:spPr bwMode="auto">
          <a:xfrm rot="-5400000">
            <a:off x="-56717" y="3279283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Leverantör</a:t>
            </a:r>
          </a:p>
        </p:txBody>
      </p:sp>
      <p:sp>
        <p:nvSpPr>
          <p:cNvPr id="175" name="Rectangle 40"/>
          <p:cNvSpPr>
            <a:spLocks noChangeArrowheads="1"/>
          </p:cNvSpPr>
          <p:nvPr/>
        </p:nvSpPr>
        <p:spPr bwMode="auto">
          <a:xfrm>
            <a:off x="2800782" y="1779095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Kanban kort</a:t>
            </a:r>
          </a:p>
        </p:txBody>
      </p:sp>
      <p:sp>
        <p:nvSpPr>
          <p:cNvPr id="176" name="TextBox 56"/>
          <p:cNvSpPr txBox="1">
            <a:spLocks noChangeArrowheads="1"/>
          </p:cNvSpPr>
          <p:nvPr/>
        </p:nvSpPr>
        <p:spPr bwMode="auto">
          <a:xfrm>
            <a:off x="1514907" y="5279533"/>
            <a:ext cx="1197764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delar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delar</a:t>
            </a:r>
            <a:endParaRPr lang="en-US" altLang="en-US" sz="1400" dirty="0"/>
          </a:p>
        </p:txBody>
      </p:sp>
      <p:sp>
        <p:nvSpPr>
          <p:cNvPr id="177" name="Content Placeholder 2"/>
          <p:cNvSpPr txBox="1">
            <a:spLocks/>
          </p:cNvSpPr>
          <p:nvPr/>
        </p:nvSpPr>
        <p:spPr>
          <a:xfrm>
            <a:off x="3724676" y="5408884"/>
            <a:ext cx="4742822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pt-PT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2880446" y="5395469"/>
            <a:ext cx="8883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Sekvensen upprepas tills ett kort placeras i den gula delen av brädet.</a:t>
            </a:r>
          </a:p>
          <a:p>
            <a:r>
              <a:rPr lang="sv-SE" sz="2400" b="1" dirty="0"/>
              <a:t>Signalen skickas till inköpsavdelningen som köper in nya delar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7801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188" grpId="0" animBg="1"/>
      <p:bldP spid="209" grpId="0" animBg="1"/>
      <p:bldP spid="210" grpId="0" animBg="1"/>
      <p:bldP spid="197" grpId="0"/>
      <p:bldP spid="2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35115" y="2087558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75743" y="243938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75743" y="208219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18553" y="208219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35181" y="208219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20801" y="243938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35181" y="2439386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2375" y="235598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20801" y="286801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35181" y="286801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35181" y="322520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77991" y="286801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77991" y="3225204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50546" name="Group 28"/>
          <p:cNvGrpSpPr>
            <a:grpSpLocks noChangeAspect="1"/>
          </p:cNvGrpSpPr>
          <p:nvPr/>
        </p:nvGrpSpPr>
        <p:grpSpPr bwMode="auto">
          <a:xfrm>
            <a:off x="9778552" y="2354566"/>
            <a:ext cx="288925" cy="440583"/>
            <a:chOff x="1248" y="3200"/>
            <a:chExt cx="240" cy="368"/>
          </a:xfrm>
        </p:grpSpPr>
        <p:sp>
          <p:nvSpPr>
            <p:cNvPr id="15063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3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0547" name="Group 47"/>
          <p:cNvGrpSpPr>
            <a:grpSpLocks noChangeAspect="1"/>
          </p:cNvGrpSpPr>
          <p:nvPr/>
        </p:nvGrpSpPr>
        <p:grpSpPr bwMode="auto">
          <a:xfrm>
            <a:off x="10280202" y="2352982"/>
            <a:ext cx="287337" cy="440585"/>
            <a:chOff x="1248" y="3536"/>
            <a:chExt cx="240" cy="368"/>
          </a:xfrm>
        </p:grpSpPr>
        <p:sp>
          <p:nvSpPr>
            <p:cNvPr id="15063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3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29189" y="3175729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29189" y="3559904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29189" y="3961543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551" name="Group 138"/>
          <p:cNvGrpSpPr>
            <a:grpSpLocks/>
          </p:cNvGrpSpPr>
          <p:nvPr/>
        </p:nvGrpSpPr>
        <p:grpSpPr bwMode="auto">
          <a:xfrm>
            <a:off x="8514901" y="2789968"/>
            <a:ext cx="2171700" cy="2359025"/>
            <a:chOff x="5328790" y="1214422"/>
            <a:chExt cx="2172168" cy="2358248"/>
          </a:xfrm>
        </p:grpSpPr>
        <p:grpSp>
          <p:nvGrpSpPr>
            <p:cNvPr id="150626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86326" y="4375880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86326" y="3575779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86326" y="2802668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49576" y="2230427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4919" y="235598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75026" y="2230427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75089" y="2230427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49576" y="2543165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392489" y="2543165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75089" y="2516177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18553" y="322295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46401" y="2943215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46464" y="2944802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75089" y="2944802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49576" y="3228965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49639" y="3228965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75089" y="3230552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78139" y="3729027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1" name="Group 28"/>
          <p:cNvGrpSpPr>
            <a:grpSpLocks noChangeAspect="1"/>
          </p:cNvGrpSpPr>
          <p:nvPr/>
        </p:nvGrpSpPr>
        <p:grpSpPr bwMode="auto">
          <a:xfrm>
            <a:off x="1878013" y="4011180"/>
            <a:ext cx="287338" cy="440585"/>
            <a:chOff x="1248" y="3200"/>
            <a:chExt cx="240" cy="368"/>
          </a:xfrm>
        </p:grpSpPr>
        <p:sp>
          <p:nvSpPr>
            <p:cNvPr id="15062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2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0571" name="Group 28"/>
          <p:cNvGrpSpPr>
            <a:grpSpLocks noChangeAspect="1"/>
          </p:cNvGrpSpPr>
          <p:nvPr/>
        </p:nvGrpSpPr>
        <p:grpSpPr bwMode="auto">
          <a:xfrm>
            <a:off x="1520827" y="3653989"/>
            <a:ext cx="287337" cy="440583"/>
            <a:chOff x="1248" y="3200"/>
            <a:chExt cx="240" cy="368"/>
          </a:xfrm>
        </p:grpSpPr>
        <p:sp>
          <p:nvSpPr>
            <p:cNvPr id="15062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2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0572" name="Group 28"/>
          <p:cNvGrpSpPr>
            <a:grpSpLocks noChangeAspect="1"/>
          </p:cNvGrpSpPr>
          <p:nvPr/>
        </p:nvGrpSpPr>
        <p:grpSpPr bwMode="auto">
          <a:xfrm>
            <a:off x="1520827" y="4009589"/>
            <a:ext cx="287337" cy="440583"/>
            <a:chOff x="1248" y="3200"/>
            <a:chExt cx="240" cy="368"/>
          </a:xfrm>
        </p:grpSpPr>
        <p:sp>
          <p:nvSpPr>
            <p:cNvPr id="150620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21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0" name="Folded Corner 179"/>
          <p:cNvSpPr/>
          <p:nvPr/>
        </p:nvSpPr>
        <p:spPr>
          <a:xfrm>
            <a:off x="3375026" y="3730615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1" name="Folded Corner 180"/>
          <p:cNvSpPr/>
          <p:nvPr/>
        </p:nvSpPr>
        <p:spPr>
          <a:xfrm>
            <a:off x="9743626" y="2889979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78139" y="4086215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9757914" y="3647217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9757914" y="3290029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0578" name="Group 47"/>
          <p:cNvGrpSpPr>
            <a:grpSpLocks noChangeAspect="1"/>
          </p:cNvGrpSpPr>
          <p:nvPr/>
        </p:nvGrpSpPr>
        <p:grpSpPr bwMode="auto">
          <a:xfrm>
            <a:off x="2235202" y="4438214"/>
            <a:ext cx="287337" cy="440583"/>
            <a:chOff x="1248" y="3536"/>
            <a:chExt cx="240" cy="368"/>
          </a:xfrm>
        </p:grpSpPr>
        <p:sp>
          <p:nvSpPr>
            <p:cNvPr id="15061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1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0579" name="Group 47"/>
          <p:cNvGrpSpPr>
            <a:grpSpLocks noChangeAspect="1"/>
          </p:cNvGrpSpPr>
          <p:nvPr/>
        </p:nvGrpSpPr>
        <p:grpSpPr bwMode="auto">
          <a:xfrm>
            <a:off x="1878013" y="4439805"/>
            <a:ext cx="287338" cy="440585"/>
            <a:chOff x="1248" y="3536"/>
            <a:chExt cx="240" cy="368"/>
          </a:xfrm>
        </p:grpSpPr>
        <p:sp>
          <p:nvSpPr>
            <p:cNvPr id="15061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1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0580" name="Group 47"/>
          <p:cNvGrpSpPr>
            <a:grpSpLocks noChangeAspect="1"/>
          </p:cNvGrpSpPr>
          <p:nvPr/>
        </p:nvGrpSpPr>
        <p:grpSpPr bwMode="auto">
          <a:xfrm>
            <a:off x="2233613" y="4723964"/>
            <a:ext cx="287338" cy="440583"/>
            <a:chOff x="1248" y="3536"/>
            <a:chExt cx="240" cy="368"/>
          </a:xfrm>
        </p:grpSpPr>
        <p:sp>
          <p:nvSpPr>
            <p:cNvPr id="15061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1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0581" name="Group 47"/>
          <p:cNvGrpSpPr>
            <a:grpSpLocks noChangeAspect="1"/>
          </p:cNvGrpSpPr>
          <p:nvPr/>
        </p:nvGrpSpPr>
        <p:grpSpPr bwMode="auto">
          <a:xfrm>
            <a:off x="1878013" y="4725555"/>
            <a:ext cx="287338" cy="440585"/>
            <a:chOff x="1248" y="3536"/>
            <a:chExt cx="240" cy="368"/>
          </a:xfrm>
        </p:grpSpPr>
        <p:sp>
          <p:nvSpPr>
            <p:cNvPr id="15061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1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0582" name="Group 47"/>
          <p:cNvGrpSpPr>
            <a:grpSpLocks noChangeAspect="1"/>
          </p:cNvGrpSpPr>
          <p:nvPr/>
        </p:nvGrpSpPr>
        <p:grpSpPr bwMode="auto">
          <a:xfrm>
            <a:off x="1520827" y="4439805"/>
            <a:ext cx="287337" cy="440585"/>
            <a:chOff x="1248" y="3536"/>
            <a:chExt cx="240" cy="368"/>
          </a:xfrm>
        </p:grpSpPr>
        <p:sp>
          <p:nvSpPr>
            <p:cNvPr id="15061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1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0583" name="Group 47"/>
          <p:cNvGrpSpPr>
            <a:grpSpLocks noChangeAspect="1"/>
          </p:cNvGrpSpPr>
          <p:nvPr/>
        </p:nvGrpSpPr>
        <p:grpSpPr bwMode="auto">
          <a:xfrm>
            <a:off x="1520827" y="4725555"/>
            <a:ext cx="287337" cy="440585"/>
            <a:chOff x="1248" y="3536"/>
            <a:chExt cx="240" cy="368"/>
          </a:xfrm>
        </p:grpSpPr>
        <p:sp>
          <p:nvSpPr>
            <p:cNvPr id="15060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60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46389" y="451484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06764" y="451484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75089" y="451484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20989" y="4857740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06764" y="487202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75089" y="481646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8" name="Left Arrow 187"/>
          <p:cNvSpPr/>
          <p:nvPr/>
        </p:nvSpPr>
        <p:spPr>
          <a:xfrm>
            <a:off x="10829477" y="3932968"/>
            <a:ext cx="428625" cy="142875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0" name="Group 219"/>
          <p:cNvGrpSpPr>
            <a:grpSpLocks/>
          </p:cNvGrpSpPr>
          <p:nvPr/>
        </p:nvGrpSpPr>
        <p:grpSpPr bwMode="auto">
          <a:xfrm>
            <a:off x="5516513" y="3159508"/>
            <a:ext cx="1428750" cy="1764344"/>
            <a:chOff x="3286116" y="4711770"/>
            <a:chExt cx="1428760" cy="1763601"/>
          </a:xfrm>
        </p:grpSpPr>
        <p:pic>
          <p:nvPicPr>
            <p:cNvPr id="15059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357826"/>
              <a:ext cx="1428760" cy="111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596" name="Group 28"/>
            <p:cNvGrpSpPr>
              <a:grpSpLocks noChangeAspect="1"/>
            </p:cNvGrpSpPr>
            <p:nvPr/>
          </p:nvGrpSpPr>
          <p:grpSpPr bwMode="auto">
            <a:xfrm>
              <a:off x="3714744" y="4711770"/>
              <a:ext cx="288000" cy="440400"/>
              <a:chOff x="1248" y="3200"/>
              <a:chExt cx="240" cy="367"/>
            </a:xfrm>
          </p:grpSpPr>
          <p:sp>
            <p:nvSpPr>
              <p:cNvPr id="150606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607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0597" name="Group 28"/>
            <p:cNvGrpSpPr>
              <a:grpSpLocks noChangeAspect="1"/>
            </p:cNvGrpSpPr>
            <p:nvPr/>
          </p:nvGrpSpPr>
          <p:grpSpPr bwMode="auto">
            <a:xfrm>
              <a:off x="3357554" y="4711770"/>
              <a:ext cx="288000" cy="440400"/>
              <a:chOff x="1248" y="3200"/>
              <a:chExt cx="240" cy="367"/>
            </a:xfrm>
          </p:grpSpPr>
          <p:sp>
            <p:nvSpPr>
              <p:cNvPr id="150604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605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0598" name="Group 28"/>
            <p:cNvGrpSpPr>
              <a:grpSpLocks noChangeAspect="1"/>
            </p:cNvGrpSpPr>
            <p:nvPr/>
          </p:nvGrpSpPr>
          <p:grpSpPr bwMode="auto">
            <a:xfrm>
              <a:off x="3705220" y="5068960"/>
              <a:ext cx="288000" cy="440400"/>
              <a:chOff x="1248" y="3200"/>
              <a:chExt cx="240" cy="367"/>
            </a:xfrm>
          </p:grpSpPr>
          <p:sp>
            <p:nvSpPr>
              <p:cNvPr id="150602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603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0599" name="Group 28"/>
            <p:cNvGrpSpPr>
              <a:grpSpLocks noChangeAspect="1"/>
            </p:cNvGrpSpPr>
            <p:nvPr/>
          </p:nvGrpSpPr>
          <p:grpSpPr bwMode="auto">
            <a:xfrm>
              <a:off x="3348030" y="5068960"/>
              <a:ext cx="288000" cy="440400"/>
              <a:chOff x="1248" y="3200"/>
              <a:chExt cx="240" cy="367"/>
            </a:xfrm>
          </p:grpSpPr>
          <p:sp>
            <p:nvSpPr>
              <p:cNvPr id="150600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601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</p:grpSp>
      <p:sp>
        <p:nvSpPr>
          <p:cNvPr id="219" name="Folded Corner 218"/>
          <p:cNvSpPr/>
          <p:nvPr/>
        </p:nvSpPr>
        <p:spPr>
          <a:xfrm>
            <a:off x="9769026" y="4047267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4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  <p:sp>
        <p:nvSpPr>
          <p:cNvPr id="152" name="Rectangle 39"/>
          <p:cNvSpPr>
            <a:spLocks noChangeArrowheads="1"/>
          </p:cNvSpPr>
          <p:nvPr/>
        </p:nvSpPr>
        <p:spPr bwMode="auto">
          <a:xfrm rot="-5400000">
            <a:off x="-56717" y="3279283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Leverantör</a:t>
            </a:r>
          </a:p>
        </p:txBody>
      </p:sp>
      <p:sp>
        <p:nvSpPr>
          <p:cNvPr id="167" name="Rectangle 40"/>
          <p:cNvSpPr>
            <a:spLocks noChangeArrowheads="1"/>
          </p:cNvSpPr>
          <p:nvPr/>
        </p:nvSpPr>
        <p:spPr bwMode="auto">
          <a:xfrm>
            <a:off x="2800782" y="1779095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Kanban kort</a:t>
            </a:r>
          </a:p>
        </p:txBody>
      </p:sp>
      <p:sp>
        <p:nvSpPr>
          <p:cNvPr id="168" name="TextBox 56"/>
          <p:cNvSpPr txBox="1">
            <a:spLocks noChangeArrowheads="1"/>
          </p:cNvSpPr>
          <p:nvPr/>
        </p:nvSpPr>
        <p:spPr bwMode="auto">
          <a:xfrm>
            <a:off x="1514907" y="5279533"/>
            <a:ext cx="118814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delar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delar</a:t>
            </a:r>
            <a:endParaRPr lang="en-US" altLang="en-US" sz="1400" dirty="0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2878139" y="5408884"/>
            <a:ext cx="7631933" cy="8679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altLang="en-US" b="1" dirty="0"/>
              <a:t>När det minimi antalet delar finns kvar i lager levererar leverantören de beställda delarna ...</a:t>
            </a:r>
            <a:endParaRPr lang="pt-PT" altLang="en-US" b="1" dirty="0"/>
          </a:p>
        </p:txBody>
      </p:sp>
    </p:spTree>
    <p:extLst>
      <p:ext uri="{BB962C8B-B14F-4D97-AF65-F5344CB8AC3E}">
        <p14:creationId xmlns:p14="http://schemas.microsoft.com/office/powerpoint/2010/main" val="5863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2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FD6B7-0CA8-44C9-B1F9-29C4F9A91022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Mål</a:t>
            </a:r>
            <a:endParaRPr lang="en-US" sz="4100" b="1" dirty="0">
              <a:latin typeface="+mn-lt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67EBD9D-A770-48F3-8D4D-5BE35C1D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57" y="2001898"/>
            <a:ext cx="8287832" cy="455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err="1">
                <a:latin typeface="Calibri"/>
                <a:cs typeface="Calibri"/>
              </a:rPr>
              <a:t>Målen</a:t>
            </a:r>
            <a:r>
              <a:rPr lang="pt-PT" sz="2400" dirty="0">
                <a:latin typeface="Calibri"/>
                <a:cs typeface="Calibri"/>
              </a:rPr>
              <a:t> </a:t>
            </a:r>
            <a:r>
              <a:rPr lang="pt-PT" sz="2400" err="1">
                <a:latin typeface="Calibri"/>
                <a:cs typeface="Calibri"/>
              </a:rPr>
              <a:t>med</a:t>
            </a:r>
            <a:r>
              <a:rPr lang="pt-PT" sz="2400" dirty="0">
                <a:latin typeface="Calibri"/>
                <a:cs typeface="Calibri"/>
              </a:rPr>
              <a:t> </a:t>
            </a:r>
            <a:r>
              <a:rPr lang="pt-PT" sz="2400" err="1">
                <a:latin typeface="Calibri"/>
                <a:cs typeface="Calibri"/>
              </a:rPr>
              <a:t>det</a:t>
            </a:r>
            <a:r>
              <a:rPr lang="pt-PT" sz="2400" dirty="0">
                <a:latin typeface="Calibri"/>
                <a:cs typeface="Calibri"/>
              </a:rPr>
              <a:t> </a:t>
            </a:r>
            <a:r>
              <a:rPr lang="pt-PT" sz="2400" err="1">
                <a:latin typeface="Calibri"/>
                <a:cs typeface="Calibri"/>
              </a:rPr>
              <a:t>här</a:t>
            </a:r>
            <a:r>
              <a:rPr lang="pt-PT" sz="2400">
                <a:latin typeface="Calibri"/>
                <a:cs typeface="Calibri"/>
              </a:rPr>
              <a:t> avsnittet :</a:t>
            </a:r>
            <a:endParaRPr lang="en-US" altLang="ja-JP" sz="2400">
              <a:latin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sv-SE" altLang="ja-JP" sz="3200" b="1" dirty="0">
                <a:latin typeface="Calibri" pitchFamily="34" charset="0"/>
              </a:rPr>
              <a:t>Visar skillnaden mellan ”</a:t>
            </a:r>
            <a:r>
              <a:rPr lang="sv-SE" altLang="ja-JP" sz="3200" b="1" dirty="0" err="1">
                <a:latin typeface="Calibri" pitchFamily="34" charset="0"/>
              </a:rPr>
              <a:t>pull</a:t>
            </a:r>
            <a:r>
              <a:rPr lang="sv-SE" altLang="ja-JP" sz="3200" b="1" dirty="0">
                <a:latin typeface="Calibri" pitchFamily="34" charset="0"/>
              </a:rPr>
              <a:t>” - och ”push” styrning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sv-SE" altLang="ja-JP" sz="3200" b="1" dirty="0">
                <a:latin typeface="Calibri" pitchFamily="34" charset="0"/>
              </a:rPr>
              <a:t>Visar hur man tillför mervärde för kunden genom att undvika väntan och onödiga kostnader, samtidigt som man undviker stora lager och onödigt slöseri.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sv-SE" altLang="ja-JP" sz="3200" b="1" dirty="0">
                <a:latin typeface="Calibri" pitchFamily="34" charset="0"/>
              </a:rPr>
              <a:t>Visar hur enstycksflöde </a:t>
            </a:r>
            <a:r>
              <a:rPr lang="sv-SE" altLang="ja-JP" sz="3200" dirty="0">
                <a:latin typeface="Calibri" pitchFamily="34" charset="0"/>
              </a:rPr>
              <a:t>(</a:t>
            </a:r>
            <a:r>
              <a:rPr lang="sv-SE" altLang="ja-JP" sz="3200" dirty="0" err="1">
                <a:latin typeface="Calibri" pitchFamily="34" charset="0"/>
              </a:rPr>
              <a:t>one-piece</a:t>
            </a:r>
            <a:r>
              <a:rPr lang="sv-SE" altLang="ja-JP" sz="3200" dirty="0">
                <a:latin typeface="Calibri" pitchFamily="34" charset="0"/>
              </a:rPr>
              <a:t> </a:t>
            </a:r>
            <a:r>
              <a:rPr lang="sv-SE" altLang="ja-JP" sz="3200" dirty="0" err="1">
                <a:latin typeface="Calibri" pitchFamily="34" charset="0"/>
              </a:rPr>
              <a:t>flow</a:t>
            </a:r>
            <a:r>
              <a:rPr lang="sv-SE" altLang="ja-JP" sz="3200" dirty="0">
                <a:latin typeface="Calibri" pitchFamily="34" charset="0"/>
              </a:rPr>
              <a:t>) </a:t>
            </a:r>
            <a:r>
              <a:rPr lang="sv-SE" altLang="ja-JP" sz="3200" b="1" dirty="0">
                <a:latin typeface="Calibri" pitchFamily="34" charset="0"/>
              </a:rPr>
              <a:t>och </a:t>
            </a:r>
            <a:r>
              <a:rPr lang="sv-SE" altLang="ja-JP" sz="3200" b="1" dirty="0" err="1">
                <a:latin typeface="Calibri" pitchFamily="34" charset="0"/>
              </a:rPr>
              <a:t>Kanban</a:t>
            </a:r>
            <a:r>
              <a:rPr lang="sv-SE" altLang="ja-JP" sz="3200" b="1" dirty="0">
                <a:latin typeface="Calibri" pitchFamily="34" charset="0"/>
              </a:rPr>
              <a:t> kan användas istället för stora partier</a:t>
            </a:r>
            <a:r>
              <a:rPr lang="en-US" altLang="ja-JP" sz="3200" b="1" dirty="0">
                <a:latin typeface="Calibri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8A36F-22CA-4A39-B0A0-A8E164B8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0107" y="2396036"/>
            <a:ext cx="2416750" cy="2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63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46148" y="2092460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86776" y="244428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86776" y="208709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29586" y="208709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46214" y="208709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31834" y="244428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46214" y="244428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2375" y="2358048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31834" y="287291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46214" y="287291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46214" y="323010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89024" y="287291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89024" y="3230106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51570" name="Group 28"/>
          <p:cNvGrpSpPr>
            <a:grpSpLocks noChangeAspect="1"/>
          </p:cNvGrpSpPr>
          <p:nvPr/>
        </p:nvGrpSpPr>
        <p:grpSpPr bwMode="auto">
          <a:xfrm>
            <a:off x="9778552" y="2356638"/>
            <a:ext cx="288925" cy="440583"/>
            <a:chOff x="1248" y="3200"/>
            <a:chExt cx="240" cy="368"/>
          </a:xfrm>
        </p:grpSpPr>
        <p:sp>
          <p:nvSpPr>
            <p:cNvPr id="15165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5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1571" name="Group 47"/>
          <p:cNvGrpSpPr>
            <a:grpSpLocks noChangeAspect="1"/>
          </p:cNvGrpSpPr>
          <p:nvPr/>
        </p:nvGrpSpPr>
        <p:grpSpPr bwMode="auto">
          <a:xfrm>
            <a:off x="10280202" y="2355054"/>
            <a:ext cx="287337" cy="440585"/>
            <a:chOff x="1248" y="3536"/>
            <a:chExt cx="240" cy="368"/>
          </a:xfrm>
        </p:grpSpPr>
        <p:sp>
          <p:nvSpPr>
            <p:cNvPr id="15165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5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29189" y="3177801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29189" y="3561976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29189" y="3963615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575" name="Group 138"/>
          <p:cNvGrpSpPr>
            <a:grpSpLocks/>
          </p:cNvGrpSpPr>
          <p:nvPr/>
        </p:nvGrpSpPr>
        <p:grpSpPr bwMode="auto">
          <a:xfrm>
            <a:off x="8514901" y="2792040"/>
            <a:ext cx="2171700" cy="2359025"/>
            <a:chOff x="5328790" y="1214422"/>
            <a:chExt cx="2172168" cy="2358248"/>
          </a:xfrm>
        </p:grpSpPr>
        <p:grpSp>
          <p:nvGrpSpPr>
            <p:cNvPr id="151646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7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59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86326" y="4377952"/>
            <a:ext cx="2195512" cy="785813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86326" y="3577851"/>
            <a:ext cx="2195512" cy="79533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86326" y="2804740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60609" y="2235336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4919" y="2358048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86059" y="2235336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86122" y="2235336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60609" y="2548074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403522" y="2548074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86122" y="2521086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29586" y="3227858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57434" y="2948124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57497" y="2949711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86122" y="2949711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60609" y="3233874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60672" y="3233874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86122" y="3235461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" name="Folded Corner 160"/>
          <p:cNvSpPr/>
          <p:nvPr/>
        </p:nvSpPr>
        <p:spPr>
          <a:xfrm>
            <a:off x="2889172" y="3733936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1594" name="Group 28"/>
          <p:cNvGrpSpPr>
            <a:grpSpLocks noChangeAspect="1"/>
          </p:cNvGrpSpPr>
          <p:nvPr/>
        </p:nvGrpSpPr>
        <p:grpSpPr bwMode="auto">
          <a:xfrm>
            <a:off x="1531860" y="3658898"/>
            <a:ext cx="287337" cy="440583"/>
            <a:chOff x="1248" y="3200"/>
            <a:chExt cx="240" cy="368"/>
          </a:xfrm>
        </p:grpSpPr>
        <p:sp>
          <p:nvSpPr>
            <p:cNvPr id="151644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45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1595" name="Group 28"/>
          <p:cNvGrpSpPr>
            <a:grpSpLocks noChangeAspect="1"/>
          </p:cNvGrpSpPr>
          <p:nvPr/>
        </p:nvGrpSpPr>
        <p:grpSpPr bwMode="auto">
          <a:xfrm>
            <a:off x="1531860" y="4014498"/>
            <a:ext cx="287337" cy="440583"/>
            <a:chOff x="1248" y="3200"/>
            <a:chExt cx="240" cy="368"/>
          </a:xfrm>
        </p:grpSpPr>
        <p:sp>
          <p:nvSpPr>
            <p:cNvPr id="151642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43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81" name="Folded Corner 180"/>
          <p:cNvSpPr/>
          <p:nvPr/>
        </p:nvSpPr>
        <p:spPr>
          <a:xfrm>
            <a:off x="9743626" y="2892051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Folded Corner 181"/>
          <p:cNvSpPr/>
          <p:nvPr/>
        </p:nvSpPr>
        <p:spPr>
          <a:xfrm>
            <a:off x="2889172" y="4091124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3" name="Folded Corner 182"/>
          <p:cNvSpPr/>
          <p:nvPr/>
        </p:nvSpPr>
        <p:spPr>
          <a:xfrm>
            <a:off x="9757914" y="3649289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" name="Folded Corner 183"/>
          <p:cNvSpPr/>
          <p:nvPr/>
        </p:nvSpPr>
        <p:spPr>
          <a:xfrm>
            <a:off x="9757914" y="3292101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1600" name="Group 47"/>
          <p:cNvGrpSpPr>
            <a:grpSpLocks noChangeAspect="1"/>
          </p:cNvGrpSpPr>
          <p:nvPr/>
        </p:nvGrpSpPr>
        <p:grpSpPr bwMode="auto">
          <a:xfrm>
            <a:off x="2246235" y="4443123"/>
            <a:ext cx="287337" cy="440583"/>
            <a:chOff x="1248" y="3536"/>
            <a:chExt cx="240" cy="368"/>
          </a:xfrm>
        </p:grpSpPr>
        <p:sp>
          <p:nvSpPr>
            <p:cNvPr id="15164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4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1601" name="Group 47"/>
          <p:cNvGrpSpPr>
            <a:grpSpLocks noChangeAspect="1"/>
          </p:cNvGrpSpPr>
          <p:nvPr/>
        </p:nvGrpSpPr>
        <p:grpSpPr bwMode="auto">
          <a:xfrm>
            <a:off x="1889046" y="4444714"/>
            <a:ext cx="287338" cy="440585"/>
            <a:chOff x="1248" y="3536"/>
            <a:chExt cx="240" cy="368"/>
          </a:xfrm>
        </p:grpSpPr>
        <p:sp>
          <p:nvSpPr>
            <p:cNvPr id="151638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39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1602" name="Group 47"/>
          <p:cNvGrpSpPr>
            <a:grpSpLocks noChangeAspect="1"/>
          </p:cNvGrpSpPr>
          <p:nvPr/>
        </p:nvGrpSpPr>
        <p:grpSpPr bwMode="auto">
          <a:xfrm>
            <a:off x="2244646" y="4728873"/>
            <a:ext cx="287338" cy="440583"/>
            <a:chOff x="1248" y="3536"/>
            <a:chExt cx="240" cy="368"/>
          </a:xfrm>
        </p:grpSpPr>
        <p:sp>
          <p:nvSpPr>
            <p:cNvPr id="151636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37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1603" name="Group 47"/>
          <p:cNvGrpSpPr>
            <a:grpSpLocks noChangeAspect="1"/>
          </p:cNvGrpSpPr>
          <p:nvPr/>
        </p:nvGrpSpPr>
        <p:grpSpPr bwMode="auto">
          <a:xfrm>
            <a:off x="1889046" y="4730464"/>
            <a:ext cx="287338" cy="440585"/>
            <a:chOff x="1248" y="3536"/>
            <a:chExt cx="240" cy="368"/>
          </a:xfrm>
        </p:grpSpPr>
        <p:sp>
          <p:nvSpPr>
            <p:cNvPr id="15163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3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1604" name="Group 47"/>
          <p:cNvGrpSpPr>
            <a:grpSpLocks noChangeAspect="1"/>
          </p:cNvGrpSpPr>
          <p:nvPr/>
        </p:nvGrpSpPr>
        <p:grpSpPr bwMode="auto">
          <a:xfrm>
            <a:off x="1531860" y="4444714"/>
            <a:ext cx="287337" cy="440585"/>
            <a:chOff x="1248" y="3536"/>
            <a:chExt cx="240" cy="368"/>
          </a:xfrm>
        </p:grpSpPr>
        <p:sp>
          <p:nvSpPr>
            <p:cNvPr id="151632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33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1605" name="Group 47"/>
          <p:cNvGrpSpPr>
            <a:grpSpLocks noChangeAspect="1"/>
          </p:cNvGrpSpPr>
          <p:nvPr/>
        </p:nvGrpSpPr>
        <p:grpSpPr bwMode="auto">
          <a:xfrm>
            <a:off x="1531860" y="4730464"/>
            <a:ext cx="287337" cy="440585"/>
            <a:chOff x="1248" y="3536"/>
            <a:chExt cx="240" cy="368"/>
          </a:xfrm>
        </p:grpSpPr>
        <p:sp>
          <p:nvSpPr>
            <p:cNvPr id="151630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631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57422" y="4519749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17797" y="4519749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86122" y="4519749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32022" y="4862649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17797" y="4876936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86122" y="4821374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8" name="Left Arrow 187"/>
          <p:cNvSpPr/>
          <p:nvPr/>
        </p:nvSpPr>
        <p:spPr>
          <a:xfrm>
            <a:off x="10829477" y="3935040"/>
            <a:ext cx="428625" cy="142875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9" name="Group 151"/>
          <p:cNvGrpSpPr>
            <a:grpSpLocks/>
          </p:cNvGrpSpPr>
          <p:nvPr/>
        </p:nvGrpSpPr>
        <p:grpSpPr bwMode="auto">
          <a:xfrm>
            <a:off x="5575036" y="3125977"/>
            <a:ext cx="654050" cy="800162"/>
            <a:chOff x="3705220" y="4709522"/>
            <a:chExt cx="654714" cy="799838"/>
          </a:xfrm>
        </p:grpSpPr>
        <p:grpSp>
          <p:nvGrpSpPr>
            <p:cNvPr id="151618" name="Group 28"/>
            <p:cNvGrpSpPr>
              <a:grpSpLocks noChangeAspect="1"/>
            </p:cNvGrpSpPr>
            <p:nvPr/>
          </p:nvGrpSpPr>
          <p:grpSpPr bwMode="auto">
            <a:xfrm>
              <a:off x="4071934" y="4709522"/>
              <a:ext cx="288000" cy="440400"/>
              <a:chOff x="1248" y="3200"/>
              <a:chExt cx="240" cy="367"/>
            </a:xfrm>
          </p:grpSpPr>
          <p:sp>
            <p:nvSpPr>
              <p:cNvPr id="151628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1629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1619" name="Group 28"/>
            <p:cNvGrpSpPr>
              <a:grpSpLocks noChangeAspect="1"/>
            </p:cNvGrpSpPr>
            <p:nvPr/>
          </p:nvGrpSpPr>
          <p:grpSpPr bwMode="auto">
            <a:xfrm>
              <a:off x="4071934" y="5068960"/>
              <a:ext cx="288000" cy="440400"/>
              <a:chOff x="1248" y="3200"/>
              <a:chExt cx="240" cy="367"/>
            </a:xfrm>
          </p:grpSpPr>
          <p:sp>
            <p:nvSpPr>
              <p:cNvPr id="151626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1627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1620" name="Group 28"/>
            <p:cNvGrpSpPr>
              <a:grpSpLocks noChangeAspect="1"/>
            </p:cNvGrpSpPr>
            <p:nvPr/>
          </p:nvGrpSpPr>
          <p:grpSpPr bwMode="auto">
            <a:xfrm>
              <a:off x="3714744" y="4711770"/>
              <a:ext cx="288000" cy="440400"/>
              <a:chOff x="1248" y="3200"/>
              <a:chExt cx="240" cy="367"/>
            </a:xfrm>
          </p:grpSpPr>
          <p:sp>
            <p:nvSpPr>
              <p:cNvPr id="151624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1625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  <p:grpSp>
          <p:nvGrpSpPr>
            <p:cNvPr id="151621" name="Group 28"/>
            <p:cNvGrpSpPr>
              <a:grpSpLocks noChangeAspect="1"/>
            </p:cNvGrpSpPr>
            <p:nvPr/>
          </p:nvGrpSpPr>
          <p:grpSpPr bwMode="auto">
            <a:xfrm>
              <a:off x="3705220" y="5068960"/>
              <a:ext cx="288000" cy="440400"/>
              <a:chOff x="1248" y="3200"/>
              <a:chExt cx="240" cy="367"/>
            </a:xfrm>
          </p:grpSpPr>
          <p:sp>
            <p:nvSpPr>
              <p:cNvPr id="151622" name="AutoShape 29"/>
              <p:cNvSpPr>
                <a:spLocks noChangeArrowheads="1"/>
              </p:cNvSpPr>
              <p:nvPr/>
            </p:nvSpPr>
            <p:spPr bwMode="auto">
              <a:xfrm>
                <a:off x="1248" y="3200"/>
                <a:ext cx="240" cy="36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1623" name="Text Box 30"/>
              <p:cNvSpPr txBox="1">
                <a:spLocks noChangeArrowheads="1"/>
              </p:cNvSpPr>
              <p:nvPr/>
            </p:nvSpPr>
            <p:spPr bwMode="auto">
              <a:xfrm>
                <a:off x="1248" y="3338"/>
                <a:ext cx="192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altLang="en-US" sz="1600">
                    <a:solidFill>
                      <a:srgbClr val="000000"/>
                    </a:solidFill>
                    <a:ea typeface="‚l‚r –¾’©"/>
                    <a:cs typeface="‚l‚r –¾’©"/>
                  </a:rPr>
                  <a:t>C</a:t>
                </a:r>
              </a:p>
            </p:txBody>
          </p:sp>
        </p:grpSp>
      </p:grpSp>
      <p:sp>
        <p:nvSpPr>
          <p:cNvPr id="219" name="Folded Corner 218"/>
          <p:cNvSpPr/>
          <p:nvPr/>
        </p:nvSpPr>
        <p:spPr>
          <a:xfrm>
            <a:off x="9769026" y="4049339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  <p:sp>
        <p:nvSpPr>
          <p:cNvPr id="144" name="Rectangle 39"/>
          <p:cNvSpPr>
            <a:spLocks noChangeArrowheads="1"/>
          </p:cNvSpPr>
          <p:nvPr/>
        </p:nvSpPr>
        <p:spPr bwMode="auto">
          <a:xfrm rot="-5400000">
            <a:off x="-56717" y="3279283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Leverantör</a:t>
            </a:r>
          </a:p>
        </p:txBody>
      </p:sp>
      <p:sp>
        <p:nvSpPr>
          <p:cNvPr id="167" name="Rectangle 40"/>
          <p:cNvSpPr>
            <a:spLocks noChangeArrowheads="1"/>
          </p:cNvSpPr>
          <p:nvPr/>
        </p:nvSpPr>
        <p:spPr bwMode="auto">
          <a:xfrm>
            <a:off x="2800782" y="1779095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Kanban kort</a:t>
            </a:r>
          </a:p>
        </p:txBody>
      </p:sp>
      <p:sp>
        <p:nvSpPr>
          <p:cNvPr id="168" name="TextBox 56"/>
          <p:cNvSpPr txBox="1">
            <a:spLocks noChangeArrowheads="1"/>
          </p:cNvSpPr>
          <p:nvPr/>
        </p:nvSpPr>
        <p:spPr bwMode="auto">
          <a:xfrm>
            <a:off x="1514907" y="5279533"/>
            <a:ext cx="118814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delar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delar</a:t>
            </a:r>
            <a:endParaRPr lang="en-US" altLang="en-US" sz="1400" dirty="0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3724676" y="5408884"/>
            <a:ext cx="4742822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pt-PT" alt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800782" y="5460628"/>
            <a:ext cx="8780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/>
              <a:t>… tills nivån för maximala antalet delar i lager uppnås igen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7016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30364 0.0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752104" y="2108205"/>
            <a:ext cx="928694" cy="3071834"/>
            <a:chOff x="1281" y="1872"/>
            <a:chExt cx="270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411" name="Line 54"/>
            <p:cNvSpPr>
              <a:spLocks noChangeShapeType="1"/>
            </p:cNvSpPr>
            <p:nvPr/>
          </p:nvSpPr>
          <p:spPr bwMode="auto">
            <a:xfrm>
              <a:off x="1296" y="1872"/>
              <a:ext cx="255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2" name="Line 55"/>
            <p:cNvSpPr>
              <a:spLocks noChangeShapeType="1"/>
            </p:cNvSpPr>
            <p:nvPr/>
          </p:nvSpPr>
          <p:spPr bwMode="auto">
            <a:xfrm>
              <a:off x="1281" y="336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3" name="Line 56"/>
            <p:cNvSpPr>
              <a:spLocks noChangeShapeType="1"/>
            </p:cNvSpPr>
            <p:nvPr/>
          </p:nvSpPr>
          <p:spPr bwMode="auto">
            <a:xfrm>
              <a:off x="1281" y="3024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4" name="Line 57"/>
            <p:cNvSpPr>
              <a:spLocks noChangeShapeType="1"/>
            </p:cNvSpPr>
            <p:nvPr/>
          </p:nvSpPr>
          <p:spPr bwMode="auto">
            <a:xfrm>
              <a:off x="1281" y="2640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5" name="Line 58"/>
            <p:cNvSpPr>
              <a:spLocks noChangeShapeType="1"/>
            </p:cNvSpPr>
            <p:nvPr/>
          </p:nvSpPr>
          <p:spPr bwMode="auto">
            <a:xfrm>
              <a:off x="1296" y="2256"/>
              <a:ext cx="25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416" name="Line 59"/>
            <p:cNvSpPr>
              <a:spLocks noChangeShapeType="1"/>
            </p:cNvSpPr>
            <p:nvPr/>
          </p:nvSpPr>
          <p:spPr bwMode="auto">
            <a:xfrm>
              <a:off x="1536" y="1872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0"/>
          <p:cNvGrpSpPr>
            <a:grpSpLocks noChangeAspect="1"/>
          </p:cNvGrpSpPr>
          <p:nvPr/>
        </p:nvGrpSpPr>
        <p:grpSpPr bwMode="auto">
          <a:xfrm>
            <a:off x="1892732" y="246003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>
            <a:off x="1892732" y="210284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79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Text Box 52"/>
            <p:cNvSpPr txBox="1">
              <a:spLocks noChangeArrowheads="1"/>
            </p:cNvSpPr>
            <p:nvPr/>
          </p:nvSpPr>
          <p:spPr bwMode="auto">
            <a:xfrm>
              <a:off x="2976" y="370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5" name="Group 50"/>
          <p:cNvGrpSpPr>
            <a:grpSpLocks noChangeAspect="1"/>
          </p:cNvGrpSpPr>
          <p:nvPr/>
        </p:nvGrpSpPr>
        <p:grpSpPr bwMode="auto">
          <a:xfrm>
            <a:off x="1535542" y="210284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6" name="Group 50"/>
          <p:cNvGrpSpPr>
            <a:grpSpLocks noChangeAspect="1"/>
          </p:cNvGrpSpPr>
          <p:nvPr/>
        </p:nvGrpSpPr>
        <p:grpSpPr bwMode="auto">
          <a:xfrm>
            <a:off x="2252170" y="210284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88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1537790" y="246003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8" name="Group 50"/>
          <p:cNvGrpSpPr>
            <a:grpSpLocks noChangeAspect="1"/>
          </p:cNvGrpSpPr>
          <p:nvPr/>
        </p:nvGrpSpPr>
        <p:grpSpPr bwMode="auto">
          <a:xfrm>
            <a:off x="2252170" y="2460033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grpSp>
        <p:nvGrpSpPr>
          <p:cNvPr id="9" name="Group 44"/>
          <p:cNvGrpSpPr>
            <a:grpSpLocks noChangeAspect="1"/>
          </p:cNvGrpSpPr>
          <p:nvPr/>
        </p:nvGrpSpPr>
        <p:grpSpPr bwMode="auto">
          <a:xfrm>
            <a:off x="9274051" y="2348209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0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1537790" y="288866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1" name="Group 44"/>
          <p:cNvGrpSpPr>
            <a:grpSpLocks noChangeAspect="1"/>
          </p:cNvGrpSpPr>
          <p:nvPr/>
        </p:nvGrpSpPr>
        <p:grpSpPr bwMode="auto">
          <a:xfrm>
            <a:off x="2252170" y="288866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6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2" name="Group 44"/>
          <p:cNvGrpSpPr>
            <a:grpSpLocks noChangeAspect="1"/>
          </p:cNvGrpSpPr>
          <p:nvPr/>
        </p:nvGrpSpPr>
        <p:grpSpPr bwMode="auto">
          <a:xfrm>
            <a:off x="2252170" y="324585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09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3" name="Group 44"/>
          <p:cNvGrpSpPr>
            <a:grpSpLocks noChangeAspect="1"/>
          </p:cNvGrpSpPr>
          <p:nvPr/>
        </p:nvGrpSpPr>
        <p:grpSpPr bwMode="auto">
          <a:xfrm>
            <a:off x="1894980" y="288866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2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1894980" y="3245851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grpSp>
        <p:nvGrpSpPr>
          <p:cNvPr id="152594" name="Group 28"/>
          <p:cNvGrpSpPr>
            <a:grpSpLocks noChangeAspect="1"/>
          </p:cNvGrpSpPr>
          <p:nvPr/>
        </p:nvGrpSpPr>
        <p:grpSpPr bwMode="auto">
          <a:xfrm>
            <a:off x="9780228" y="2346806"/>
            <a:ext cx="288925" cy="440585"/>
            <a:chOff x="1248" y="3200"/>
            <a:chExt cx="240" cy="368"/>
          </a:xfrm>
        </p:grpSpPr>
        <p:sp>
          <p:nvSpPr>
            <p:cNvPr id="152676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77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595" name="Group 47"/>
          <p:cNvGrpSpPr>
            <a:grpSpLocks noChangeAspect="1"/>
          </p:cNvGrpSpPr>
          <p:nvPr/>
        </p:nvGrpSpPr>
        <p:grpSpPr bwMode="auto">
          <a:xfrm>
            <a:off x="10281878" y="2345215"/>
            <a:ext cx="287337" cy="440583"/>
            <a:chOff x="1248" y="3536"/>
            <a:chExt cx="240" cy="368"/>
          </a:xfrm>
        </p:grpSpPr>
        <p:sp>
          <p:nvSpPr>
            <p:cNvPr id="152674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75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8530865" y="3167967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530865" y="3552142"/>
            <a:ext cx="2143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30865" y="3953778"/>
            <a:ext cx="2143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599" name="Group 138"/>
          <p:cNvGrpSpPr>
            <a:grpSpLocks/>
          </p:cNvGrpSpPr>
          <p:nvPr/>
        </p:nvGrpSpPr>
        <p:grpSpPr bwMode="auto">
          <a:xfrm>
            <a:off x="8516577" y="2782204"/>
            <a:ext cx="2171700" cy="2359025"/>
            <a:chOff x="5328790" y="1214422"/>
            <a:chExt cx="2172168" cy="2358248"/>
          </a:xfrm>
        </p:grpSpPr>
        <p:grpSp>
          <p:nvGrpSpPr>
            <p:cNvPr id="152667" name="Group 131"/>
            <p:cNvGrpSpPr>
              <a:grpSpLocks/>
            </p:cNvGrpSpPr>
            <p:nvPr/>
          </p:nvGrpSpPr>
          <p:grpSpPr bwMode="auto">
            <a:xfrm>
              <a:off x="5328790" y="1214422"/>
              <a:ext cx="2172168" cy="2358248"/>
              <a:chOff x="5328790" y="785794"/>
              <a:chExt cx="2172168" cy="2358248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328790" y="785794"/>
                <a:ext cx="2172168" cy="23566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751458" y="1964918"/>
                <a:ext cx="2356661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5321493" y="1963331"/>
                <a:ext cx="2356662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821663" y="1963331"/>
                <a:ext cx="2356662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/>
            <p:cNvCxnSpPr/>
            <p:nvPr/>
          </p:nvCxnSpPr>
          <p:spPr>
            <a:xfrm>
              <a:off x="5357371" y="2785529"/>
              <a:ext cx="21435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357371" y="3142600"/>
              <a:ext cx="2143587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8488002" y="4368116"/>
            <a:ext cx="2195512" cy="785812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488002" y="3568017"/>
            <a:ext cx="2195512" cy="795337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488002" y="2794904"/>
            <a:ext cx="2195512" cy="79692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Folded Corner 142"/>
          <p:cNvSpPr/>
          <p:nvPr/>
        </p:nvSpPr>
        <p:spPr>
          <a:xfrm>
            <a:off x="2966565" y="2251085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8616595" y="2348209"/>
            <a:ext cx="288000" cy="440400"/>
            <a:chOff x="2976" y="3584"/>
            <a:chExt cx="240" cy="367"/>
          </a:xfrm>
          <a:solidFill>
            <a:srgbClr val="669900"/>
          </a:solidFill>
        </p:grpSpPr>
        <p:sp>
          <p:nvSpPr>
            <p:cNvPr id="145" name="AutoShape 51"/>
            <p:cNvSpPr>
              <a:spLocks noChangeArrowheads="1"/>
            </p:cNvSpPr>
            <p:nvPr/>
          </p:nvSpPr>
          <p:spPr bwMode="auto">
            <a:xfrm>
              <a:off x="2976" y="3584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2"/>
            <p:cNvSpPr txBox="1">
              <a:spLocks noChangeArrowheads="1"/>
            </p:cNvSpPr>
            <p:nvPr/>
          </p:nvSpPr>
          <p:spPr bwMode="auto">
            <a:xfrm>
              <a:off x="2976" y="3722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A</a:t>
              </a:r>
            </a:p>
          </p:txBody>
        </p:sp>
      </p:grpSp>
      <p:sp>
        <p:nvSpPr>
          <p:cNvPr id="147" name="Folded Corner 146"/>
          <p:cNvSpPr/>
          <p:nvPr/>
        </p:nvSpPr>
        <p:spPr>
          <a:xfrm>
            <a:off x="3392015" y="2251085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8" name="Folded Corner 147"/>
          <p:cNvSpPr/>
          <p:nvPr/>
        </p:nvSpPr>
        <p:spPr>
          <a:xfrm>
            <a:off x="3892078" y="2251085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9" name="Folded Corner 148"/>
          <p:cNvSpPr/>
          <p:nvPr/>
        </p:nvSpPr>
        <p:spPr>
          <a:xfrm>
            <a:off x="2966565" y="2563822"/>
            <a:ext cx="360362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" name="Folded Corner 149"/>
          <p:cNvSpPr/>
          <p:nvPr/>
        </p:nvSpPr>
        <p:spPr>
          <a:xfrm>
            <a:off x="3409478" y="2563822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1" name="Folded Corner 150"/>
          <p:cNvSpPr/>
          <p:nvPr/>
        </p:nvSpPr>
        <p:spPr>
          <a:xfrm>
            <a:off x="3892078" y="2536835"/>
            <a:ext cx="360363" cy="2159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1535542" y="3243603"/>
            <a:ext cx="288000" cy="440400"/>
            <a:chOff x="2736" y="2720"/>
            <a:chExt cx="240" cy="367"/>
          </a:xfrm>
          <a:solidFill>
            <a:schemeClr val="accent1">
              <a:lumMod val="40000"/>
              <a:lumOff val="60000"/>
              <a:alpha val="65098"/>
            </a:schemeClr>
          </a:solidFill>
        </p:grpSpPr>
        <p:sp>
          <p:nvSpPr>
            <p:cNvPr id="153" name="AutoShape 45"/>
            <p:cNvSpPr>
              <a:spLocks noChangeArrowheads="1"/>
            </p:cNvSpPr>
            <p:nvPr/>
          </p:nvSpPr>
          <p:spPr bwMode="auto">
            <a:xfrm>
              <a:off x="2736" y="2720"/>
              <a:ext cx="240" cy="367"/>
            </a:xfrm>
            <a:prstGeom prst="cube">
              <a:avLst>
                <a:gd name="adj" fmla="val 25000"/>
              </a:avLst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Text Box 46"/>
            <p:cNvSpPr txBox="1">
              <a:spLocks noChangeArrowheads="1"/>
            </p:cNvSpPr>
            <p:nvPr/>
          </p:nvSpPr>
          <p:spPr bwMode="auto">
            <a:xfrm>
              <a:off x="2736" y="2858"/>
              <a:ext cx="192" cy="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t-BR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B</a:t>
              </a:r>
            </a:p>
          </p:txBody>
        </p:sp>
      </p:grpSp>
      <p:sp>
        <p:nvSpPr>
          <p:cNvPr id="155" name="Folded Corner 154"/>
          <p:cNvSpPr/>
          <p:nvPr/>
        </p:nvSpPr>
        <p:spPr>
          <a:xfrm>
            <a:off x="2963390" y="2963872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Folded Corner 155"/>
          <p:cNvSpPr/>
          <p:nvPr/>
        </p:nvSpPr>
        <p:spPr>
          <a:xfrm>
            <a:off x="3463453" y="2965460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Folded Corner 156"/>
          <p:cNvSpPr/>
          <p:nvPr/>
        </p:nvSpPr>
        <p:spPr>
          <a:xfrm>
            <a:off x="3892078" y="2965460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Folded Corner 157"/>
          <p:cNvSpPr/>
          <p:nvPr/>
        </p:nvSpPr>
        <p:spPr>
          <a:xfrm>
            <a:off x="2966565" y="3249622"/>
            <a:ext cx="360362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Folded Corner 158"/>
          <p:cNvSpPr/>
          <p:nvPr/>
        </p:nvSpPr>
        <p:spPr>
          <a:xfrm>
            <a:off x="3466628" y="3249622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Folded Corner 159"/>
          <p:cNvSpPr/>
          <p:nvPr/>
        </p:nvSpPr>
        <p:spPr>
          <a:xfrm>
            <a:off x="3892078" y="3251210"/>
            <a:ext cx="360363" cy="2159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2617" name="Group 47"/>
          <p:cNvGrpSpPr>
            <a:grpSpLocks noChangeAspect="1"/>
          </p:cNvGrpSpPr>
          <p:nvPr/>
        </p:nvGrpSpPr>
        <p:grpSpPr bwMode="auto">
          <a:xfrm>
            <a:off x="2252191" y="4458875"/>
            <a:ext cx="287337" cy="440585"/>
            <a:chOff x="1248" y="3536"/>
            <a:chExt cx="240" cy="368"/>
          </a:xfrm>
        </p:grpSpPr>
        <p:sp>
          <p:nvSpPr>
            <p:cNvPr id="152665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66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2618" name="Group 47"/>
          <p:cNvGrpSpPr>
            <a:grpSpLocks noChangeAspect="1"/>
          </p:cNvGrpSpPr>
          <p:nvPr/>
        </p:nvGrpSpPr>
        <p:grpSpPr bwMode="auto">
          <a:xfrm>
            <a:off x="1895002" y="4460459"/>
            <a:ext cx="287338" cy="440583"/>
            <a:chOff x="1248" y="3536"/>
            <a:chExt cx="240" cy="368"/>
          </a:xfrm>
        </p:grpSpPr>
        <p:sp>
          <p:nvSpPr>
            <p:cNvPr id="152663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64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2619" name="Group 47"/>
          <p:cNvGrpSpPr>
            <a:grpSpLocks noChangeAspect="1"/>
          </p:cNvGrpSpPr>
          <p:nvPr/>
        </p:nvGrpSpPr>
        <p:grpSpPr bwMode="auto">
          <a:xfrm>
            <a:off x="2250602" y="4744625"/>
            <a:ext cx="287338" cy="440585"/>
            <a:chOff x="1248" y="3536"/>
            <a:chExt cx="240" cy="368"/>
          </a:xfrm>
        </p:grpSpPr>
        <p:sp>
          <p:nvSpPr>
            <p:cNvPr id="152661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62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2620" name="Group 47"/>
          <p:cNvGrpSpPr>
            <a:grpSpLocks noChangeAspect="1"/>
          </p:cNvGrpSpPr>
          <p:nvPr/>
        </p:nvGrpSpPr>
        <p:grpSpPr bwMode="auto">
          <a:xfrm>
            <a:off x="1895002" y="4746209"/>
            <a:ext cx="287338" cy="440583"/>
            <a:chOff x="1248" y="3536"/>
            <a:chExt cx="240" cy="368"/>
          </a:xfrm>
        </p:grpSpPr>
        <p:sp>
          <p:nvSpPr>
            <p:cNvPr id="152659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60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2621" name="Group 47"/>
          <p:cNvGrpSpPr>
            <a:grpSpLocks noChangeAspect="1"/>
          </p:cNvGrpSpPr>
          <p:nvPr/>
        </p:nvGrpSpPr>
        <p:grpSpPr bwMode="auto">
          <a:xfrm>
            <a:off x="1537816" y="4460459"/>
            <a:ext cx="287337" cy="440583"/>
            <a:chOff x="1248" y="3536"/>
            <a:chExt cx="240" cy="368"/>
          </a:xfrm>
        </p:grpSpPr>
        <p:sp>
          <p:nvSpPr>
            <p:cNvPr id="152657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58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grpSp>
        <p:nvGrpSpPr>
          <p:cNvPr id="152622" name="Group 47"/>
          <p:cNvGrpSpPr>
            <a:grpSpLocks noChangeAspect="1"/>
          </p:cNvGrpSpPr>
          <p:nvPr/>
        </p:nvGrpSpPr>
        <p:grpSpPr bwMode="auto">
          <a:xfrm>
            <a:off x="1537816" y="4746209"/>
            <a:ext cx="287337" cy="440583"/>
            <a:chOff x="1248" y="3536"/>
            <a:chExt cx="240" cy="368"/>
          </a:xfrm>
        </p:grpSpPr>
        <p:sp>
          <p:nvSpPr>
            <p:cNvPr id="152655" name="AutoShape 48"/>
            <p:cNvSpPr>
              <a:spLocks noChangeArrowheads="1"/>
            </p:cNvSpPr>
            <p:nvPr/>
          </p:nvSpPr>
          <p:spPr bwMode="auto">
            <a:xfrm>
              <a:off x="1248" y="3536"/>
              <a:ext cx="240" cy="36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56" name="Text Box 49"/>
            <p:cNvSpPr txBox="1">
              <a:spLocks noChangeArrowheads="1"/>
            </p:cNvSpPr>
            <p:nvPr/>
          </p:nvSpPr>
          <p:spPr bwMode="auto">
            <a:xfrm>
              <a:off x="1248" y="3674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D</a:t>
              </a:r>
            </a:p>
          </p:txBody>
        </p:sp>
      </p:grpSp>
      <p:sp>
        <p:nvSpPr>
          <p:cNvPr id="203" name="Folded Corner 202"/>
          <p:cNvSpPr/>
          <p:nvPr/>
        </p:nvSpPr>
        <p:spPr>
          <a:xfrm>
            <a:off x="2863378" y="453549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" name="Folded Corner 203"/>
          <p:cNvSpPr/>
          <p:nvPr/>
        </p:nvSpPr>
        <p:spPr>
          <a:xfrm>
            <a:off x="3323753" y="453549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" name="Folded Corner 204"/>
          <p:cNvSpPr/>
          <p:nvPr/>
        </p:nvSpPr>
        <p:spPr>
          <a:xfrm>
            <a:off x="3892078" y="453549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Folded Corner 205"/>
          <p:cNvSpPr/>
          <p:nvPr/>
        </p:nvSpPr>
        <p:spPr>
          <a:xfrm>
            <a:off x="2837978" y="4878397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" name="Folded Corner 206"/>
          <p:cNvSpPr/>
          <p:nvPr/>
        </p:nvSpPr>
        <p:spPr>
          <a:xfrm>
            <a:off x="3323753" y="4892685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8" name="Folded Corner 207"/>
          <p:cNvSpPr/>
          <p:nvPr/>
        </p:nvSpPr>
        <p:spPr>
          <a:xfrm>
            <a:off x="3892078" y="4837122"/>
            <a:ext cx="360363" cy="2159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2629" name="Group 28"/>
          <p:cNvGrpSpPr>
            <a:grpSpLocks noChangeAspect="1"/>
          </p:cNvGrpSpPr>
          <p:nvPr/>
        </p:nvGrpSpPr>
        <p:grpSpPr bwMode="auto">
          <a:xfrm>
            <a:off x="2229966" y="3689721"/>
            <a:ext cx="287337" cy="440611"/>
            <a:chOff x="1248" y="3201"/>
            <a:chExt cx="240" cy="366"/>
          </a:xfrm>
        </p:grpSpPr>
        <p:sp>
          <p:nvSpPr>
            <p:cNvPr id="152653" name="AutoShape 29"/>
            <p:cNvSpPr>
              <a:spLocks noChangeArrowheads="1"/>
            </p:cNvSpPr>
            <p:nvPr/>
          </p:nvSpPr>
          <p:spPr bwMode="auto">
            <a:xfrm>
              <a:off x="1248" y="3201"/>
              <a:ext cx="240" cy="366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54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630" name="Group 28"/>
          <p:cNvGrpSpPr>
            <a:grpSpLocks noChangeAspect="1"/>
          </p:cNvGrpSpPr>
          <p:nvPr/>
        </p:nvGrpSpPr>
        <p:grpSpPr bwMode="auto">
          <a:xfrm>
            <a:off x="2229966" y="4049300"/>
            <a:ext cx="287337" cy="440585"/>
            <a:chOff x="1248" y="3200"/>
            <a:chExt cx="240" cy="368"/>
          </a:xfrm>
        </p:grpSpPr>
        <p:sp>
          <p:nvSpPr>
            <p:cNvPr id="152651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52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631" name="Group 28"/>
          <p:cNvGrpSpPr>
            <a:grpSpLocks noChangeAspect="1"/>
          </p:cNvGrpSpPr>
          <p:nvPr/>
        </p:nvGrpSpPr>
        <p:grpSpPr bwMode="auto">
          <a:xfrm>
            <a:off x="1872777" y="3692109"/>
            <a:ext cx="287338" cy="440583"/>
            <a:chOff x="1248" y="3200"/>
            <a:chExt cx="240" cy="368"/>
          </a:xfrm>
        </p:grpSpPr>
        <p:sp>
          <p:nvSpPr>
            <p:cNvPr id="152649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50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632" name="Group 28"/>
          <p:cNvGrpSpPr>
            <a:grpSpLocks noChangeAspect="1"/>
          </p:cNvGrpSpPr>
          <p:nvPr/>
        </p:nvGrpSpPr>
        <p:grpSpPr bwMode="auto">
          <a:xfrm>
            <a:off x="1515591" y="3692109"/>
            <a:ext cx="287337" cy="440583"/>
            <a:chOff x="1248" y="3200"/>
            <a:chExt cx="240" cy="368"/>
          </a:xfrm>
        </p:grpSpPr>
        <p:sp>
          <p:nvSpPr>
            <p:cNvPr id="152647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48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633" name="Group 28"/>
          <p:cNvGrpSpPr>
            <a:grpSpLocks noChangeAspect="1"/>
          </p:cNvGrpSpPr>
          <p:nvPr/>
        </p:nvGrpSpPr>
        <p:grpSpPr bwMode="auto">
          <a:xfrm>
            <a:off x="1863252" y="4049300"/>
            <a:ext cx="287338" cy="440585"/>
            <a:chOff x="1248" y="3200"/>
            <a:chExt cx="240" cy="368"/>
          </a:xfrm>
        </p:grpSpPr>
        <p:sp>
          <p:nvSpPr>
            <p:cNvPr id="152645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46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grpSp>
        <p:nvGrpSpPr>
          <p:cNvPr id="152634" name="Group 28"/>
          <p:cNvGrpSpPr>
            <a:grpSpLocks noChangeAspect="1"/>
          </p:cNvGrpSpPr>
          <p:nvPr/>
        </p:nvGrpSpPr>
        <p:grpSpPr bwMode="auto">
          <a:xfrm>
            <a:off x="1506066" y="4049300"/>
            <a:ext cx="287337" cy="440585"/>
            <a:chOff x="1248" y="3200"/>
            <a:chExt cx="240" cy="368"/>
          </a:xfrm>
        </p:grpSpPr>
        <p:sp>
          <p:nvSpPr>
            <p:cNvPr id="152643" name="AutoShape 29"/>
            <p:cNvSpPr>
              <a:spLocks noChangeArrowheads="1"/>
            </p:cNvSpPr>
            <p:nvPr/>
          </p:nvSpPr>
          <p:spPr bwMode="auto">
            <a:xfrm>
              <a:off x="1248" y="3200"/>
              <a:ext cx="240" cy="368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44" name="Text Box 30"/>
            <p:cNvSpPr txBox="1">
              <a:spLocks noChangeArrowheads="1"/>
            </p:cNvSpPr>
            <p:nvPr/>
          </p:nvSpPr>
          <p:spPr bwMode="auto">
            <a:xfrm>
              <a:off x="1248" y="3338"/>
              <a:ext cx="1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en-US" sz="1600">
                  <a:solidFill>
                    <a:srgbClr val="000000"/>
                  </a:solidFill>
                  <a:ea typeface="‚l‚r –¾’©"/>
                  <a:cs typeface="‚l‚r –¾’©"/>
                </a:rPr>
                <a:t>C</a:t>
              </a:r>
            </a:p>
          </p:txBody>
        </p:sp>
      </p:grpSp>
      <p:sp>
        <p:nvSpPr>
          <p:cNvPr id="144" name="Folded Corner 143"/>
          <p:cNvSpPr/>
          <p:nvPr/>
        </p:nvSpPr>
        <p:spPr>
          <a:xfrm>
            <a:off x="2895128" y="3749685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" name="Folded Corner 162"/>
          <p:cNvSpPr/>
          <p:nvPr/>
        </p:nvSpPr>
        <p:spPr>
          <a:xfrm>
            <a:off x="3392015" y="3751272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" name="Folded Corner 163"/>
          <p:cNvSpPr/>
          <p:nvPr/>
        </p:nvSpPr>
        <p:spPr>
          <a:xfrm>
            <a:off x="3892078" y="375127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5" name="Folded Corner 164"/>
          <p:cNvSpPr/>
          <p:nvPr/>
        </p:nvSpPr>
        <p:spPr>
          <a:xfrm>
            <a:off x="2895128" y="410687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6" name="Folded Corner 165"/>
          <p:cNvSpPr/>
          <p:nvPr/>
        </p:nvSpPr>
        <p:spPr>
          <a:xfrm>
            <a:off x="3395190" y="4106872"/>
            <a:ext cx="360362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8" name="Folded Corner 167"/>
          <p:cNvSpPr/>
          <p:nvPr/>
        </p:nvSpPr>
        <p:spPr>
          <a:xfrm>
            <a:off x="3895253" y="4106872"/>
            <a:ext cx="360363" cy="215900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  <p:sp>
        <p:nvSpPr>
          <p:cNvPr id="152" name="Rectangle 39"/>
          <p:cNvSpPr>
            <a:spLocks noChangeArrowheads="1"/>
          </p:cNvSpPr>
          <p:nvPr/>
        </p:nvSpPr>
        <p:spPr bwMode="auto">
          <a:xfrm rot="-5400000">
            <a:off x="-56717" y="3279283"/>
            <a:ext cx="2071687" cy="64293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6674" tIns="53337" rIns="106674" bIns="53337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2000" b="1" dirty="0"/>
              <a:t>Leverantör</a:t>
            </a:r>
          </a:p>
        </p:txBody>
      </p:sp>
      <p:sp>
        <p:nvSpPr>
          <p:cNvPr id="171" name="Rectangle 40"/>
          <p:cNvSpPr>
            <a:spLocks noChangeArrowheads="1"/>
          </p:cNvSpPr>
          <p:nvPr/>
        </p:nvSpPr>
        <p:spPr bwMode="auto">
          <a:xfrm>
            <a:off x="2800782" y="1779095"/>
            <a:ext cx="1643062" cy="30777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1400" dirty="0">
                <a:solidFill>
                  <a:srgbClr val="000000"/>
                </a:solidFill>
              </a:rPr>
              <a:t>Kanban kort</a:t>
            </a:r>
          </a:p>
        </p:txBody>
      </p:sp>
      <p:sp>
        <p:nvSpPr>
          <p:cNvPr id="172" name="TextBox 56"/>
          <p:cNvSpPr txBox="1">
            <a:spLocks noChangeArrowheads="1"/>
          </p:cNvSpPr>
          <p:nvPr/>
        </p:nvSpPr>
        <p:spPr bwMode="auto">
          <a:xfrm>
            <a:off x="1514907" y="5279533"/>
            <a:ext cx="118814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/>
              <a:t>Max: </a:t>
            </a:r>
            <a:r>
              <a:rPr lang="pt-PT" altLang="en-US" sz="1400" dirty="0"/>
              <a:t>6 delar</a:t>
            </a:r>
          </a:p>
          <a:p>
            <a:pPr eaLnBrk="1" hangingPunct="1">
              <a:lnSpc>
                <a:spcPts val="1300"/>
              </a:lnSpc>
              <a:spcAft>
                <a:spcPts val="600"/>
              </a:spcAft>
            </a:pPr>
            <a:r>
              <a:rPr lang="pt-PT" altLang="en-US" sz="1400" b="1" dirty="0">
                <a:solidFill>
                  <a:srgbClr val="FF0000"/>
                </a:solidFill>
              </a:rPr>
              <a:t>Min: </a:t>
            </a:r>
            <a:r>
              <a:rPr lang="pt-PT" altLang="en-US" sz="1400" dirty="0"/>
              <a:t> 2 delar</a:t>
            </a:r>
            <a:endParaRPr lang="en-US" altLang="en-US" sz="1400" dirty="0"/>
          </a:p>
        </p:txBody>
      </p:sp>
      <p:sp>
        <p:nvSpPr>
          <p:cNvPr id="173" name="Content Placeholder 2"/>
          <p:cNvSpPr txBox="1">
            <a:spLocks/>
          </p:cNvSpPr>
          <p:nvPr/>
        </p:nvSpPr>
        <p:spPr>
          <a:xfrm>
            <a:off x="3724676" y="5408884"/>
            <a:ext cx="4742822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pt-PT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17123" y="3329061"/>
            <a:ext cx="1881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en-US" sz="2800" b="1" dirty="0"/>
              <a:t>Systemet nollställs</a:t>
            </a:r>
            <a:endParaRPr lang="en-US" alt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4214924" y="5371690"/>
            <a:ext cx="4252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b="1" dirty="0" err="1"/>
              <a:t>Korten</a:t>
            </a:r>
            <a:r>
              <a:rPr lang="fi-FI" sz="2800" b="1" dirty="0"/>
              <a:t> </a:t>
            </a:r>
            <a:r>
              <a:rPr lang="fi-FI" sz="2800" b="1" dirty="0" err="1"/>
              <a:t>returneras</a:t>
            </a:r>
            <a:r>
              <a:rPr lang="fi-FI" sz="2800" b="1" dirty="0"/>
              <a:t> </a:t>
            </a:r>
            <a:r>
              <a:rPr lang="fi-FI" sz="2800" b="1" dirty="0" err="1"/>
              <a:t>till</a:t>
            </a:r>
            <a:r>
              <a:rPr lang="fi-FI" sz="2800" b="1" dirty="0"/>
              <a:t> </a:t>
            </a:r>
            <a:r>
              <a:rPr lang="fi-FI" sz="2800" b="1" dirty="0" err="1"/>
              <a:t>lagret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56062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63" grpId="0" animBg="1"/>
      <p:bldP spid="164" grpId="0" animBg="1"/>
      <p:bldP spid="165" grpId="0" animBg="1"/>
      <p:bldP spid="166" grpId="0" animBg="1"/>
      <p:bldP spid="1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3245" y="2790902"/>
            <a:ext cx="2786505" cy="1813189"/>
            <a:chOff x="663849" y="2519820"/>
            <a:chExt cx="2786505" cy="1813189"/>
          </a:xfrm>
        </p:grpSpPr>
        <p:pic>
          <p:nvPicPr>
            <p:cNvPr id="143371" name="Picture 2" descr="http://elsmar.com/Pull_Systems/img01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49" y="2519820"/>
              <a:ext cx="1357313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2" name="Picture 2" descr="http://elsmar.com/Pull_Systems/img012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54"/>
            <a:stretch/>
          </p:blipFill>
          <p:spPr bwMode="auto">
            <a:xfrm>
              <a:off x="2093041" y="3519945"/>
              <a:ext cx="1357313" cy="81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eft-Up Arrow 6"/>
            <p:cNvSpPr/>
            <p:nvPr/>
          </p:nvSpPr>
          <p:spPr bwMode="auto">
            <a:xfrm rot="16200000">
              <a:off x="2112217" y="2597980"/>
              <a:ext cx="857250" cy="928688"/>
            </a:xfrm>
            <a:prstGeom prst="leftUp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43366" name="Picture 5" descr="http://leeds1.emeraldinsight.com/fig/0330280201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17" y="2735472"/>
            <a:ext cx="15684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Picture 5" descr="http://leeds1.emeraldinsight.com/fig/03302802010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28" y="3071877"/>
            <a:ext cx="21161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8" name="Picture 6" descr="D:\Sara Silvestre\Seda Ibérica\Fotos\Projecto Kanban\DEPOIS DEPOIS\HPIM05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56" y="3071877"/>
            <a:ext cx="181693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0" name="Picture 7" descr="D:\Sara Silvestre\Seda Ibérica\Fotos\SEDA_21 de Abril 2009\Fotos\Imagens a seleccionar 0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42" y="2643397"/>
            <a:ext cx="143351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92853" y="1999449"/>
            <a:ext cx="4742822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altLang="en-US" b="1" dirty="0"/>
              <a:t>Kanban -beställningssignaler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02860" y="4936385"/>
            <a:ext cx="2703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400" dirty="0">
                <a:latin typeface="+mn-lt"/>
              </a:rPr>
              <a:t>Tomma platser som pall-/hyllplatser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920710" y="4936385"/>
            <a:ext cx="2530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sz="2400" dirty="0">
                <a:latin typeface="+mn-lt"/>
              </a:rPr>
              <a:t>Meddelanden från datorer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7581689" y="4936385"/>
            <a:ext cx="1904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sz="2400" dirty="0">
                <a:latin typeface="+mn-lt"/>
              </a:rPr>
              <a:t>Kort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7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</p:spTree>
    <p:extLst>
      <p:ext uri="{BB962C8B-B14F-4D97-AF65-F5344CB8AC3E}">
        <p14:creationId xmlns:p14="http://schemas.microsoft.com/office/powerpoint/2010/main" val="1514934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33892"/>
              </p:ext>
            </p:extLst>
          </p:nvPr>
        </p:nvGraphicFramePr>
        <p:xfrm>
          <a:off x="1248096" y="4072207"/>
          <a:ext cx="3866506" cy="1409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6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0678">
                <a:tc>
                  <a:txBody>
                    <a:bodyPr/>
                    <a:lstStyle/>
                    <a:p>
                      <a:r>
                        <a:rPr lang="en-GB" sz="1100" dirty="0"/>
                        <a:t>Process |  </a:t>
                      </a:r>
                      <a:r>
                        <a:rPr lang="en-GB" sz="1100" dirty="0" err="1"/>
                        <a:t>En</a:t>
                      </a:r>
                      <a:r>
                        <a:rPr lang="en-GB" sz="1100" baseline="0" dirty="0"/>
                        <a:t> </a:t>
                      </a:r>
                      <a:r>
                        <a:rPr lang="en-GB" sz="1100" baseline="0" dirty="0" err="1"/>
                        <a:t>timme</a:t>
                      </a:r>
                      <a:endParaRPr lang="en-GB" sz="11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9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B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C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937719" y="5601883"/>
            <a:ext cx="118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Väntetid</a:t>
            </a:r>
            <a:endParaRPr lang="en-GB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542921" y="5591239"/>
            <a:ext cx="155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Genomgångstid</a:t>
            </a:r>
            <a:endParaRPr lang="en-GB" sz="1400" b="1" dirty="0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60248" y="1999449"/>
            <a:ext cx="5835752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PT" altLang="en-US" b="1" dirty="0"/>
              <a:t>Ett parti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745683" y="2729819"/>
            <a:ext cx="4863337" cy="831722"/>
            <a:chOff x="615056" y="3041314"/>
            <a:chExt cx="4863337" cy="831722"/>
          </a:xfrm>
        </p:grpSpPr>
        <p:grpSp>
          <p:nvGrpSpPr>
            <p:cNvPr id="73" name="Group 72"/>
            <p:cNvGrpSpPr/>
            <p:nvPr/>
          </p:nvGrpSpPr>
          <p:grpSpPr>
            <a:xfrm>
              <a:off x="4651361" y="3041314"/>
              <a:ext cx="216000" cy="324000"/>
              <a:chOff x="3673964" y="4574885"/>
              <a:chExt cx="402508" cy="5040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747025" y="4574885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673964" y="4826885"/>
                <a:ext cx="402508" cy="2520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875577" y="3046327"/>
              <a:ext cx="216000" cy="324000"/>
              <a:chOff x="3133617" y="4578946"/>
              <a:chExt cx="402508" cy="5040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206678" y="4578946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133617" y="4830946"/>
                <a:ext cx="402508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186693" y="3041485"/>
              <a:ext cx="216000" cy="324000"/>
              <a:chOff x="2567687" y="4578946"/>
              <a:chExt cx="402508" cy="504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40748" y="4578946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567687" y="4830946"/>
                <a:ext cx="402508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Cube 61"/>
            <p:cNvSpPr/>
            <p:nvPr/>
          </p:nvSpPr>
          <p:spPr>
            <a:xfrm>
              <a:off x="4060868" y="3618298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3" name="Cube 62"/>
            <p:cNvSpPr/>
            <p:nvPr/>
          </p:nvSpPr>
          <p:spPr>
            <a:xfrm>
              <a:off x="4059565" y="3448829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7" name="Cube 56"/>
            <p:cNvSpPr/>
            <p:nvPr/>
          </p:nvSpPr>
          <p:spPr>
            <a:xfrm>
              <a:off x="2219471" y="3634387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8" name="Cube 57"/>
            <p:cNvSpPr/>
            <p:nvPr/>
          </p:nvSpPr>
          <p:spPr>
            <a:xfrm>
              <a:off x="2249698" y="3380837"/>
              <a:ext cx="237600" cy="324000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615056" y="3597597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836164" y="3445194"/>
              <a:ext cx="853387" cy="424780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" name="Cube 8"/>
            <p:cNvSpPr/>
            <p:nvPr/>
          </p:nvSpPr>
          <p:spPr>
            <a:xfrm>
              <a:off x="2498936" y="3445194"/>
              <a:ext cx="853387" cy="424780"/>
            </a:xfrm>
            <a:prstGeom prst="cub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4293624" y="3445194"/>
              <a:ext cx="853387" cy="424780"/>
            </a:xfrm>
            <a:prstGeom prst="cub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2" name="Cube 51"/>
            <p:cNvSpPr/>
            <p:nvPr/>
          </p:nvSpPr>
          <p:spPr>
            <a:xfrm>
              <a:off x="2793579" y="3279720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4575779" y="3285433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4" name="Cube 53"/>
            <p:cNvSpPr/>
            <p:nvPr/>
          </p:nvSpPr>
          <p:spPr>
            <a:xfrm>
              <a:off x="1608280" y="3634387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5" name="Cube 54"/>
            <p:cNvSpPr/>
            <p:nvPr/>
          </p:nvSpPr>
          <p:spPr>
            <a:xfrm>
              <a:off x="1109589" y="3284104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1606977" y="3464918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59" name="Cube 58"/>
            <p:cNvSpPr/>
            <p:nvPr/>
          </p:nvSpPr>
          <p:spPr>
            <a:xfrm>
              <a:off x="3261924" y="3626731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1" name="Cube 60"/>
            <p:cNvSpPr/>
            <p:nvPr/>
          </p:nvSpPr>
          <p:spPr>
            <a:xfrm>
              <a:off x="3536508" y="3619080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0" name="Cube 59"/>
            <p:cNvSpPr/>
            <p:nvPr/>
          </p:nvSpPr>
          <p:spPr>
            <a:xfrm>
              <a:off x="3397251" y="3446752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4" name="Cube 63"/>
            <p:cNvSpPr/>
            <p:nvPr/>
          </p:nvSpPr>
          <p:spPr>
            <a:xfrm>
              <a:off x="5154393" y="3618298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65" name="Cube 64"/>
            <p:cNvSpPr/>
            <p:nvPr/>
          </p:nvSpPr>
          <p:spPr>
            <a:xfrm>
              <a:off x="5121559" y="3417299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79" name="Right Arrow 78"/>
            <p:cNvSpPr/>
            <p:nvPr/>
          </p:nvSpPr>
          <p:spPr>
            <a:xfrm>
              <a:off x="2013625" y="3325283"/>
              <a:ext cx="139131" cy="180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3844103" y="3326958"/>
              <a:ext cx="139131" cy="180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97807"/>
              </p:ext>
            </p:extLst>
          </p:nvPr>
        </p:nvGraphicFramePr>
        <p:xfrm>
          <a:off x="7080222" y="4093227"/>
          <a:ext cx="3863536" cy="1409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66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0678">
                <a:tc>
                  <a:txBody>
                    <a:bodyPr/>
                    <a:lstStyle/>
                    <a:p>
                      <a:r>
                        <a:rPr lang="en-GB" sz="1100" dirty="0"/>
                        <a:t>Process  |  </a:t>
                      </a:r>
                      <a:r>
                        <a:rPr lang="en-GB" sz="1100" dirty="0" err="1"/>
                        <a:t>En</a:t>
                      </a:r>
                      <a:r>
                        <a:rPr lang="en-GB" sz="1100" baseline="0" dirty="0"/>
                        <a:t> </a:t>
                      </a:r>
                      <a:r>
                        <a:rPr lang="en-GB" sz="1100" baseline="0" dirty="0" err="1"/>
                        <a:t>timme</a:t>
                      </a:r>
                      <a:endParaRPr lang="en-GB" sz="11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/>
                        <a:t>9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B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accent2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28"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C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0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GB" sz="14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/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" name="Content Placeholder 2"/>
          <p:cNvSpPr txBox="1">
            <a:spLocks/>
          </p:cNvSpPr>
          <p:nvPr/>
        </p:nvSpPr>
        <p:spPr>
          <a:xfrm>
            <a:off x="6096000" y="2001126"/>
            <a:ext cx="5851489" cy="50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PT" altLang="en-US" b="1" dirty="0"/>
              <a:t>Flöde av ett stycke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7540058" y="2731496"/>
            <a:ext cx="2964204" cy="828660"/>
            <a:chOff x="7560154" y="3042991"/>
            <a:chExt cx="2964204" cy="828660"/>
          </a:xfrm>
        </p:grpSpPr>
        <p:grpSp>
          <p:nvGrpSpPr>
            <p:cNvPr id="82" name="Group 81"/>
            <p:cNvGrpSpPr/>
            <p:nvPr/>
          </p:nvGrpSpPr>
          <p:grpSpPr>
            <a:xfrm>
              <a:off x="9737514" y="3042991"/>
              <a:ext cx="216000" cy="324000"/>
              <a:chOff x="3673964" y="4574885"/>
              <a:chExt cx="402508" cy="5040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3747025" y="4574885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673964" y="4826885"/>
                <a:ext cx="402508" cy="2520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896228" y="3048004"/>
              <a:ext cx="216000" cy="324000"/>
              <a:chOff x="3133617" y="4578946"/>
              <a:chExt cx="402508" cy="5040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3206678" y="4578946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133617" y="4830946"/>
                <a:ext cx="402508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8131791" y="3043162"/>
              <a:ext cx="216000" cy="324000"/>
              <a:chOff x="2567687" y="4578946"/>
              <a:chExt cx="402508" cy="5040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2640748" y="4578946"/>
                <a:ext cx="250108" cy="25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567687" y="4830946"/>
                <a:ext cx="402508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5" name="Cube 94"/>
            <p:cNvSpPr/>
            <p:nvPr/>
          </p:nvSpPr>
          <p:spPr>
            <a:xfrm>
              <a:off x="7560154" y="3599274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96" name="Cube 95"/>
            <p:cNvSpPr/>
            <p:nvPr/>
          </p:nvSpPr>
          <p:spPr>
            <a:xfrm>
              <a:off x="7781262" y="3446871"/>
              <a:ext cx="2495482" cy="42478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50000">
                  <a:schemeClr val="accent2"/>
                </a:gs>
                <a:gs pos="97000">
                  <a:schemeClr val="accent6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A B C</a:t>
              </a:r>
            </a:p>
          </p:txBody>
        </p:sp>
        <p:sp>
          <p:nvSpPr>
            <p:cNvPr id="99" name="Cube 98"/>
            <p:cNvSpPr/>
            <p:nvPr/>
          </p:nvSpPr>
          <p:spPr>
            <a:xfrm>
              <a:off x="8814230" y="3291445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100" name="Cube 99"/>
            <p:cNvSpPr/>
            <p:nvPr/>
          </p:nvSpPr>
          <p:spPr>
            <a:xfrm>
              <a:off x="9661932" y="3287110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8054687" y="3285781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107" name="Cube 106"/>
            <p:cNvSpPr/>
            <p:nvPr/>
          </p:nvSpPr>
          <p:spPr>
            <a:xfrm>
              <a:off x="10200358" y="3619975"/>
              <a:ext cx="324000" cy="238649"/>
            </a:xfrm>
            <a:prstGeom prst="cub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117" name="Right Arrow 116"/>
            <p:cNvSpPr/>
            <p:nvPr/>
          </p:nvSpPr>
          <p:spPr>
            <a:xfrm>
              <a:off x="7764358" y="3343841"/>
              <a:ext cx="2476369" cy="17461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1" name="Straight Connector 120"/>
          <p:cNvCxnSpPr>
            <a:stCxn id="75" idx="0"/>
          </p:cNvCxnSpPr>
          <p:nvPr/>
        </p:nvCxnSpPr>
        <p:spPr>
          <a:xfrm flipV="1">
            <a:off x="1530615" y="5194289"/>
            <a:ext cx="1037997" cy="407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Left Brace 121"/>
          <p:cNvSpPr/>
          <p:nvPr/>
        </p:nvSpPr>
        <p:spPr>
          <a:xfrm rot="16200000">
            <a:off x="3215503" y="4575962"/>
            <a:ext cx="120580" cy="1828798"/>
          </a:xfrm>
          <a:prstGeom prst="leftBrace">
            <a:avLst>
              <a:gd name="adj1" fmla="val 40408"/>
              <a:gd name="adj2" fmla="val 5111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7697558" y="5199488"/>
            <a:ext cx="619581" cy="407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eft Brace 133"/>
          <p:cNvSpPr/>
          <p:nvPr/>
        </p:nvSpPr>
        <p:spPr>
          <a:xfrm rot="16200000">
            <a:off x="8425118" y="5184361"/>
            <a:ext cx="120580" cy="612000"/>
          </a:xfrm>
          <a:prstGeom prst="leftBrace">
            <a:avLst>
              <a:gd name="adj1" fmla="val 40408"/>
              <a:gd name="adj2" fmla="val 5111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 err="1">
                <a:latin typeface="+mn-lt"/>
              </a:rPr>
              <a:t>Flöde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av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ett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stycke</a:t>
            </a:r>
            <a:endParaRPr lang="en-US" sz="3300" b="1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75145" y="5601883"/>
            <a:ext cx="1121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Väntetid</a:t>
            </a:r>
            <a:endParaRPr lang="en-GB" sz="1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8033396" y="5591239"/>
            <a:ext cx="1453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Genomgångstid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62113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9353F3A-3DF2-41C4-8F7A-FFE5FABE5C3E}"/>
              </a:ext>
            </a:extLst>
          </p:cNvPr>
          <p:cNvSpPr txBox="1">
            <a:spLocks/>
          </p:cNvSpPr>
          <p:nvPr/>
        </p:nvSpPr>
        <p:spPr>
          <a:xfrm>
            <a:off x="612560" y="2213629"/>
            <a:ext cx="5483440" cy="29651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latin typeface="Calibri" pitchFamily="34" charset="0"/>
              </a:rPr>
              <a:t>T04-G </a:t>
            </a:r>
            <a:r>
              <a:rPr lang="en-US" sz="4000" dirty="0" err="1">
                <a:latin typeface="Calibri" pitchFamily="34" charset="0"/>
              </a:rPr>
              <a:t>Kuvertpelet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F8927-21D3-4BC2-BF1E-4A806777C2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39" y="2191440"/>
            <a:ext cx="2987336" cy="29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48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58742" y="2791368"/>
            <a:ext cx="8293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>
                <a:ea typeface="Arial" charset="0"/>
                <a:cs typeface="Arial" charset="0"/>
              </a:rPr>
              <a:t>LEAN FOR WORK AND LEAN FOR LIFE</a:t>
            </a:r>
          </a:p>
          <a:p>
            <a:pPr algn="ctr"/>
            <a:r>
              <a:rPr lang="en-US" sz="3600" b="1"/>
              <a:t>Train the trainer to teach Lean skills in VET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416755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This publication has been funded by the European Commission. The Commission accepts no responsibility for the contents of the publication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57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3450567" y="530118"/>
            <a:ext cx="6052868" cy="1472057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dirty="0"/>
              <a:t>  </a:t>
            </a:r>
            <a:endParaRPr lang="fi-FI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7337" y="1994621"/>
            <a:ext cx="56747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i-FI" dirty="0"/>
              <a:t> </a:t>
            </a:r>
            <a:r>
              <a:rPr lang="fi-FI" sz="3600" dirty="0" err="1"/>
              <a:t>Låt</a:t>
            </a:r>
            <a:r>
              <a:rPr lang="fi-FI" sz="3600" dirty="0"/>
              <a:t> </a:t>
            </a:r>
            <a:r>
              <a:rPr lang="fi-FI" sz="3600" dirty="0" err="1"/>
              <a:t>kunden</a:t>
            </a:r>
            <a:r>
              <a:rPr lang="fi-FI" sz="3600" dirty="0"/>
              <a:t> </a:t>
            </a:r>
            <a:r>
              <a:rPr lang="fi-FI" sz="3600" dirty="0" err="1"/>
              <a:t>skapa</a:t>
            </a:r>
            <a:r>
              <a:rPr lang="fi-FI" sz="3600" dirty="0"/>
              <a:t> </a:t>
            </a:r>
            <a:r>
              <a:rPr lang="fi-FI" sz="3600" dirty="0" err="1"/>
              <a:t>efterfrågan</a:t>
            </a:r>
            <a:endParaRPr lang="fi-FI" sz="3600" dirty="0"/>
          </a:p>
          <a:p>
            <a:pPr lvl="0" algn="ctr"/>
            <a:r>
              <a:rPr lang="fi-FI" sz="3600" b="1" dirty="0" err="1">
                <a:solidFill>
                  <a:schemeClr val="accent2"/>
                </a:solidFill>
              </a:rPr>
              <a:t>Pull</a:t>
            </a:r>
            <a:r>
              <a:rPr lang="fi-FI" sz="3600" b="1" dirty="0">
                <a:solidFill>
                  <a:schemeClr val="accent2"/>
                </a:solidFill>
              </a:rPr>
              <a:t> –</a:t>
            </a:r>
            <a:r>
              <a:rPr lang="fi-FI" sz="3600" b="1" dirty="0" err="1">
                <a:solidFill>
                  <a:schemeClr val="accent2"/>
                </a:solidFill>
              </a:rPr>
              <a:t>styrning</a:t>
            </a:r>
            <a:r>
              <a:rPr lang="fi-FI" sz="3600" b="1" dirty="0">
                <a:solidFill>
                  <a:schemeClr val="accent2"/>
                </a:solidFill>
              </a:rPr>
              <a:t> (</a:t>
            </a:r>
            <a:r>
              <a:rPr lang="fi-FI" sz="3600" b="1" dirty="0" err="1">
                <a:solidFill>
                  <a:schemeClr val="accent2"/>
                </a:solidFill>
              </a:rPr>
              <a:t>sug</a:t>
            </a:r>
            <a:r>
              <a:rPr lang="fi-FI" sz="3600" b="1" dirty="0">
                <a:solidFill>
                  <a:schemeClr val="accent2"/>
                </a:solidFill>
              </a:rPr>
              <a:t>)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0" y="3970337"/>
            <a:ext cx="584395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>
                <a:latin typeface="Calibri" pitchFamily="34" charset="0"/>
              </a:rPr>
              <a:t>Pull-</a:t>
            </a:r>
            <a:r>
              <a:rPr lang="en-US" altLang="ja-JP" sz="2800" dirty="0" err="1">
                <a:latin typeface="Calibri" pitchFamily="34" charset="0"/>
              </a:rPr>
              <a:t>styrning</a:t>
            </a:r>
            <a:r>
              <a:rPr lang="en-US" altLang="ja-JP" sz="2800" dirty="0">
                <a:latin typeface="Calibri" pitchFamily="34" charset="0"/>
              </a:rPr>
              <a:t> (</a:t>
            </a:r>
            <a:r>
              <a:rPr lang="en-US" altLang="ja-JP" sz="2800" dirty="0" err="1">
                <a:latin typeface="Calibri" pitchFamily="34" charset="0"/>
              </a:rPr>
              <a:t>baserat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</a:rPr>
              <a:t>på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</a:rPr>
              <a:t>efterfrågan</a:t>
            </a:r>
            <a:r>
              <a:rPr lang="en-US" altLang="ja-JP" sz="2800" dirty="0">
                <a:latin typeface="Calibri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>
                <a:latin typeface="Calibri" pitchFamily="34" charset="0"/>
              </a:rPr>
              <a:t>Kanban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 err="1">
                <a:latin typeface="Calibri" pitchFamily="34" charset="0"/>
              </a:rPr>
              <a:t>Enstyckes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</a:rPr>
              <a:t>flöde</a:t>
            </a:r>
            <a:endParaRPr lang="en-US" altLang="ja-JP" sz="28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altLang="ja-JP" sz="2800" dirty="0">
              <a:latin typeface="Calibri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6549" y="3980168"/>
            <a:ext cx="2286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000" b="1" dirty="0" err="1">
                <a:latin typeface="Calibri" pitchFamily="34" charset="0"/>
              </a:rPr>
              <a:t>Verktyg</a:t>
            </a:r>
            <a:r>
              <a:rPr lang="en-US" altLang="ja-JP" sz="4000" b="1" dirty="0"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5434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Freeform 1027"/>
          <p:cNvSpPr>
            <a:spLocks/>
          </p:cNvSpPr>
          <p:nvPr/>
        </p:nvSpPr>
        <p:spPr bwMode="auto">
          <a:xfrm flipH="1">
            <a:off x="4845050" y="277814"/>
            <a:ext cx="6350" cy="3175"/>
          </a:xfrm>
          <a:custGeom>
            <a:avLst/>
            <a:gdLst>
              <a:gd name="T0" fmla="*/ 0 w 12"/>
              <a:gd name="T1" fmla="*/ 0 h 9"/>
              <a:gd name="T2" fmla="*/ 2147483647 w 12"/>
              <a:gd name="T3" fmla="*/ 2147483647 h 9"/>
              <a:gd name="T4" fmla="*/ 2147483647 w 12"/>
              <a:gd name="T5" fmla="*/ 2147483647 h 9"/>
              <a:gd name="T6" fmla="*/ 0 w 12"/>
              <a:gd name="T7" fmla="*/ 0 h 9"/>
              <a:gd name="T8" fmla="*/ 0 w 12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9"/>
              <a:gd name="T17" fmla="*/ 12 w 1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9">
                <a:moveTo>
                  <a:pt x="0" y="0"/>
                </a:moveTo>
                <a:lnTo>
                  <a:pt x="12" y="1"/>
                </a:lnTo>
                <a:lnTo>
                  <a:pt x="1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3136245" y="2931969"/>
            <a:ext cx="5899805" cy="2064224"/>
            <a:chOff x="2279" y="2855"/>
            <a:chExt cx="2994" cy="484"/>
          </a:xfrm>
        </p:grpSpPr>
        <p:sp>
          <p:nvSpPr>
            <p:cNvPr id="139274" name="Text Box 1029"/>
            <p:cNvSpPr txBox="1">
              <a:spLocks noChangeArrowheads="1"/>
            </p:cNvSpPr>
            <p:nvPr/>
          </p:nvSpPr>
          <p:spPr bwMode="auto">
            <a:xfrm>
              <a:off x="2279" y="2855"/>
              <a:ext cx="2115" cy="4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hlink"/>
                </a:buClr>
              </a:pPr>
              <a:r>
                <a:rPr lang="en-US" altLang="en-US" sz="3200" b="1" dirty="0">
                  <a:latin typeface="+mn-lt"/>
                  <a:cs typeface="Arial"/>
                </a:rPr>
                <a:t>KUNDEN </a:t>
              </a:r>
              <a:r>
                <a:rPr lang="en-US" altLang="en-US" sz="3200" b="1" dirty="0" err="1">
                  <a:latin typeface="+mn-lt"/>
                  <a:cs typeface="Arial"/>
                </a:rPr>
                <a:t>skapar</a:t>
              </a:r>
              <a:r>
                <a:rPr lang="en-US" altLang="en-US" sz="3200" b="1" dirty="0">
                  <a:latin typeface="+mn-lt"/>
                  <a:cs typeface="Arial"/>
                </a:rPr>
                <a:t> </a:t>
              </a:r>
              <a:r>
                <a:rPr lang="en-US" altLang="en-US" sz="3200" b="1" dirty="0" err="1">
                  <a:latin typeface="+mn-lt"/>
                  <a:cs typeface="Arial"/>
                </a:rPr>
                <a:t>ett</a:t>
              </a:r>
              <a:r>
                <a:rPr lang="en-US" altLang="en-US" sz="3200" b="1" dirty="0">
                  <a:latin typeface="+mn-lt"/>
                  <a:cs typeface="Arial"/>
                </a:rPr>
                <a:t> </a:t>
              </a:r>
              <a:r>
                <a:rPr lang="en-US" altLang="en-US" sz="3200" b="1" dirty="0" err="1">
                  <a:latin typeface="+mn-lt"/>
                  <a:cs typeface="Arial"/>
                </a:rPr>
                <a:t>flöde</a:t>
              </a:r>
              <a:r>
                <a:rPr lang="en-US" altLang="en-US" sz="3200" b="1" dirty="0">
                  <a:latin typeface="+mn-lt"/>
                  <a:cs typeface="Arial"/>
                </a:rPr>
                <a:t> med </a:t>
              </a:r>
              <a:r>
                <a:rPr lang="en-US" altLang="en-US" sz="3200" b="1" dirty="0" err="1">
                  <a:latin typeface="+mn-lt"/>
                  <a:cs typeface="Arial"/>
                </a:rPr>
                <a:t>behovsstyrning</a:t>
              </a:r>
              <a:r>
                <a:rPr lang="en-US" altLang="en-US" sz="3200" b="1" dirty="0">
                  <a:latin typeface="+mn-lt"/>
                  <a:cs typeface="Arial"/>
                </a:rPr>
                <a:t> via sin </a:t>
              </a:r>
              <a:r>
                <a:rPr lang="en-US" altLang="en-US" sz="3200" b="1" dirty="0" err="1">
                  <a:latin typeface="+mn-lt"/>
                  <a:cs typeface="Arial"/>
                </a:rPr>
                <a:t>beställning</a:t>
              </a:r>
              <a:endParaRPr lang="en-US" altLang="en-US" sz="3200" b="1" dirty="0">
                <a:latin typeface="+mn-lt"/>
                <a:cs typeface="Arial"/>
              </a:endParaRPr>
            </a:p>
          </p:txBody>
        </p:sp>
        <p:sp>
          <p:nvSpPr>
            <p:cNvPr id="139275" name="Line 1031"/>
            <p:cNvSpPr>
              <a:spLocks noChangeShapeType="1"/>
            </p:cNvSpPr>
            <p:nvPr/>
          </p:nvSpPr>
          <p:spPr bwMode="auto">
            <a:xfrm>
              <a:off x="4398" y="3114"/>
              <a:ext cx="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 sz="2800"/>
            </a:p>
          </p:txBody>
        </p:sp>
        <p:grpSp>
          <p:nvGrpSpPr>
            <p:cNvPr id="139276" name="Group 1032"/>
            <p:cNvGrpSpPr>
              <a:grpSpLocks/>
            </p:cNvGrpSpPr>
            <p:nvPr/>
          </p:nvGrpSpPr>
          <p:grpSpPr bwMode="auto">
            <a:xfrm>
              <a:off x="4502" y="2934"/>
              <a:ext cx="771" cy="351"/>
              <a:chOff x="2665" y="878"/>
              <a:chExt cx="525" cy="185"/>
            </a:xfrm>
          </p:grpSpPr>
          <p:sp>
            <p:nvSpPr>
              <p:cNvPr id="139277" name="Freeform 1033"/>
              <p:cNvSpPr>
                <a:spLocks/>
              </p:cNvSpPr>
              <p:nvPr/>
            </p:nvSpPr>
            <p:spPr bwMode="auto">
              <a:xfrm>
                <a:off x="2665" y="884"/>
                <a:ext cx="525" cy="179"/>
              </a:xfrm>
              <a:custGeom>
                <a:avLst/>
                <a:gdLst>
                  <a:gd name="T0" fmla="*/ 1 w 1050"/>
                  <a:gd name="T1" fmla="*/ 1 h 412"/>
                  <a:gd name="T2" fmla="*/ 1 w 1050"/>
                  <a:gd name="T3" fmla="*/ 1 h 412"/>
                  <a:gd name="T4" fmla="*/ 1 w 1050"/>
                  <a:gd name="T5" fmla="*/ 1 h 412"/>
                  <a:gd name="T6" fmla="*/ 1 w 1050"/>
                  <a:gd name="T7" fmla="*/ 1 h 412"/>
                  <a:gd name="T8" fmla="*/ 1 w 1050"/>
                  <a:gd name="T9" fmla="*/ 1 h 412"/>
                  <a:gd name="T10" fmla="*/ 1 w 1050"/>
                  <a:gd name="T11" fmla="*/ 1 h 412"/>
                  <a:gd name="T12" fmla="*/ 1 w 1050"/>
                  <a:gd name="T13" fmla="*/ 1 h 412"/>
                  <a:gd name="T14" fmla="*/ 1 w 1050"/>
                  <a:gd name="T15" fmla="*/ 1 h 412"/>
                  <a:gd name="T16" fmla="*/ 1 w 1050"/>
                  <a:gd name="T17" fmla="*/ 1 h 412"/>
                  <a:gd name="T18" fmla="*/ 1 w 1050"/>
                  <a:gd name="T19" fmla="*/ 1 h 412"/>
                  <a:gd name="T20" fmla="*/ 1 w 1050"/>
                  <a:gd name="T21" fmla="*/ 1 h 412"/>
                  <a:gd name="T22" fmla="*/ 1 w 1050"/>
                  <a:gd name="T23" fmla="*/ 1 h 412"/>
                  <a:gd name="T24" fmla="*/ 1 w 1050"/>
                  <a:gd name="T25" fmla="*/ 1 h 412"/>
                  <a:gd name="T26" fmla="*/ 1 w 1050"/>
                  <a:gd name="T27" fmla="*/ 1 h 412"/>
                  <a:gd name="T28" fmla="*/ 1 w 1050"/>
                  <a:gd name="T29" fmla="*/ 1 h 412"/>
                  <a:gd name="T30" fmla="*/ 1 w 1050"/>
                  <a:gd name="T31" fmla="*/ 1 h 412"/>
                  <a:gd name="T32" fmla="*/ 1 w 1050"/>
                  <a:gd name="T33" fmla="*/ 1 h 412"/>
                  <a:gd name="T34" fmla="*/ 1 w 1050"/>
                  <a:gd name="T35" fmla="*/ 1 h 412"/>
                  <a:gd name="T36" fmla="*/ 1 w 1050"/>
                  <a:gd name="T37" fmla="*/ 1 h 412"/>
                  <a:gd name="T38" fmla="*/ 1 w 1050"/>
                  <a:gd name="T39" fmla="*/ 1 h 412"/>
                  <a:gd name="T40" fmla="*/ 1 w 1050"/>
                  <a:gd name="T41" fmla="*/ 1 h 412"/>
                  <a:gd name="T42" fmla="*/ 1 w 1050"/>
                  <a:gd name="T43" fmla="*/ 1 h 412"/>
                  <a:gd name="T44" fmla="*/ 1 w 1050"/>
                  <a:gd name="T45" fmla="*/ 1 h 412"/>
                  <a:gd name="T46" fmla="*/ 1 w 1050"/>
                  <a:gd name="T47" fmla="*/ 1 h 412"/>
                  <a:gd name="T48" fmla="*/ 1 w 1050"/>
                  <a:gd name="T49" fmla="*/ 1 h 412"/>
                  <a:gd name="T50" fmla="*/ 1 w 1050"/>
                  <a:gd name="T51" fmla="*/ 1 h 412"/>
                  <a:gd name="T52" fmla="*/ 1 w 1050"/>
                  <a:gd name="T53" fmla="*/ 1 h 412"/>
                  <a:gd name="T54" fmla="*/ 1 w 1050"/>
                  <a:gd name="T55" fmla="*/ 1 h 412"/>
                  <a:gd name="T56" fmla="*/ 1 w 1050"/>
                  <a:gd name="T57" fmla="*/ 1 h 412"/>
                  <a:gd name="T58" fmla="*/ 1 w 1050"/>
                  <a:gd name="T59" fmla="*/ 1 h 412"/>
                  <a:gd name="T60" fmla="*/ 1 w 1050"/>
                  <a:gd name="T61" fmla="*/ 1 h 412"/>
                  <a:gd name="T62" fmla="*/ 1 w 1050"/>
                  <a:gd name="T63" fmla="*/ 1 h 412"/>
                  <a:gd name="T64" fmla="*/ 1 w 1050"/>
                  <a:gd name="T65" fmla="*/ 1 h 412"/>
                  <a:gd name="T66" fmla="*/ 1 w 1050"/>
                  <a:gd name="T67" fmla="*/ 1 h 412"/>
                  <a:gd name="T68" fmla="*/ 1 w 1050"/>
                  <a:gd name="T69" fmla="*/ 1 h 412"/>
                  <a:gd name="T70" fmla="*/ 1 w 1050"/>
                  <a:gd name="T71" fmla="*/ 1 h 412"/>
                  <a:gd name="T72" fmla="*/ 1 w 1050"/>
                  <a:gd name="T73" fmla="*/ 1 h 412"/>
                  <a:gd name="T74" fmla="*/ 1 w 1050"/>
                  <a:gd name="T75" fmla="*/ 1 h 412"/>
                  <a:gd name="T76" fmla="*/ 1 w 1050"/>
                  <a:gd name="T77" fmla="*/ 1 h 412"/>
                  <a:gd name="T78" fmla="*/ 1 w 1050"/>
                  <a:gd name="T79" fmla="*/ 1 h 412"/>
                  <a:gd name="T80" fmla="*/ 1 w 1050"/>
                  <a:gd name="T81" fmla="*/ 1 h 412"/>
                  <a:gd name="T82" fmla="*/ 1 w 1050"/>
                  <a:gd name="T83" fmla="*/ 0 h 412"/>
                  <a:gd name="T84" fmla="*/ 1 w 1050"/>
                  <a:gd name="T85" fmla="*/ 1 h 412"/>
                  <a:gd name="T86" fmla="*/ 1 w 1050"/>
                  <a:gd name="T87" fmla="*/ 1 h 412"/>
                  <a:gd name="T88" fmla="*/ 1 w 1050"/>
                  <a:gd name="T89" fmla="*/ 1 h 412"/>
                  <a:gd name="T90" fmla="*/ 1 w 1050"/>
                  <a:gd name="T91" fmla="*/ 1 h 412"/>
                  <a:gd name="T92" fmla="*/ 1 w 1050"/>
                  <a:gd name="T93" fmla="*/ 1 h 412"/>
                  <a:gd name="T94" fmla="*/ 1 w 1050"/>
                  <a:gd name="T95" fmla="*/ 1 h 412"/>
                  <a:gd name="T96" fmla="*/ 1 w 1050"/>
                  <a:gd name="T97" fmla="*/ 1 h 412"/>
                  <a:gd name="T98" fmla="*/ 1 w 1050"/>
                  <a:gd name="T99" fmla="*/ 1 h 412"/>
                  <a:gd name="T100" fmla="*/ 1 w 1050"/>
                  <a:gd name="T101" fmla="*/ 1 h 412"/>
                  <a:gd name="T102" fmla="*/ 1 w 1050"/>
                  <a:gd name="T103" fmla="*/ 1 h 412"/>
                  <a:gd name="T104" fmla="*/ 1 w 1050"/>
                  <a:gd name="T105" fmla="*/ 1 h 412"/>
                  <a:gd name="T106" fmla="*/ 1 w 1050"/>
                  <a:gd name="T107" fmla="*/ 1 h 412"/>
                  <a:gd name="T108" fmla="*/ 1 w 1050"/>
                  <a:gd name="T109" fmla="*/ 1 h 412"/>
                  <a:gd name="T110" fmla="*/ 1 w 1050"/>
                  <a:gd name="T111" fmla="*/ 1 h 412"/>
                  <a:gd name="T112" fmla="*/ 1 w 1050"/>
                  <a:gd name="T113" fmla="*/ 1 h 412"/>
                  <a:gd name="T114" fmla="*/ 1 w 1050"/>
                  <a:gd name="T115" fmla="*/ 1 h 412"/>
                  <a:gd name="T116" fmla="*/ 1 w 1050"/>
                  <a:gd name="T117" fmla="*/ 1 h 412"/>
                  <a:gd name="T118" fmla="*/ 1 w 1050"/>
                  <a:gd name="T119" fmla="*/ 1 h 412"/>
                  <a:gd name="T120" fmla="*/ 1 w 1050"/>
                  <a:gd name="T121" fmla="*/ 1 h 4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50"/>
                  <a:gd name="T184" fmla="*/ 0 h 412"/>
                  <a:gd name="T185" fmla="*/ 1050 w 1050"/>
                  <a:gd name="T186" fmla="*/ 412 h 41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50" h="412">
                    <a:moveTo>
                      <a:pt x="673" y="350"/>
                    </a:moveTo>
                    <a:lnTo>
                      <a:pt x="589" y="356"/>
                    </a:lnTo>
                    <a:lnTo>
                      <a:pt x="514" y="357"/>
                    </a:lnTo>
                    <a:lnTo>
                      <a:pt x="505" y="356"/>
                    </a:lnTo>
                    <a:lnTo>
                      <a:pt x="485" y="356"/>
                    </a:lnTo>
                    <a:lnTo>
                      <a:pt x="411" y="357"/>
                    </a:lnTo>
                    <a:lnTo>
                      <a:pt x="390" y="356"/>
                    </a:lnTo>
                    <a:lnTo>
                      <a:pt x="294" y="357"/>
                    </a:lnTo>
                    <a:lnTo>
                      <a:pt x="255" y="354"/>
                    </a:lnTo>
                    <a:lnTo>
                      <a:pt x="156" y="353"/>
                    </a:lnTo>
                    <a:lnTo>
                      <a:pt x="164" y="327"/>
                    </a:lnTo>
                    <a:lnTo>
                      <a:pt x="167" y="301"/>
                    </a:lnTo>
                    <a:lnTo>
                      <a:pt x="167" y="283"/>
                    </a:lnTo>
                    <a:lnTo>
                      <a:pt x="167" y="275"/>
                    </a:lnTo>
                    <a:lnTo>
                      <a:pt x="172" y="270"/>
                    </a:lnTo>
                    <a:lnTo>
                      <a:pt x="181" y="267"/>
                    </a:lnTo>
                    <a:lnTo>
                      <a:pt x="192" y="265"/>
                    </a:lnTo>
                    <a:lnTo>
                      <a:pt x="203" y="262"/>
                    </a:lnTo>
                    <a:lnTo>
                      <a:pt x="215" y="261"/>
                    </a:lnTo>
                    <a:lnTo>
                      <a:pt x="225" y="260"/>
                    </a:lnTo>
                    <a:lnTo>
                      <a:pt x="232" y="260"/>
                    </a:lnTo>
                    <a:lnTo>
                      <a:pt x="234" y="260"/>
                    </a:lnTo>
                    <a:lnTo>
                      <a:pt x="218" y="268"/>
                    </a:lnTo>
                    <a:lnTo>
                      <a:pt x="238" y="311"/>
                    </a:lnTo>
                    <a:lnTo>
                      <a:pt x="238" y="322"/>
                    </a:lnTo>
                    <a:lnTo>
                      <a:pt x="247" y="335"/>
                    </a:lnTo>
                    <a:lnTo>
                      <a:pt x="249" y="341"/>
                    </a:lnTo>
                    <a:lnTo>
                      <a:pt x="252" y="343"/>
                    </a:lnTo>
                    <a:lnTo>
                      <a:pt x="254" y="345"/>
                    </a:lnTo>
                    <a:lnTo>
                      <a:pt x="255" y="345"/>
                    </a:lnTo>
                    <a:lnTo>
                      <a:pt x="255" y="354"/>
                    </a:lnTo>
                    <a:lnTo>
                      <a:pt x="294" y="357"/>
                    </a:lnTo>
                    <a:lnTo>
                      <a:pt x="293" y="351"/>
                    </a:lnTo>
                    <a:lnTo>
                      <a:pt x="298" y="343"/>
                    </a:lnTo>
                    <a:lnTo>
                      <a:pt x="298" y="337"/>
                    </a:lnTo>
                    <a:lnTo>
                      <a:pt x="298" y="322"/>
                    </a:lnTo>
                    <a:lnTo>
                      <a:pt x="294" y="304"/>
                    </a:lnTo>
                    <a:lnTo>
                      <a:pt x="286" y="288"/>
                    </a:lnTo>
                    <a:lnTo>
                      <a:pt x="281" y="261"/>
                    </a:lnTo>
                    <a:lnTo>
                      <a:pt x="283" y="260"/>
                    </a:lnTo>
                    <a:lnTo>
                      <a:pt x="286" y="258"/>
                    </a:lnTo>
                    <a:lnTo>
                      <a:pt x="291" y="255"/>
                    </a:lnTo>
                    <a:lnTo>
                      <a:pt x="298" y="252"/>
                    </a:lnTo>
                    <a:lnTo>
                      <a:pt x="305" y="249"/>
                    </a:lnTo>
                    <a:lnTo>
                      <a:pt x="311" y="246"/>
                    </a:lnTo>
                    <a:lnTo>
                      <a:pt x="318" y="245"/>
                    </a:lnTo>
                    <a:lnTo>
                      <a:pt x="325" y="245"/>
                    </a:lnTo>
                    <a:lnTo>
                      <a:pt x="329" y="242"/>
                    </a:lnTo>
                    <a:lnTo>
                      <a:pt x="337" y="232"/>
                    </a:lnTo>
                    <a:lnTo>
                      <a:pt x="346" y="222"/>
                    </a:lnTo>
                    <a:lnTo>
                      <a:pt x="352" y="212"/>
                    </a:lnTo>
                    <a:lnTo>
                      <a:pt x="355" y="211"/>
                    </a:lnTo>
                    <a:lnTo>
                      <a:pt x="364" y="208"/>
                    </a:lnTo>
                    <a:lnTo>
                      <a:pt x="375" y="207"/>
                    </a:lnTo>
                    <a:lnTo>
                      <a:pt x="383" y="208"/>
                    </a:lnTo>
                    <a:lnTo>
                      <a:pt x="392" y="213"/>
                    </a:lnTo>
                    <a:lnTo>
                      <a:pt x="435" y="199"/>
                    </a:lnTo>
                    <a:lnTo>
                      <a:pt x="381" y="244"/>
                    </a:lnTo>
                    <a:lnTo>
                      <a:pt x="379" y="245"/>
                    </a:lnTo>
                    <a:lnTo>
                      <a:pt x="377" y="249"/>
                    </a:lnTo>
                    <a:lnTo>
                      <a:pt x="375" y="254"/>
                    </a:lnTo>
                    <a:lnTo>
                      <a:pt x="374" y="261"/>
                    </a:lnTo>
                    <a:lnTo>
                      <a:pt x="377" y="272"/>
                    </a:lnTo>
                    <a:lnTo>
                      <a:pt x="383" y="297"/>
                    </a:lnTo>
                    <a:lnTo>
                      <a:pt x="389" y="328"/>
                    </a:lnTo>
                    <a:lnTo>
                      <a:pt x="390" y="356"/>
                    </a:lnTo>
                    <a:lnTo>
                      <a:pt x="411" y="357"/>
                    </a:lnTo>
                    <a:lnTo>
                      <a:pt x="417" y="337"/>
                    </a:lnTo>
                    <a:lnTo>
                      <a:pt x="421" y="322"/>
                    </a:lnTo>
                    <a:lnTo>
                      <a:pt x="423" y="312"/>
                    </a:lnTo>
                    <a:lnTo>
                      <a:pt x="423" y="308"/>
                    </a:lnTo>
                    <a:lnTo>
                      <a:pt x="449" y="303"/>
                    </a:lnTo>
                    <a:lnTo>
                      <a:pt x="452" y="305"/>
                    </a:lnTo>
                    <a:lnTo>
                      <a:pt x="458" y="312"/>
                    </a:lnTo>
                    <a:lnTo>
                      <a:pt x="464" y="320"/>
                    </a:lnTo>
                    <a:lnTo>
                      <a:pt x="470" y="329"/>
                    </a:lnTo>
                    <a:lnTo>
                      <a:pt x="476" y="339"/>
                    </a:lnTo>
                    <a:lnTo>
                      <a:pt x="481" y="348"/>
                    </a:lnTo>
                    <a:lnTo>
                      <a:pt x="484" y="353"/>
                    </a:lnTo>
                    <a:lnTo>
                      <a:pt x="485" y="356"/>
                    </a:lnTo>
                    <a:lnTo>
                      <a:pt x="505" y="356"/>
                    </a:lnTo>
                    <a:lnTo>
                      <a:pt x="499" y="314"/>
                    </a:lnTo>
                    <a:lnTo>
                      <a:pt x="493" y="292"/>
                    </a:lnTo>
                    <a:lnTo>
                      <a:pt x="488" y="283"/>
                    </a:lnTo>
                    <a:lnTo>
                      <a:pt x="485" y="282"/>
                    </a:lnTo>
                    <a:lnTo>
                      <a:pt x="483" y="272"/>
                    </a:lnTo>
                    <a:lnTo>
                      <a:pt x="488" y="269"/>
                    </a:lnTo>
                    <a:lnTo>
                      <a:pt x="493" y="266"/>
                    </a:lnTo>
                    <a:lnTo>
                      <a:pt x="502" y="263"/>
                    </a:lnTo>
                    <a:lnTo>
                      <a:pt x="510" y="262"/>
                    </a:lnTo>
                    <a:lnTo>
                      <a:pt x="517" y="261"/>
                    </a:lnTo>
                    <a:lnTo>
                      <a:pt x="522" y="260"/>
                    </a:lnTo>
                    <a:lnTo>
                      <a:pt x="527" y="259"/>
                    </a:lnTo>
                    <a:lnTo>
                      <a:pt x="528" y="259"/>
                    </a:lnTo>
                    <a:lnTo>
                      <a:pt x="537" y="255"/>
                    </a:lnTo>
                    <a:lnTo>
                      <a:pt x="546" y="251"/>
                    </a:lnTo>
                    <a:lnTo>
                      <a:pt x="553" y="244"/>
                    </a:lnTo>
                    <a:lnTo>
                      <a:pt x="559" y="237"/>
                    </a:lnTo>
                    <a:lnTo>
                      <a:pt x="563" y="231"/>
                    </a:lnTo>
                    <a:lnTo>
                      <a:pt x="566" y="225"/>
                    </a:lnTo>
                    <a:lnTo>
                      <a:pt x="567" y="221"/>
                    </a:lnTo>
                    <a:lnTo>
                      <a:pt x="568" y="220"/>
                    </a:lnTo>
                    <a:lnTo>
                      <a:pt x="585" y="224"/>
                    </a:lnTo>
                    <a:lnTo>
                      <a:pt x="599" y="217"/>
                    </a:lnTo>
                    <a:lnTo>
                      <a:pt x="636" y="216"/>
                    </a:lnTo>
                    <a:lnTo>
                      <a:pt x="596" y="242"/>
                    </a:lnTo>
                    <a:lnTo>
                      <a:pt x="528" y="346"/>
                    </a:lnTo>
                    <a:lnTo>
                      <a:pt x="514" y="357"/>
                    </a:lnTo>
                    <a:lnTo>
                      <a:pt x="589" y="356"/>
                    </a:lnTo>
                    <a:lnTo>
                      <a:pt x="589" y="350"/>
                    </a:lnTo>
                    <a:lnTo>
                      <a:pt x="593" y="350"/>
                    </a:lnTo>
                    <a:lnTo>
                      <a:pt x="642" y="267"/>
                    </a:lnTo>
                    <a:lnTo>
                      <a:pt x="661" y="265"/>
                    </a:lnTo>
                    <a:lnTo>
                      <a:pt x="680" y="341"/>
                    </a:lnTo>
                    <a:lnTo>
                      <a:pt x="673" y="350"/>
                    </a:lnTo>
                    <a:lnTo>
                      <a:pt x="674" y="390"/>
                    </a:lnTo>
                    <a:lnTo>
                      <a:pt x="681" y="390"/>
                    </a:lnTo>
                    <a:lnTo>
                      <a:pt x="687" y="391"/>
                    </a:lnTo>
                    <a:lnTo>
                      <a:pt x="694" y="391"/>
                    </a:lnTo>
                    <a:lnTo>
                      <a:pt x="700" y="392"/>
                    </a:lnTo>
                    <a:lnTo>
                      <a:pt x="705" y="394"/>
                    </a:lnTo>
                    <a:lnTo>
                      <a:pt x="711" y="395"/>
                    </a:lnTo>
                    <a:lnTo>
                      <a:pt x="717" y="396"/>
                    </a:lnTo>
                    <a:lnTo>
                      <a:pt x="723" y="397"/>
                    </a:lnTo>
                    <a:lnTo>
                      <a:pt x="725" y="397"/>
                    </a:lnTo>
                    <a:lnTo>
                      <a:pt x="732" y="397"/>
                    </a:lnTo>
                    <a:lnTo>
                      <a:pt x="741" y="398"/>
                    </a:lnTo>
                    <a:lnTo>
                      <a:pt x="753" y="397"/>
                    </a:lnTo>
                    <a:lnTo>
                      <a:pt x="764" y="397"/>
                    </a:lnTo>
                    <a:lnTo>
                      <a:pt x="776" y="395"/>
                    </a:lnTo>
                    <a:lnTo>
                      <a:pt x="784" y="391"/>
                    </a:lnTo>
                    <a:lnTo>
                      <a:pt x="790" y="387"/>
                    </a:lnTo>
                    <a:lnTo>
                      <a:pt x="792" y="387"/>
                    </a:lnTo>
                    <a:lnTo>
                      <a:pt x="798" y="384"/>
                    </a:lnTo>
                    <a:lnTo>
                      <a:pt x="807" y="382"/>
                    </a:lnTo>
                    <a:lnTo>
                      <a:pt x="817" y="380"/>
                    </a:lnTo>
                    <a:lnTo>
                      <a:pt x="829" y="376"/>
                    </a:lnTo>
                    <a:lnTo>
                      <a:pt x="839" y="373"/>
                    </a:lnTo>
                    <a:lnTo>
                      <a:pt x="847" y="368"/>
                    </a:lnTo>
                    <a:lnTo>
                      <a:pt x="852" y="365"/>
                    </a:lnTo>
                    <a:lnTo>
                      <a:pt x="823" y="361"/>
                    </a:lnTo>
                    <a:lnTo>
                      <a:pt x="767" y="351"/>
                    </a:lnTo>
                    <a:lnTo>
                      <a:pt x="729" y="351"/>
                    </a:lnTo>
                    <a:lnTo>
                      <a:pt x="726" y="339"/>
                    </a:lnTo>
                    <a:lnTo>
                      <a:pt x="730" y="336"/>
                    </a:lnTo>
                    <a:lnTo>
                      <a:pt x="723" y="275"/>
                    </a:lnTo>
                    <a:lnTo>
                      <a:pt x="717" y="266"/>
                    </a:lnTo>
                    <a:lnTo>
                      <a:pt x="788" y="242"/>
                    </a:lnTo>
                    <a:lnTo>
                      <a:pt x="803" y="221"/>
                    </a:lnTo>
                    <a:lnTo>
                      <a:pt x="810" y="222"/>
                    </a:lnTo>
                    <a:lnTo>
                      <a:pt x="818" y="223"/>
                    </a:lnTo>
                    <a:lnTo>
                      <a:pt x="828" y="225"/>
                    </a:lnTo>
                    <a:lnTo>
                      <a:pt x="837" y="229"/>
                    </a:lnTo>
                    <a:lnTo>
                      <a:pt x="845" y="234"/>
                    </a:lnTo>
                    <a:lnTo>
                      <a:pt x="853" y="240"/>
                    </a:lnTo>
                    <a:lnTo>
                      <a:pt x="859" y="250"/>
                    </a:lnTo>
                    <a:lnTo>
                      <a:pt x="862" y="261"/>
                    </a:lnTo>
                    <a:lnTo>
                      <a:pt x="863" y="268"/>
                    </a:lnTo>
                    <a:lnTo>
                      <a:pt x="867" y="284"/>
                    </a:lnTo>
                    <a:lnTo>
                      <a:pt x="875" y="306"/>
                    </a:lnTo>
                    <a:lnTo>
                      <a:pt x="890" y="333"/>
                    </a:lnTo>
                    <a:lnTo>
                      <a:pt x="899" y="345"/>
                    </a:lnTo>
                    <a:lnTo>
                      <a:pt x="912" y="358"/>
                    </a:lnTo>
                    <a:lnTo>
                      <a:pt x="927" y="371"/>
                    </a:lnTo>
                    <a:lnTo>
                      <a:pt x="944" y="382"/>
                    </a:lnTo>
                    <a:lnTo>
                      <a:pt x="966" y="394"/>
                    </a:lnTo>
                    <a:lnTo>
                      <a:pt x="990" y="402"/>
                    </a:lnTo>
                    <a:lnTo>
                      <a:pt x="1018" y="409"/>
                    </a:lnTo>
                    <a:lnTo>
                      <a:pt x="1050" y="412"/>
                    </a:lnTo>
                    <a:lnTo>
                      <a:pt x="1050" y="403"/>
                    </a:lnTo>
                    <a:lnTo>
                      <a:pt x="995" y="395"/>
                    </a:lnTo>
                    <a:lnTo>
                      <a:pt x="952" y="377"/>
                    </a:lnTo>
                    <a:lnTo>
                      <a:pt x="920" y="356"/>
                    </a:lnTo>
                    <a:lnTo>
                      <a:pt x="898" y="330"/>
                    </a:lnTo>
                    <a:lnTo>
                      <a:pt x="883" y="306"/>
                    </a:lnTo>
                    <a:lnTo>
                      <a:pt x="875" y="284"/>
                    </a:lnTo>
                    <a:lnTo>
                      <a:pt x="871" y="268"/>
                    </a:lnTo>
                    <a:lnTo>
                      <a:pt x="870" y="261"/>
                    </a:lnTo>
                    <a:lnTo>
                      <a:pt x="867" y="249"/>
                    </a:lnTo>
                    <a:lnTo>
                      <a:pt x="861" y="238"/>
                    </a:lnTo>
                    <a:lnTo>
                      <a:pt x="853" y="230"/>
                    </a:lnTo>
                    <a:lnTo>
                      <a:pt x="845" y="224"/>
                    </a:lnTo>
                    <a:lnTo>
                      <a:pt x="835" y="220"/>
                    </a:lnTo>
                    <a:lnTo>
                      <a:pt x="825" y="216"/>
                    </a:lnTo>
                    <a:lnTo>
                      <a:pt x="817" y="214"/>
                    </a:lnTo>
                    <a:lnTo>
                      <a:pt x="809" y="213"/>
                    </a:lnTo>
                    <a:lnTo>
                      <a:pt x="818" y="200"/>
                    </a:lnTo>
                    <a:lnTo>
                      <a:pt x="820" y="187"/>
                    </a:lnTo>
                    <a:lnTo>
                      <a:pt x="822" y="159"/>
                    </a:lnTo>
                    <a:lnTo>
                      <a:pt x="821" y="121"/>
                    </a:lnTo>
                    <a:lnTo>
                      <a:pt x="813" y="86"/>
                    </a:lnTo>
                    <a:lnTo>
                      <a:pt x="810" y="85"/>
                    </a:lnTo>
                    <a:lnTo>
                      <a:pt x="806" y="83"/>
                    </a:lnTo>
                    <a:lnTo>
                      <a:pt x="798" y="80"/>
                    </a:lnTo>
                    <a:lnTo>
                      <a:pt x="790" y="82"/>
                    </a:lnTo>
                    <a:lnTo>
                      <a:pt x="787" y="76"/>
                    </a:lnTo>
                    <a:lnTo>
                      <a:pt x="791" y="74"/>
                    </a:lnTo>
                    <a:lnTo>
                      <a:pt x="798" y="67"/>
                    </a:lnTo>
                    <a:lnTo>
                      <a:pt x="803" y="54"/>
                    </a:lnTo>
                    <a:lnTo>
                      <a:pt x="805" y="38"/>
                    </a:lnTo>
                    <a:lnTo>
                      <a:pt x="802" y="34"/>
                    </a:lnTo>
                    <a:lnTo>
                      <a:pt x="795" y="25"/>
                    </a:lnTo>
                    <a:lnTo>
                      <a:pt x="786" y="16"/>
                    </a:lnTo>
                    <a:lnTo>
                      <a:pt x="776" y="12"/>
                    </a:lnTo>
                    <a:lnTo>
                      <a:pt x="752" y="22"/>
                    </a:lnTo>
                    <a:lnTo>
                      <a:pt x="748" y="27"/>
                    </a:lnTo>
                    <a:lnTo>
                      <a:pt x="741" y="40"/>
                    </a:lnTo>
                    <a:lnTo>
                      <a:pt x="735" y="59"/>
                    </a:lnTo>
                    <a:lnTo>
                      <a:pt x="734" y="78"/>
                    </a:lnTo>
                    <a:lnTo>
                      <a:pt x="737" y="82"/>
                    </a:lnTo>
                    <a:lnTo>
                      <a:pt x="735" y="82"/>
                    </a:lnTo>
                    <a:lnTo>
                      <a:pt x="731" y="84"/>
                    </a:lnTo>
                    <a:lnTo>
                      <a:pt x="724" y="85"/>
                    </a:lnTo>
                    <a:lnTo>
                      <a:pt x="716" y="87"/>
                    </a:lnTo>
                    <a:lnTo>
                      <a:pt x="708" y="91"/>
                    </a:lnTo>
                    <a:lnTo>
                      <a:pt x="700" y="94"/>
                    </a:lnTo>
                    <a:lnTo>
                      <a:pt x="693" y="98"/>
                    </a:lnTo>
                    <a:lnTo>
                      <a:pt x="688" y="101"/>
                    </a:lnTo>
                    <a:lnTo>
                      <a:pt x="686" y="123"/>
                    </a:lnTo>
                    <a:lnTo>
                      <a:pt x="657" y="166"/>
                    </a:lnTo>
                    <a:lnTo>
                      <a:pt x="599" y="181"/>
                    </a:lnTo>
                    <a:lnTo>
                      <a:pt x="588" y="187"/>
                    </a:lnTo>
                    <a:lnTo>
                      <a:pt x="572" y="186"/>
                    </a:lnTo>
                    <a:lnTo>
                      <a:pt x="573" y="184"/>
                    </a:lnTo>
                    <a:lnTo>
                      <a:pt x="576" y="178"/>
                    </a:lnTo>
                    <a:lnTo>
                      <a:pt x="580" y="170"/>
                    </a:lnTo>
                    <a:lnTo>
                      <a:pt x="586" y="160"/>
                    </a:lnTo>
                    <a:lnTo>
                      <a:pt x="593" y="149"/>
                    </a:lnTo>
                    <a:lnTo>
                      <a:pt x="599" y="140"/>
                    </a:lnTo>
                    <a:lnTo>
                      <a:pt x="605" y="133"/>
                    </a:lnTo>
                    <a:lnTo>
                      <a:pt x="612" y="129"/>
                    </a:lnTo>
                    <a:lnTo>
                      <a:pt x="613" y="126"/>
                    </a:lnTo>
                    <a:lnTo>
                      <a:pt x="616" y="118"/>
                    </a:lnTo>
                    <a:lnTo>
                      <a:pt x="618" y="110"/>
                    </a:lnTo>
                    <a:lnTo>
                      <a:pt x="619" y="102"/>
                    </a:lnTo>
                    <a:lnTo>
                      <a:pt x="624" y="100"/>
                    </a:lnTo>
                    <a:lnTo>
                      <a:pt x="625" y="99"/>
                    </a:lnTo>
                    <a:lnTo>
                      <a:pt x="627" y="95"/>
                    </a:lnTo>
                    <a:lnTo>
                      <a:pt x="627" y="88"/>
                    </a:lnTo>
                    <a:lnTo>
                      <a:pt x="624" y="78"/>
                    </a:lnTo>
                    <a:lnTo>
                      <a:pt x="623" y="75"/>
                    </a:lnTo>
                    <a:lnTo>
                      <a:pt x="620" y="68"/>
                    </a:lnTo>
                    <a:lnTo>
                      <a:pt x="619" y="57"/>
                    </a:lnTo>
                    <a:lnTo>
                      <a:pt x="619" y="47"/>
                    </a:lnTo>
                    <a:lnTo>
                      <a:pt x="619" y="44"/>
                    </a:lnTo>
                    <a:lnTo>
                      <a:pt x="618" y="33"/>
                    </a:lnTo>
                    <a:lnTo>
                      <a:pt x="612" y="22"/>
                    </a:lnTo>
                    <a:lnTo>
                      <a:pt x="599" y="12"/>
                    </a:lnTo>
                    <a:lnTo>
                      <a:pt x="583" y="9"/>
                    </a:lnTo>
                    <a:lnTo>
                      <a:pt x="582" y="7"/>
                    </a:lnTo>
                    <a:lnTo>
                      <a:pt x="578" y="1"/>
                    </a:lnTo>
                    <a:lnTo>
                      <a:pt x="570" y="0"/>
                    </a:lnTo>
                    <a:lnTo>
                      <a:pt x="557" y="8"/>
                    </a:lnTo>
                    <a:lnTo>
                      <a:pt x="555" y="10"/>
                    </a:lnTo>
                    <a:lnTo>
                      <a:pt x="550" y="15"/>
                    </a:lnTo>
                    <a:lnTo>
                      <a:pt x="545" y="23"/>
                    </a:lnTo>
                    <a:lnTo>
                      <a:pt x="545" y="30"/>
                    </a:lnTo>
                    <a:lnTo>
                      <a:pt x="548" y="36"/>
                    </a:lnTo>
                    <a:lnTo>
                      <a:pt x="546" y="41"/>
                    </a:lnTo>
                    <a:lnTo>
                      <a:pt x="546" y="54"/>
                    </a:lnTo>
                    <a:lnTo>
                      <a:pt x="548" y="70"/>
                    </a:lnTo>
                    <a:lnTo>
                      <a:pt x="551" y="84"/>
                    </a:lnTo>
                    <a:lnTo>
                      <a:pt x="506" y="91"/>
                    </a:lnTo>
                    <a:lnTo>
                      <a:pt x="506" y="100"/>
                    </a:lnTo>
                    <a:lnTo>
                      <a:pt x="453" y="149"/>
                    </a:lnTo>
                    <a:lnTo>
                      <a:pt x="385" y="181"/>
                    </a:lnTo>
                    <a:lnTo>
                      <a:pt x="369" y="184"/>
                    </a:lnTo>
                    <a:lnTo>
                      <a:pt x="370" y="182"/>
                    </a:lnTo>
                    <a:lnTo>
                      <a:pt x="374" y="176"/>
                    </a:lnTo>
                    <a:lnTo>
                      <a:pt x="378" y="168"/>
                    </a:lnTo>
                    <a:lnTo>
                      <a:pt x="385" y="158"/>
                    </a:lnTo>
                    <a:lnTo>
                      <a:pt x="391" y="147"/>
                    </a:lnTo>
                    <a:lnTo>
                      <a:pt x="397" y="136"/>
                    </a:lnTo>
                    <a:lnTo>
                      <a:pt x="401" y="124"/>
                    </a:lnTo>
                    <a:lnTo>
                      <a:pt x="404" y="115"/>
                    </a:lnTo>
                    <a:lnTo>
                      <a:pt x="404" y="113"/>
                    </a:lnTo>
                    <a:lnTo>
                      <a:pt x="402" y="106"/>
                    </a:lnTo>
                    <a:lnTo>
                      <a:pt x="398" y="99"/>
                    </a:lnTo>
                    <a:lnTo>
                      <a:pt x="387" y="91"/>
                    </a:lnTo>
                    <a:lnTo>
                      <a:pt x="401" y="74"/>
                    </a:lnTo>
                    <a:lnTo>
                      <a:pt x="413" y="52"/>
                    </a:lnTo>
                    <a:lnTo>
                      <a:pt x="414" y="49"/>
                    </a:lnTo>
                    <a:lnTo>
                      <a:pt x="415" y="42"/>
                    </a:lnTo>
                    <a:lnTo>
                      <a:pt x="414" y="33"/>
                    </a:lnTo>
                    <a:lnTo>
                      <a:pt x="409" y="26"/>
                    </a:lnTo>
                    <a:lnTo>
                      <a:pt x="408" y="25"/>
                    </a:lnTo>
                    <a:lnTo>
                      <a:pt x="406" y="24"/>
                    </a:lnTo>
                    <a:lnTo>
                      <a:pt x="400" y="22"/>
                    </a:lnTo>
                    <a:lnTo>
                      <a:pt x="394" y="19"/>
                    </a:lnTo>
                    <a:lnTo>
                      <a:pt x="385" y="18"/>
                    </a:lnTo>
                    <a:lnTo>
                      <a:pt x="375" y="17"/>
                    </a:lnTo>
                    <a:lnTo>
                      <a:pt x="362" y="17"/>
                    </a:lnTo>
                    <a:lnTo>
                      <a:pt x="348" y="18"/>
                    </a:lnTo>
                    <a:lnTo>
                      <a:pt x="347" y="19"/>
                    </a:lnTo>
                    <a:lnTo>
                      <a:pt x="346" y="21"/>
                    </a:lnTo>
                    <a:lnTo>
                      <a:pt x="346" y="24"/>
                    </a:lnTo>
                    <a:lnTo>
                      <a:pt x="351" y="29"/>
                    </a:lnTo>
                    <a:lnTo>
                      <a:pt x="346" y="38"/>
                    </a:lnTo>
                    <a:lnTo>
                      <a:pt x="346" y="45"/>
                    </a:lnTo>
                    <a:lnTo>
                      <a:pt x="344" y="49"/>
                    </a:lnTo>
                    <a:lnTo>
                      <a:pt x="345" y="69"/>
                    </a:lnTo>
                    <a:lnTo>
                      <a:pt x="302" y="65"/>
                    </a:lnTo>
                    <a:lnTo>
                      <a:pt x="226" y="130"/>
                    </a:lnTo>
                    <a:lnTo>
                      <a:pt x="208" y="146"/>
                    </a:lnTo>
                    <a:lnTo>
                      <a:pt x="129" y="174"/>
                    </a:lnTo>
                    <a:lnTo>
                      <a:pt x="119" y="177"/>
                    </a:lnTo>
                    <a:lnTo>
                      <a:pt x="103" y="176"/>
                    </a:lnTo>
                    <a:lnTo>
                      <a:pt x="86" y="173"/>
                    </a:lnTo>
                    <a:lnTo>
                      <a:pt x="67" y="183"/>
                    </a:lnTo>
                    <a:lnTo>
                      <a:pt x="71" y="206"/>
                    </a:lnTo>
                    <a:lnTo>
                      <a:pt x="99" y="216"/>
                    </a:lnTo>
                    <a:lnTo>
                      <a:pt x="121" y="213"/>
                    </a:lnTo>
                    <a:lnTo>
                      <a:pt x="127" y="208"/>
                    </a:lnTo>
                    <a:lnTo>
                      <a:pt x="132" y="211"/>
                    </a:lnTo>
                    <a:lnTo>
                      <a:pt x="201" y="191"/>
                    </a:lnTo>
                    <a:lnTo>
                      <a:pt x="207" y="181"/>
                    </a:lnTo>
                    <a:lnTo>
                      <a:pt x="216" y="178"/>
                    </a:lnTo>
                    <a:lnTo>
                      <a:pt x="184" y="211"/>
                    </a:lnTo>
                    <a:lnTo>
                      <a:pt x="182" y="222"/>
                    </a:lnTo>
                    <a:lnTo>
                      <a:pt x="117" y="246"/>
                    </a:lnTo>
                    <a:lnTo>
                      <a:pt x="112" y="265"/>
                    </a:lnTo>
                    <a:lnTo>
                      <a:pt x="73" y="342"/>
                    </a:lnTo>
                    <a:lnTo>
                      <a:pt x="71" y="352"/>
                    </a:lnTo>
                    <a:lnTo>
                      <a:pt x="49" y="353"/>
                    </a:lnTo>
                    <a:lnTo>
                      <a:pt x="44" y="358"/>
                    </a:lnTo>
                    <a:lnTo>
                      <a:pt x="0" y="360"/>
                    </a:lnTo>
                    <a:lnTo>
                      <a:pt x="0" y="361"/>
                    </a:lnTo>
                    <a:lnTo>
                      <a:pt x="0" y="364"/>
                    </a:lnTo>
                    <a:lnTo>
                      <a:pt x="1" y="365"/>
                    </a:lnTo>
                    <a:lnTo>
                      <a:pt x="4" y="367"/>
                    </a:lnTo>
                    <a:lnTo>
                      <a:pt x="7" y="371"/>
                    </a:lnTo>
                    <a:lnTo>
                      <a:pt x="12" y="373"/>
                    </a:lnTo>
                    <a:lnTo>
                      <a:pt x="19" y="375"/>
                    </a:lnTo>
                    <a:lnTo>
                      <a:pt x="28" y="379"/>
                    </a:lnTo>
                    <a:lnTo>
                      <a:pt x="40" y="381"/>
                    </a:lnTo>
                    <a:lnTo>
                      <a:pt x="54" y="382"/>
                    </a:lnTo>
                    <a:lnTo>
                      <a:pt x="72" y="384"/>
                    </a:lnTo>
                    <a:lnTo>
                      <a:pt x="94" y="384"/>
                    </a:lnTo>
                    <a:lnTo>
                      <a:pt x="119" y="386"/>
                    </a:lnTo>
                    <a:lnTo>
                      <a:pt x="148" y="384"/>
                    </a:lnTo>
                    <a:lnTo>
                      <a:pt x="181" y="383"/>
                    </a:lnTo>
                    <a:lnTo>
                      <a:pt x="188" y="386"/>
                    </a:lnTo>
                    <a:lnTo>
                      <a:pt x="355" y="384"/>
                    </a:lnTo>
                    <a:lnTo>
                      <a:pt x="358" y="384"/>
                    </a:lnTo>
                    <a:lnTo>
                      <a:pt x="362" y="386"/>
                    </a:lnTo>
                    <a:lnTo>
                      <a:pt x="371" y="387"/>
                    </a:lnTo>
                    <a:lnTo>
                      <a:pt x="382" y="388"/>
                    </a:lnTo>
                    <a:lnTo>
                      <a:pt x="396" y="389"/>
                    </a:lnTo>
                    <a:lnTo>
                      <a:pt x="411" y="390"/>
                    </a:lnTo>
                    <a:lnTo>
                      <a:pt x="428" y="392"/>
                    </a:lnTo>
                    <a:lnTo>
                      <a:pt x="446" y="394"/>
                    </a:lnTo>
                    <a:lnTo>
                      <a:pt x="465" y="396"/>
                    </a:lnTo>
                    <a:lnTo>
                      <a:pt x="484" y="397"/>
                    </a:lnTo>
                    <a:lnTo>
                      <a:pt x="503" y="398"/>
                    </a:lnTo>
                    <a:lnTo>
                      <a:pt x="522" y="399"/>
                    </a:lnTo>
                    <a:lnTo>
                      <a:pt x="540" y="400"/>
                    </a:lnTo>
                    <a:lnTo>
                      <a:pt x="557" y="400"/>
                    </a:lnTo>
                    <a:lnTo>
                      <a:pt x="572" y="400"/>
                    </a:lnTo>
                    <a:lnTo>
                      <a:pt x="585" y="400"/>
                    </a:lnTo>
                    <a:lnTo>
                      <a:pt x="589" y="397"/>
                    </a:lnTo>
                    <a:lnTo>
                      <a:pt x="591" y="397"/>
                    </a:lnTo>
                    <a:lnTo>
                      <a:pt x="596" y="396"/>
                    </a:lnTo>
                    <a:lnTo>
                      <a:pt x="604" y="395"/>
                    </a:lnTo>
                    <a:lnTo>
                      <a:pt x="616" y="394"/>
                    </a:lnTo>
                    <a:lnTo>
                      <a:pt x="628" y="392"/>
                    </a:lnTo>
                    <a:lnTo>
                      <a:pt x="642" y="391"/>
                    </a:lnTo>
                    <a:lnTo>
                      <a:pt x="658" y="390"/>
                    </a:lnTo>
                    <a:lnTo>
                      <a:pt x="674" y="390"/>
                    </a:lnTo>
                    <a:lnTo>
                      <a:pt x="673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78" name="Freeform 1034"/>
              <p:cNvSpPr>
                <a:spLocks/>
              </p:cNvSpPr>
              <p:nvPr/>
            </p:nvSpPr>
            <p:spPr bwMode="auto">
              <a:xfrm>
                <a:off x="2717" y="965"/>
                <a:ext cx="17" cy="11"/>
              </a:xfrm>
              <a:custGeom>
                <a:avLst/>
                <a:gdLst>
                  <a:gd name="T0" fmla="*/ 0 w 35"/>
                  <a:gd name="T1" fmla="*/ 1 h 22"/>
                  <a:gd name="T2" fmla="*/ 0 w 35"/>
                  <a:gd name="T3" fmla="*/ 0 h 22"/>
                  <a:gd name="T4" fmla="*/ 0 w 35"/>
                  <a:gd name="T5" fmla="*/ 1 h 22"/>
                  <a:gd name="T6" fmla="*/ 0 w 35"/>
                  <a:gd name="T7" fmla="*/ 1 h 22"/>
                  <a:gd name="T8" fmla="*/ 0 w 35"/>
                  <a:gd name="T9" fmla="*/ 1 h 22"/>
                  <a:gd name="T10" fmla="*/ 0 w 35"/>
                  <a:gd name="T11" fmla="*/ 1 h 22"/>
                  <a:gd name="T12" fmla="*/ 0 w 35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22"/>
                  <a:gd name="T23" fmla="*/ 35 w 35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22">
                    <a:moveTo>
                      <a:pt x="0" y="6"/>
                    </a:moveTo>
                    <a:lnTo>
                      <a:pt x="8" y="0"/>
                    </a:lnTo>
                    <a:lnTo>
                      <a:pt x="19" y="3"/>
                    </a:lnTo>
                    <a:lnTo>
                      <a:pt x="31" y="4"/>
                    </a:lnTo>
                    <a:lnTo>
                      <a:pt x="35" y="17"/>
                    </a:lnTo>
                    <a:lnTo>
                      <a:pt x="5" y="2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79" name="Freeform 1035"/>
              <p:cNvSpPr>
                <a:spLocks/>
              </p:cNvSpPr>
              <p:nvPr/>
            </p:nvSpPr>
            <p:spPr bwMode="auto">
              <a:xfrm>
                <a:off x="2739" y="922"/>
                <a:ext cx="80" cy="52"/>
              </a:xfrm>
              <a:custGeom>
                <a:avLst/>
                <a:gdLst>
                  <a:gd name="T0" fmla="*/ 0 w 161"/>
                  <a:gd name="T1" fmla="*/ 1 h 104"/>
                  <a:gd name="T2" fmla="*/ 0 w 161"/>
                  <a:gd name="T3" fmla="*/ 1 h 104"/>
                  <a:gd name="T4" fmla="*/ 0 w 161"/>
                  <a:gd name="T5" fmla="*/ 1 h 104"/>
                  <a:gd name="T6" fmla="*/ 0 w 161"/>
                  <a:gd name="T7" fmla="*/ 1 h 104"/>
                  <a:gd name="T8" fmla="*/ 0 w 161"/>
                  <a:gd name="T9" fmla="*/ 1 h 104"/>
                  <a:gd name="T10" fmla="*/ 0 w 161"/>
                  <a:gd name="T11" fmla="*/ 1 h 104"/>
                  <a:gd name="T12" fmla="*/ 0 w 161"/>
                  <a:gd name="T13" fmla="*/ 1 h 104"/>
                  <a:gd name="T14" fmla="*/ 0 w 161"/>
                  <a:gd name="T15" fmla="*/ 1 h 104"/>
                  <a:gd name="T16" fmla="*/ 0 w 161"/>
                  <a:gd name="T17" fmla="*/ 1 h 104"/>
                  <a:gd name="T18" fmla="*/ 0 w 161"/>
                  <a:gd name="T19" fmla="*/ 1 h 104"/>
                  <a:gd name="T20" fmla="*/ 0 w 161"/>
                  <a:gd name="T21" fmla="*/ 1 h 104"/>
                  <a:gd name="T22" fmla="*/ 0 w 161"/>
                  <a:gd name="T23" fmla="*/ 1 h 104"/>
                  <a:gd name="T24" fmla="*/ 0 w 161"/>
                  <a:gd name="T25" fmla="*/ 1 h 104"/>
                  <a:gd name="T26" fmla="*/ 0 w 161"/>
                  <a:gd name="T27" fmla="*/ 1 h 104"/>
                  <a:gd name="T28" fmla="*/ 0 w 161"/>
                  <a:gd name="T29" fmla="*/ 1 h 104"/>
                  <a:gd name="T30" fmla="*/ 0 w 161"/>
                  <a:gd name="T31" fmla="*/ 1 h 104"/>
                  <a:gd name="T32" fmla="*/ 0 w 161"/>
                  <a:gd name="T33" fmla="*/ 1 h 104"/>
                  <a:gd name="T34" fmla="*/ 0 w 161"/>
                  <a:gd name="T35" fmla="*/ 1 h 104"/>
                  <a:gd name="T36" fmla="*/ 0 w 161"/>
                  <a:gd name="T37" fmla="*/ 1 h 104"/>
                  <a:gd name="T38" fmla="*/ 0 w 161"/>
                  <a:gd name="T39" fmla="*/ 1 h 104"/>
                  <a:gd name="T40" fmla="*/ 0 w 161"/>
                  <a:gd name="T41" fmla="*/ 1 h 104"/>
                  <a:gd name="T42" fmla="*/ 0 w 161"/>
                  <a:gd name="T43" fmla="*/ 1 h 104"/>
                  <a:gd name="T44" fmla="*/ 0 w 161"/>
                  <a:gd name="T45" fmla="*/ 1 h 104"/>
                  <a:gd name="T46" fmla="*/ 0 w 161"/>
                  <a:gd name="T47" fmla="*/ 1 h 104"/>
                  <a:gd name="T48" fmla="*/ 0 w 161"/>
                  <a:gd name="T49" fmla="*/ 1 h 104"/>
                  <a:gd name="T50" fmla="*/ 0 w 161"/>
                  <a:gd name="T51" fmla="*/ 1 h 104"/>
                  <a:gd name="T52" fmla="*/ 0 w 161"/>
                  <a:gd name="T53" fmla="*/ 1 h 104"/>
                  <a:gd name="T54" fmla="*/ 0 w 161"/>
                  <a:gd name="T55" fmla="*/ 1 h 104"/>
                  <a:gd name="T56" fmla="*/ 0 w 161"/>
                  <a:gd name="T57" fmla="*/ 1 h 104"/>
                  <a:gd name="T58" fmla="*/ 0 w 161"/>
                  <a:gd name="T59" fmla="*/ 1 h 104"/>
                  <a:gd name="T60" fmla="*/ 0 w 161"/>
                  <a:gd name="T61" fmla="*/ 1 h 104"/>
                  <a:gd name="T62" fmla="*/ 0 w 161"/>
                  <a:gd name="T63" fmla="*/ 1 h 104"/>
                  <a:gd name="T64" fmla="*/ 0 w 161"/>
                  <a:gd name="T65" fmla="*/ 0 h 104"/>
                  <a:gd name="T66" fmla="*/ 0 w 161"/>
                  <a:gd name="T67" fmla="*/ 1 h 104"/>
                  <a:gd name="T68" fmla="*/ 0 w 161"/>
                  <a:gd name="T69" fmla="*/ 1 h 104"/>
                  <a:gd name="T70" fmla="*/ 0 w 161"/>
                  <a:gd name="T71" fmla="*/ 1 h 104"/>
                  <a:gd name="T72" fmla="*/ 0 w 161"/>
                  <a:gd name="T73" fmla="*/ 1 h 104"/>
                  <a:gd name="T74" fmla="*/ 0 w 161"/>
                  <a:gd name="T75" fmla="*/ 1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1"/>
                  <a:gd name="T115" fmla="*/ 0 h 104"/>
                  <a:gd name="T116" fmla="*/ 161 w 161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1" h="104">
                    <a:moveTo>
                      <a:pt x="1" y="88"/>
                    </a:moveTo>
                    <a:lnTo>
                      <a:pt x="0" y="89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5" y="104"/>
                    </a:lnTo>
                    <a:lnTo>
                      <a:pt x="8" y="96"/>
                    </a:lnTo>
                    <a:lnTo>
                      <a:pt x="9" y="96"/>
                    </a:lnTo>
                    <a:lnTo>
                      <a:pt x="12" y="96"/>
                    </a:lnTo>
                    <a:lnTo>
                      <a:pt x="16" y="97"/>
                    </a:lnTo>
                    <a:lnTo>
                      <a:pt x="23" y="97"/>
                    </a:lnTo>
                    <a:lnTo>
                      <a:pt x="30" y="96"/>
                    </a:lnTo>
                    <a:lnTo>
                      <a:pt x="38" y="95"/>
                    </a:lnTo>
                    <a:lnTo>
                      <a:pt x="46" y="91"/>
                    </a:lnTo>
                    <a:lnTo>
                      <a:pt x="55" y="88"/>
                    </a:lnTo>
                    <a:lnTo>
                      <a:pt x="77" y="82"/>
                    </a:lnTo>
                    <a:lnTo>
                      <a:pt x="78" y="82"/>
                    </a:lnTo>
                    <a:lnTo>
                      <a:pt x="82" y="80"/>
                    </a:lnTo>
                    <a:lnTo>
                      <a:pt x="85" y="76"/>
                    </a:lnTo>
                    <a:lnTo>
                      <a:pt x="88" y="67"/>
                    </a:lnTo>
                    <a:lnTo>
                      <a:pt x="104" y="50"/>
                    </a:lnTo>
                    <a:lnTo>
                      <a:pt x="109" y="50"/>
                    </a:lnTo>
                    <a:lnTo>
                      <a:pt x="111" y="49"/>
                    </a:lnTo>
                    <a:lnTo>
                      <a:pt x="115" y="44"/>
                    </a:lnTo>
                    <a:lnTo>
                      <a:pt x="120" y="39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34" y="32"/>
                    </a:lnTo>
                    <a:lnTo>
                      <a:pt x="139" y="30"/>
                    </a:lnTo>
                    <a:lnTo>
                      <a:pt x="146" y="27"/>
                    </a:lnTo>
                    <a:lnTo>
                      <a:pt x="153" y="22"/>
                    </a:lnTo>
                    <a:lnTo>
                      <a:pt x="158" y="16"/>
                    </a:lnTo>
                    <a:lnTo>
                      <a:pt x="161" y="8"/>
                    </a:lnTo>
                    <a:lnTo>
                      <a:pt x="160" y="0"/>
                    </a:lnTo>
                    <a:lnTo>
                      <a:pt x="134" y="20"/>
                    </a:lnTo>
                    <a:lnTo>
                      <a:pt x="113" y="41"/>
                    </a:lnTo>
                    <a:lnTo>
                      <a:pt x="104" y="42"/>
                    </a:lnTo>
                    <a:lnTo>
                      <a:pt x="86" y="58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33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0" name="Freeform 1036"/>
              <p:cNvSpPr>
                <a:spLocks/>
              </p:cNvSpPr>
              <p:nvPr/>
            </p:nvSpPr>
            <p:spPr bwMode="auto">
              <a:xfrm>
                <a:off x="2824" y="924"/>
                <a:ext cx="3" cy="7"/>
              </a:xfrm>
              <a:custGeom>
                <a:avLst/>
                <a:gdLst>
                  <a:gd name="T0" fmla="*/ 0 w 4"/>
                  <a:gd name="T1" fmla="*/ 0 h 15"/>
                  <a:gd name="T2" fmla="*/ 0 w 4"/>
                  <a:gd name="T3" fmla="*/ 0 h 15"/>
                  <a:gd name="T4" fmla="*/ 1 w 4"/>
                  <a:gd name="T5" fmla="*/ 0 h 15"/>
                  <a:gd name="T6" fmla="*/ 1 w 4"/>
                  <a:gd name="T7" fmla="*/ 0 h 15"/>
                  <a:gd name="T8" fmla="*/ 1 w 4"/>
                  <a:gd name="T9" fmla="*/ 0 h 15"/>
                  <a:gd name="T10" fmla="*/ 2 w 4"/>
                  <a:gd name="T11" fmla="*/ 0 h 15"/>
                  <a:gd name="T12" fmla="*/ 2 w 4"/>
                  <a:gd name="T13" fmla="*/ 0 h 15"/>
                  <a:gd name="T14" fmla="*/ 2 w 4"/>
                  <a:gd name="T15" fmla="*/ 0 h 15"/>
                  <a:gd name="T16" fmla="*/ 0 w 4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5"/>
                  <a:gd name="T29" fmla="*/ 4 w 4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5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1" name="Freeform 1037"/>
              <p:cNvSpPr>
                <a:spLocks/>
              </p:cNvSpPr>
              <p:nvPr/>
            </p:nvSpPr>
            <p:spPr bwMode="auto">
              <a:xfrm>
                <a:off x="2776" y="910"/>
                <a:ext cx="100" cy="76"/>
              </a:xfrm>
              <a:custGeom>
                <a:avLst/>
                <a:gdLst>
                  <a:gd name="T0" fmla="*/ 1 w 200"/>
                  <a:gd name="T1" fmla="*/ 1 h 152"/>
                  <a:gd name="T2" fmla="*/ 1 w 200"/>
                  <a:gd name="T3" fmla="*/ 0 h 152"/>
                  <a:gd name="T4" fmla="*/ 1 w 200"/>
                  <a:gd name="T5" fmla="*/ 0 h 152"/>
                  <a:gd name="T6" fmla="*/ 1 w 200"/>
                  <a:gd name="T7" fmla="*/ 0 h 152"/>
                  <a:gd name="T8" fmla="*/ 1 w 200"/>
                  <a:gd name="T9" fmla="*/ 1 h 152"/>
                  <a:gd name="T10" fmla="*/ 1 w 200"/>
                  <a:gd name="T11" fmla="*/ 1 h 152"/>
                  <a:gd name="T12" fmla="*/ 1 w 200"/>
                  <a:gd name="T13" fmla="*/ 1 h 152"/>
                  <a:gd name="T14" fmla="*/ 1 w 200"/>
                  <a:gd name="T15" fmla="*/ 1 h 152"/>
                  <a:gd name="T16" fmla="*/ 1 w 200"/>
                  <a:gd name="T17" fmla="*/ 1 h 152"/>
                  <a:gd name="T18" fmla="*/ 1 w 200"/>
                  <a:gd name="T19" fmla="*/ 1 h 152"/>
                  <a:gd name="T20" fmla="*/ 1 w 200"/>
                  <a:gd name="T21" fmla="*/ 1 h 152"/>
                  <a:gd name="T22" fmla="*/ 1 w 200"/>
                  <a:gd name="T23" fmla="*/ 1 h 152"/>
                  <a:gd name="T24" fmla="*/ 1 w 200"/>
                  <a:gd name="T25" fmla="*/ 1 h 152"/>
                  <a:gd name="T26" fmla="*/ 1 w 200"/>
                  <a:gd name="T27" fmla="*/ 1 h 152"/>
                  <a:gd name="T28" fmla="*/ 1 w 200"/>
                  <a:gd name="T29" fmla="*/ 1 h 152"/>
                  <a:gd name="T30" fmla="*/ 1 w 200"/>
                  <a:gd name="T31" fmla="*/ 1 h 152"/>
                  <a:gd name="T32" fmla="*/ 1 w 200"/>
                  <a:gd name="T33" fmla="*/ 1 h 152"/>
                  <a:gd name="T34" fmla="*/ 1 w 200"/>
                  <a:gd name="T35" fmla="*/ 1 h 152"/>
                  <a:gd name="T36" fmla="*/ 1 w 200"/>
                  <a:gd name="T37" fmla="*/ 1 h 152"/>
                  <a:gd name="T38" fmla="*/ 1 w 200"/>
                  <a:gd name="T39" fmla="*/ 1 h 152"/>
                  <a:gd name="T40" fmla="*/ 1 w 200"/>
                  <a:gd name="T41" fmla="*/ 1 h 152"/>
                  <a:gd name="T42" fmla="*/ 1 w 200"/>
                  <a:gd name="T43" fmla="*/ 1 h 152"/>
                  <a:gd name="T44" fmla="*/ 1 w 200"/>
                  <a:gd name="T45" fmla="*/ 1 h 152"/>
                  <a:gd name="T46" fmla="*/ 1 w 200"/>
                  <a:gd name="T47" fmla="*/ 1 h 152"/>
                  <a:gd name="T48" fmla="*/ 1 w 200"/>
                  <a:gd name="T49" fmla="*/ 1 h 152"/>
                  <a:gd name="T50" fmla="*/ 1 w 200"/>
                  <a:gd name="T51" fmla="*/ 1 h 152"/>
                  <a:gd name="T52" fmla="*/ 1 w 200"/>
                  <a:gd name="T53" fmla="*/ 1 h 152"/>
                  <a:gd name="T54" fmla="*/ 1 w 200"/>
                  <a:gd name="T55" fmla="*/ 1 h 152"/>
                  <a:gd name="T56" fmla="*/ 1 w 200"/>
                  <a:gd name="T57" fmla="*/ 1 h 152"/>
                  <a:gd name="T58" fmla="*/ 1 w 200"/>
                  <a:gd name="T59" fmla="*/ 1 h 152"/>
                  <a:gd name="T60" fmla="*/ 1 w 200"/>
                  <a:gd name="T61" fmla="*/ 1 h 152"/>
                  <a:gd name="T62" fmla="*/ 1 w 200"/>
                  <a:gd name="T63" fmla="*/ 1 h 152"/>
                  <a:gd name="T64" fmla="*/ 1 w 200"/>
                  <a:gd name="T65" fmla="*/ 1 h 152"/>
                  <a:gd name="T66" fmla="*/ 1 w 200"/>
                  <a:gd name="T67" fmla="*/ 1 h 152"/>
                  <a:gd name="T68" fmla="*/ 1 w 200"/>
                  <a:gd name="T69" fmla="*/ 1 h 152"/>
                  <a:gd name="T70" fmla="*/ 1 w 200"/>
                  <a:gd name="T71" fmla="*/ 1 h 152"/>
                  <a:gd name="T72" fmla="*/ 1 w 200"/>
                  <a:gd name="T73" fmla="*/ 1 h 152"/>
                  <a:gd name="T74" fmla="*/ 1 w 200"/>
                  <a:gd name="T75" fmla="*/ 1 h 152"/>
                  <a:gd name="T76" fmla="*/ 0 w 200"/>
                  <a:gd name="T77" fmla="*/ 1 h 152"/>
                  <a:gd name="T78" fmla="*/ 1 w 200"/>
                  <a:gd name="T79" fmla="*/ 1 h 152"/>
                  <a:gd name="T80" fmla="*/ 1 w 200"/>
                  <a:gd name="T81" fmla="*/ 1 h 152"/>
                  <a:gd name="T82" fmla="*/ 1 w 200"/>
                  <a:gd name="T83" fmla="*/ 1 h 152"/>
                  <a:gd name="T84" fmla="*/ 1 w 200"/>
                  <a:gd name="T85" fmla="*/ 1 h 152"/>
                  <a:gd name="T86" fmla="*/ 1 w 200"/>
                  <a:gd name="T87" fmla="*/ 1 h 152"/>
                  <a:gd name="T88" fmla="*/ 1 w 200"/>
                  <a:gd name="T89" fmla="*/ 1 h 152"/>
                  <a:gd name="T90" fmla="*/ 1 w 200"/>
                  <a:gd name="T91" fmla="*/ 1 h 152"/>
                  <a:gd name="T92" fmla="*/ 1 w 200"/>
                  <a:gd name="T93" fmla="*/ 1 h 152"/>
                  <a:gd name="T94" fmla="*/ 1 w 200"/>
                  <a:gd name="T95" fmla="*/ 1 h 152"/>
                  <a:gd name="T96" fmla="*/ 1 w 200"/>
                  <a:gd name="T97" fmla="*/ 1 h 152"/>
                  <a:gd name="T98" fmla="*/ 1 w 200"/>
                  <a:gd name="T99" fmla="*/ 1 h 152"/>
                  <a:gd name="T100" fmla="*/ 1 w 200"/>
                  <a:gd name="T101" fmla="*/ 1 h 152"/>
                  <a:gd name="T102" fmla="*/ 1 w 200"/>
                  <a:gd name="T103" fmla="*/ 1 h 152"/>
                  <a:gd name="T104" fmla="*/ 1 w 200"/>
                  <a:gd name="T105" fmla="*/ 1 h 1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0"/>
                  <a:gd name="T160" fmla="*/ 0 h 152"/>
                  <a:gd name="T161" fmla="*/ 200 w 200"/>
                  <a:gd name="T162" fmla="*/ 152 h 1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0" h="152">
                    <a:moveTo>
                      <a:pt x="89" y="20"/>
                    </a:moveTo>
                    <a:lnTo>
                      <a:pt x="106" y="0"/>
                    </a:lnTo>
                    <a:lnTo>
                      <a:pt x="108" y="0"/>
                    </a:lnTo>
                    <a:lnTo>
                      <a:pt x="116" y="0"/>
                    </a:lnTo>
                    <a:lnTo>
                      <a:pt x="128" y="1"/>
                    </a:lnTo>
                    <a:lnTo>
                      <a:pt x="142" y="4"/>
                    </a:lnTo>
                    <a:lnTo>
                      <a:pt x="157" y="8"/>
                    </a:lnTo>
                    <a:lnTo>
                      <a:pt x="172" y="15"/>
                    </a:lnTo>
                    <a:lnTo>
                      <a:pt x="184" y="24"/>
                    </a:lnTo>
                    <a:lnTo>
                      <a:pt x="195" y="37"/>
                    </a:lnTo>
                    <a:lnTo>
                      <a:pt x="199" y="37"/>
                    </a:lnTo>
                    <a:lnTo>
                      <a:pt x="200" y="43"/>
                    </a:lnTo>
                    <a:lnTo>
                      <a:pt x="195" y="41"/>
                    </a:lnTo>
                    <a:lnTo>
                      <a:pt x="187" y="53"/>
                    </a:lnTo>
                    <a:lnTo>
                      <a:pt x="185" y="52"/>
                    </a:lnTo>
                    <a:lnTo>
                      <a:pt x="184" y="50"/>
                    </a:lnTo>
                    <a:lnTo>
                      <a:pt x="182" y="47"/>
                    </a:lnTo>
                    <a:lnTo>
                      <a:pt x="180" y="45"/>
                    </a:lnTo>
                    <a:lnTo>
                      <a:pt x="154" y="85"/>
                    </a:lnTo>
                    <a:lnTo>
                      <a:pt x="149" y="86"/>
                    </a:lnTo>
                    <a:lnTo>
                      <a:pt x="174" y="37"/>
                    </a:lnTo>
                    <a:lnTo>
                      <a:pt x="167" y="36"/>
                    </a:lnTo>
                    <a:lnTo>
                      <a:pt x="137" y="85"/>
                    </a:lnTo>
                    <a:lnTo>
                      <a:pt x="135" y="84"/>
                    </a:lnTo>
                    <a:lnTo>
                      <a:pt x="142" y="65"/>
                    </a:lnTo>
                    <a:lnTo>
                      <a:pt x="123" y="79"/>
                    </a:lnTo>
                    <a:lnTo>
                      <a:pt x="115" y="82"/>
                    </a:lnTo>
                    <a:lnTo>
                      <a:pt x="69" y="142"/>
                    </a:lnTo>
                    <a:lnTo>
                      <a:pt x="61" y="142"/>
                    </a:lnTo>
                    <a:lnTo>
                      <a:pt x="58" y="150"/>
                    </a:lnTo>
                    <a:lnTo>
                      <a:pt x="56" y="150"/>
                    </a:lnTo>
                    <a:lnTo>
                      <a:pt x="55" y="151"/>
                    </a:lnTo>
                    <a:lnTo>
                      <a:pt x="52" y="152"/>
                    </a:lnTo>
                    <a:lnTo>
                      <a:pt x="47" y="152"/>
                    </a:lnTo>
                    <a:lnTo>
                      <a:pt x="41" y="152"/>
                    </a:lnTo>
                    <a:lnTo>
                      <a:pt x="34" y="151"/>
                    </a:lnTo>
                    <a:lnTo>
                      <a:pt x="26" y="149"/>
                    </a:lnTo>
                    <a:lnTo>
                      <a:pt x="18" y="144"/>
                    </a:lnTo>
                    <a:lnTo>
                      <a:pt x="0" y="142"/>
                    </a:lnTo>
                    <a:lnTo>
                      <a:pt x="5" y="138"/>
                    </a:lnTo>
                    <a:lnTo>
                      <a:pt x="14" y="128"/>
                    </a:lnTo>
                    <a:lnTo>
                      <a:pt x="23" y="116"/>
                    </a:lnTo>
                    <a:lnTo>
                      <a:pt x="29" y="105"/>
                    </a:lnTo>
                    <a:lnTo>
                      <a:pt x="39" y="103"/>
                    </a:lnTo>
                    <a:lnTo>
                      <a:pt x="93" y="56"/>
                    </a:lnTo>
                    <a:lnTo>
                      <a:pt x="101" y="55"/>
                    </a:lnTo>
                    <a:lnTo>
                      <a:pt x="105" y="52"/>
                    </a:lnTo>
                    <a:lnTo>
                      <a:pt x="109" y="41"/>
                    </a:lnTo>
                    <a:lnTo>
                      <a:pt x="109" y="28"/>
                    </a:lnTo>
                    <a:lnTo>
                      <a:pt x="100" y="13"/>
                    </a:lnTo>
                    <a:lnTo>
                      <a:pt x="96" y="17"/>
                    </a:lnTo>
                    <a:lnTo>
                      <a:pt x="96" y="22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33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2" name="Freeform 1038"/>
              <p:cNvSpPr>
                <a:spLocks/>
              </p:cNvSpPr>
              <p:nvPr/>
            </p:nvSpPr>
            <p:spPr bwMode="auto">
              <a:xfrm>
                <a:off x="2852" y="892"/>
                <a:ext cx="13" cy="17"/>
              </a:xfrm>
              <a:custGeom>
                <a:avLst/>
                <a:gdLst>
                  <a:gd name="T0" fmla="*/ 1 w 25"/>
                  <a:gd name="T1" fmla="*/ 0 h 36"/>
                  <a:gd name="T2" fmla="*/ 1 w 25"/>
                  <a:gd name="T3" fmla="*/ 0 h 36"/>
                  <a:gd name="T4" fmla="*/ 1 w 25"/>
                  <a:gd name="T5" fmla="*/ 0 h 36"/>
                  <a:gd name="T6" fmla="*/ 0 w 25"/>
                  <a:gd name="T7" fmla="*/ 0 h 36"/>
                  <a:gd name="T8" fmla="*/ 1 w 25"/>
                  <a:gd name="T9" fmla="*/ 0 h 36"/>
                  <a:gd name="T10" fmla="*/ 1 w 25"/>
                  <a:gd name="T11" fmla="*/ 0 h 36"/>
                  <a:gd name="T12" fmla="*/ 1 w 25"/>
                  <a:gd name="T13" fmla="*/ 0 h 36"/>
                  <a:gd name="T14" fmla="*/ 1 w 25"/>
                  <a:gd name="T15" fmla="*/ 0 h 36"/>
                  <a:gd name="T16" fmla="*/ 1 w 25"/>
                  <a:gd name="T17" fmla="*/ 0 h 36"/>
                  <a:gd name="T18" fmla="*/ 1 w 25"/>
                  <a:gd name="T19" fmla="*/ 0 h 36"/>
                  <a:gd name="T20" fmla="*/ 1 w 25"/>
                  <a:gd name="T21" fmla="*/ 0 h 36"/>
                  <a:gd name="T22" fmla="*/ 1 w 25"/>
                  <a:gd name="T23" fmla="*/ 0 h 36"/>
                  <a:gd name="T24" fmla="*/ 1 w 25"/>
                  <a:gd name="T25" fmla="*/ 0 h 36"/>
                  <a:gd name="T26" fmla="*/ 1 w 25"/>
                  <a:gd name="T27" fmla="*/ 0 h 36"/>
                  <a:gd name="T28" fmla="*/ 1 w 25"/>
                  <a:gd name="T29" fmla="*/ 0 h 36"/>
                  <a:gd name="T30" fmla="*/ 1 w 25"/>
                  <a:gd name="T31" fmla="*/ 0 h 36"/>
                  <a:gd name="T32" fmla="*/ 1 w 25"/>
                  <a:gd name="T33" fmla="*/ 0 h 36"/>
                  <a:gd name="T34" fmla="*/ 1 w 25"/>
                  <a:gd name="T35" fmla="*/ 0 h 36"/>
                  <a:gd name="T36" fmla="*/ 1 w 25"/>
                  <a:gd name="T37" fmla="*/ 0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36"/>
                  <a:gd name="T59" fmla="*/ 25 w 25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36">
                    <a:moveTo>
                      <a:pt x="6" y="0"/>
                    </a:moveTo>
                    <a:lnTo>
                      <a:pt x="2" y="5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1" y="36"/>
                    </a:lnTo>
                    <a:lnTo>
                      <a:pt x="22" y="36"/>
                    </a:lnTo>
                    <a:lnTo>
                      <a:pt x="23" y="32"/>
                    </a:lnTo>
                    <a:lnTo>
                      <a:pt x="25" y="26"/>
                    </a:lnTo>
                    <a:lnTo>
                      <a:pt x="25" y="19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18" y="16"/>
                    </a:lnTo>
                    <a:lnTo>
                      <a:pt x="16" y="19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3" name="Freeform 1039"/>
              <p:cNvSpPr>
                <a:spLocks/>
              </p:cNvSpPr>
              <p:nvPr/>
            </p:nvSpPr>
            <p:spPr bwMode="auto">
              <a:xfrm>
                <a:off x="2853" y="911"/>
                <a:ext cx="14" cy="5"/>
              </a:xfrm>
              <a:custGeom>
                <a:avLst/>
                <a:gdLst>
                  <a:gd name="T0" fmla="*/ 0 w 29"/>
                  <a:gd name="T1" fmla="*/ 0 h 12"/>
                  <a:gd name="T2" fmla="*/ 0 w 29"/>
                  <a:gd name="T3" fmla="*/ 0 h 12"/>
                  <a:gd name="T4" fmla="*/ 0 w 29"/>
                  <a:gd name="T5" fmla="*/ 0 h 12"/>
                  <a:gd name="T6" fmla="*/ 0 w 29"/>
                  <a:gd name="T7" fmla="*/ 0 h 12"/>
                  <a:gd name="T8" fmla="*/ 0 w 29"/>
                  <a:gd name="T9" fmla="*/ 0 h 12"/>
                  <a:gd name="T10" fmla="*/ 0 w 29"/>
                  <a:gd name="T11" fmla="*/ 0 h 12"/>
                  <a:gd name="T12" fmla="*/ 0 w 29"/>
                  <a:gd name="T13" fmla="*/ 0 h 12"/>
                  <a:gd name="T14" fmla="*/ 0 w 29"/>
                  <a:gd name="T15" fmla="*/ 0 h 12"/>
                  <a:gd name="T16" fmla="*/ 0 w 29"/>
                  <a:gd name="T17" fmla="*/ 0 h 12"/>
                  <a:gd name="T18" fmla="*/ 0 w 29"/>
                  <a:gd name="T19" fmla="*/ 0 h 12"/>
                  <a:gd name="T20" fmla="*/ 0 w 29"/>
                  <a:gd name="T21" fmla="*/ 0 h 12"/>
                  <a:gd name="T22" fmla="*/ 0 w 29"/>
                  <a:gd name="T23" fmla="*/ 0 h 12"/>
                  <a:gd name="T24" fmla="*/ 0 w 29"/>
                  <a:gd name="T25" fmla="*/ 0 h 12"/>
                  <a:gd name="T26" fmla="*/ 0 w 29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12"/>
                  <a:gd name="T44" fmla="*/ 29 w 29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12">
                    <a:moveTo>
                      <a:pt x="28" y="12"/>
                    </a:moveTo>
                    <a:lnTo>
                      <a:pt x="28" y="11"/>
                    </a:lnTo>
                    <a:lnTo>
                      <a:pt x="22" y="7"/>
                    </a:lnTo>
                    <a:lnTo>
                      <a:pt x="28" y="8"/>
                    </a:lnTo>
                    <a:lnTo>
                      <a:pt x="23" y="6"/>
                    </a:lnTo>
                    <a:lnTo>
                      <a:pt x="29" y="6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12" y="4"/>
                    </a:lnTo>
                    <a:lnTo>
                      <a:pt x="21" y="8"/>
                    </a:lnTo>
                    <a:lnTo>
                      <a:pt x="2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4" name="Freeform 1040"/>
              <p:cNvSpPr>
                <a:spLocks/>
              </p:cNvSpPr>
              <p:nvPr/>
            </p:nvSpPr>
            <p:spPr bwMode="auto">
              <a:xfrm>
                <a:off x="2719" y="985"/>
                <a:ext cx="79" cy="66"/>
              </a:xfrm>
              <a:custGeom>
                <a:avLst/>
                <a:gdLst>
                  <a:gd name="T0" fmla="*/ 1 w 158"/>
                  <a:gd name="T1" fmla="*/ 1 h 132"/>
                  <a:gd name="T2" fmla="*/ 1 w 158"/>
                  <a:gd name="T3" fmla="*/ 1 h 132"/>
                  <a:gd name="T4" fmla="*/ 1 w 158"/>
                  <a:gd name="T5" fmla="*/ 1 h 132"/>
                  <a:gd name="T6" fmla="*/ 1 w 158"/>
                  <a:gd name="T7" fmla="*/ 0 h 132"/>
                  <a:gd name="T8" fmla="*/ 1 w 158"/>
                  <a:gd name="T9" fmla="*/ 1 h 132"/>
                  <a:gd name="T10" fmla="*/ 1 w 158"/>
                  <a:gd name="T11" fmla="*/ 1 h 132"/>
                  <a:gd name="T12" fmla="*/ 1 w 158"/>
                  <a:gd name="T13" fmla="*/ 1 h 132"/>
                  <a:gd name="T14" fmla="*/ 1 w 158"/>
                  <a:gd name="T15" fmla="*/ 1 h 132"/>
                  <a:gd name="T16" fmla="*/ 1 w 158"/>
                  <a:gd name="T17" fmla="*/ 1 h 132"/>
                  <a:gd name="T18" fmla="*/ 1 w 158"/>
                  <a:gd name="T19" fmla="*/ 1 h 132"/>
                  <a:gd name="T20" fmla="*/ 1 w 158"/>
                  <a:gd name="T21" fmla="*/ 1 h 132"/>
                  <a:gd name="T22" fmla="*/ 1 w 158"/>
                  <a:gd name="T23" fmla="*/ 1 h 132"/>
                  <a:gd name="T24" fmla="*/ 1 w 158"/>
                  <a:gd name="T25" fmla="*/ 1 h 132"/>
                  <a:gd name="T26" fmla="*/ 1 w 158"/>
                  <a:gd name="T27" fmla="*/ 1 h 132"/>
                  <a:gd name="T28" fmla="*/ 1 w 158"/>
                  <a:gd name="T29" fmla="*/ 1 h 132"/>
                  <a:gd name="T30" fmla="*/ 1 w 158"/>
                  <a:gd name="T31" fmla="*/ 1 h 132"/>
                  <a:gd name="T32" fmla="*/ 1 w 158"/>
                  <a:gd name="T33" fmla="*/ 1 h 132"/>
                  <a:gd name="T34" fmla="*/ 1 w 158"/>
                  <a:gd name="T35" fmla="*/ 1 h 132"/>
                  <a:gd name="T36" fmla="*/ 1 w 158"/>
                  <a:gd name="T37" fmla="*/ 1 h 132"/>
                  <a:gd name="T38" fmla="*/ 1 w 158"/>
                  <a:gd name="T39" fmla="*/ 1 h 132"/>
                  <a:gd name="T40" fmla="*/ 1 w 158"/>
                  <a:gd name="T41" fmla="*/ 1 h 132"/>
                  <a:gd name="T42" fmla="*/ 1 w 158"/>
                  <a:gd name="T43" fmla="*/ 1 h 132"/>
                  <a:gd name="T44" fmla="*/ 1 w 158"/>
                  <a:gd name="T45" fmla="*/ 1 h 132"/>
                  <a:gd name="T46" fmla="*/ 1 w 158"/>
                  <a:gd name="T47" fmla="*/ 1 h 132"/>
                  <a:gd name="T48" fmla="*/ 1 w 158"/>
                  <a:gd name="T49" fmla="*/ 1 h 132"/>
                  <a:gd name="T50" fmla="*/ 1 w 158"/>
                  <a:gd name="T51" fmla="*/ 1 h 132"/>
                  <a:gd name="T52" fmla="*/ 1 w 158"/>
                  <a:gd name="T53" fmla="*/ 1 h 132"/>
                  <a:gd name="T54" fmla="*/ 1 w 158"/>
                  <a:gd name="T55" fmla="*/ 1 h 132"/>
                  <a:gd name="T56" fmla="*/ 1 w 158"/>
                  <a:gd name="T57" fmla="*/ 1 h 132"/>
                  <a:gd name="T58" fmla="*/ 1 w 158"/>
                  <a:gd name="T59" fmla="*/ 1 h 132"/>
                  <a:gd name="T60" fmla="*/ 1 w 158"/>
                  <a:gd name="T61" fmla="*/ 1 h 132"/>
                  <a:gd name="T62" fmla="*/ 1 w 158"/>
                  <a:gd name="T63" fmla="*/ 1 h 132"/>
                  <a:gd name="T64" fmla="*/ 1 w 158"/>
                  <a:gd name="T65" fmla="*/ 1 h 132"/>
                  <a:gd name="T66" fmla="*/ 1 w 158"/>
                  <a:gd name="T67" fmla="*/ 1 h 132"/>
                  <a:gd name="T68" fmla="*/ 1 w 158"/>
                  <a:gd name="T69" fmla="*/ 1 h 132"/>
                  <a:gd name="T70" fmla="*/ 1 w 158"/>
                  <a:gd name="T71" fmla="*/ 1 h 132"/>
                  <a:gd name="T72" fmla="*/ 1 w 158"/>
                  <a:gd name="T73" fmla="*/ 1 h 132"/>
                  <a:gd name="T74" fmla="*/ 1 w 158"/>
                  <a:gd name="T75" fmla="*/ 1 h 132"/>
                  <a:gd name="T76" fmla="*/ 1 w 158"/>
                  <a:gd name="T77" fmla="*/ 1 h 132"/>
                  <a:gd name="T78" fmla="*/ 1 w 158"/>
                  <a:gd name="T79" fmla="*/ 1 h 132"/>
                  <a:gd name="T80" fmla="*/ 1 w 158"/>
                  <a:gd name="T81" fmla="*/ 1 h 132"/>
                  <a:gd name="T82" fmla="*/ 1 w 158"/>
                  <a:gd name="T83" fmla="*/ 1 h 132"/>
                  <a:gd name="T84" fmla="*/ 1 w 158"/>
                  <a:gd name="T85" fmla="*/ 1 h 132"/>
                  <a:gd name="T86" fmla="*/ 1 w 158"/>
                  <a:gd name="T87" fmla="*/ 1 h 132"/>
                  <a:gd name="T88" fmla="*/ 1 w 158"/>
                  <a:gd name="T89" fmla="*/ 1 h 132"/>
                  <a:gd name="T90" fmla="*/ 1 w 158"/>
                  <a:gd name="T91" fmla="*/ 1 h 132"/>
                  <a:gd name="T92" fmla="*/ 1 w 158"/>
                  <a:gd name="T93" fmla="*/ 1 h 132"/>
                  <a:gd name="T94" fmla="*/ 1 w 158"/>
                  <a:gd name="T95" fmla="*/ 1 h 132"/>
                  <a:gd name="T96" fmla="*/ 0 w 158"/>
                  <a:gd name="T97" fmla="*/ 1 h 132"/>
                  <a:gd name="T98" fmla="*/ 1 w 158"/>
                  <a:gd name="T99" fmla="*/ 1 h 132"/>
                  <a:gd name="T100" fmla="*/ 1 w 158"/>
                  <a:gd name="T101" fmla="*/ 1 h 132"/>
                  <a:gd name="T102" fmla="*/ 1 w 158"/>
                  <a:gd name="T103" fmla="*/ 1 h 132"/>
                  <a:gd name="T104" fmla="*/ 1 w 158"/>
                  <a:gd name="T105" fmla="*/ 1 h 132"/>
                  <a:gd name="T106" fmla="*/ 1 w 158"/>
                  <a:gd name="T107" fmla="*/ 1 h 132"/>
                  <a:gd name="T108" fmla="*/ 1 w 158"/>
                  <a:gd name="T109" fmla="*/ 1 h 132"/>
                  <a:gd name="T110" fmla="*/ 1 w 158"/>
                  <a:gd name="T111" fmla="*/ 1 h 132"/>
                  <a:gd name="T112" fmla="*/ 1 w 158"/>
                  <a:gd name="T113" fmla="*/ 1 h 132"/>
                  <a:gd name="T114" fmla="*/ 1 w 158"/>
                  <a:gd name="T115" fmla="*/ 1 h 1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8"/>
                  <a:gd name="T175" fmla="*/ 0 h 132"/>
                  <a:gd name="T176" fmla="*/ 158 w 158"/>
                  <a:gd name="T177" fmla="*/ 132 h 1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8" h="132">
                    <a:moveTo>
                      <a:pt x="114" y="2"/>
                    </a:moveTo>
                    <a:lnTo>
                      <a:pt x="115" y="2"/>
                    </a:lnTo>
                    <a:lnTo>
                      <a:pt x="120" y="1"/>
                    </a:lnTo>
                    <a:lnTo>
                      <a:pt x="127" y="0"/>
                    </a:lnTo>
                    <a:lnTo>
                      <a:pt x="135" y="1"/>
                    </a:lnTo>
                    <a:lnTo>
                      <a:pt x="137" y="2"/>
                    </a:lnTo>
                    <a:lnTo>
                      <a:pt x="142" y="4"/>
                    </a:lnTo>
                    <a:lnTo>
                      <a:pt x="149" y="8"/>
                    </a:lnTo>
                    <a:lnTo>
                      <a:pt x="157" y="10"/>
                    </a:lnTo>
                    <a:lnTo>
                      <a:pt x="158" y="14"/>
                    </a:lnTo>
                    <a:lnTo>
                      <a:pt x="157" y="14"/>
                    </a:lnTo>
                    <a:lnTo>
                      <a:pt x="153" y="14"/>
                    </a:lnTo>
                    <a:lnTo>
                      <a:pt x="149" y="12"/>
                    </a:lnTo>
                    <a:lnTo>
                      <a:pt x="143" y="12"/>
                    </a:lnTo>
                    <a:lnTo>
                      <a:pt x="137" y="11"/>
                    </a:lnTo>
                    <a:lnTo>
                      <a:pt x="131" y="11"/>
                    </a:lnTo>
                    <a:lnTo>
                      <a:pt x="127" y="11"/>
                    </a:lnTo>
                    <a:lnTo>
                      <a:pt x="123" y="12"/>
                    </a:lnTo>
                    <a:lnTo>
                      <a:pt x="124" y="23"/>
                    </a:lnTo>
                    <a:lnTo>
                      <a:pt x="119" y="18"/>
                    </a:lnTo>
                    <a:lnTo>
                      <a:pt x="122" y="29"/>
                    </a:lnTo>
                    <a:lnTo>
                      <a:pt x="121" y="31"/>
                    </a:lnTo>
                    <a:lnTo>
                      <a:pt x="120" y="30"/>
                    </a:lnTo>
                    <a:lnTo>
                      <a:pt x="116" y="27"/>
                    </a:lnTo>
                    <a:lnTo>
                      <a:pt x="112" y="25"/>
                    </a:lnTo>
                    <a:lnTo>
                      <a:pt x="107" y="24"/>
                    </a:lnTo>
                    <a:lnTo>
                      <a:pt x="112" y="32"/>
                    </a:lnTo>
                    <a:lnTo>
                      <a:pt x="111" y="38"/>
                    </a:lnTo>
                    <a:lnTo>
                      <a:pt x="100" y="25"/>
                    </a:lnTo>
                    <a:lnTo>
                      <a:pt x="98" y="25"/>
                    </a:lnTo>
                    <a:lnTo>
                      <a:pt x="93" y="25"/>
                    </a:lnTo>
                    <a:lnTo>
                      <a:pt x="88" y="27"/>
                    </a:lnTo>
                    <a:lnTo>
                      <a:pt x="83" y="31"/>
                    </a:lnTo>
                    <a:lnTo>
                      <a:pt x="81" y="33"/>
                    </a:lnTo>
                    <a:lnTo>
                      <a:pt x="75" y="37"/>
                    </a:lnTo>
                    <a:lnTo>
                      <a:pt x="67" y="40"/>
                    </a:lnTo>
                    <a:lnTo>
                      <a:pt x="58" y="40"/>
                    </a:lnTo>
                    <a:lnTo>
                      <a:pt x="59" y="43"/>
                    </a:lnTo>
                    <a:lnTo>
                      <a:pt x="62" y="50"/>
                    </a:lnTo>
                    <a:lnTo>
                      <a:pt x="62" y="57"/>
                    </a:lnTo>
                    <a:lnTo>
                      <a:pt x="61" y="72"/>
                    </a:lnTo>
                    <a:lnTo>
                      <a:pt x="55" y="88"/>
                    </a:lnTo>
                    <a:lnTo>
                      <a:pt x="45" y="98"/>
                    </a:lnTo>
                    <a:lnTo>
                      <a:pt x="43" y="83"/>
                    </a:lnTo>
                    <a:lnTo>
                      <a:pt x="40" y="87"/>
                    </a:lnTo>
                    <a:lnTo>
                      <a:pt x="32" y="99"/>
                    </a:lnTo>
                    <a:lnTo>
                      <a:pt x="24" y="115"/>
                    </a:lnTo>
                    <a:lnTo>
                      <a:pt x="15" y="132"/>
                    </a:lnTo>
                    <a:lnTo>
                      <a:pt x="0" y="132"/>
                    </a:lnTo>
                    <a:lnTo>
                      <a:pt x="2" y="129"/>
                    </a:lnTo>
                    <a:lnTo>
                      <a:pt x="8" y="121"/>
                    </a:lnTo>
                    <a:lnTo>
                      <a:pt x="13" y="110"/>
                    </a:lnTo>
                    <a:lnTo>
                      <a:pt x="15" y="100"/>
                    </a:lnTo>
                    <a:lnTo>
                      <a:pt x="18" y="93"/>
                    </a:lnTo>
                    <a:lnTo>
                      <a:pt x="28" y="75"/>
                    </a:lnTo>
                    <a:lnTo>
                      <a:pt x="37" y="52"/>
                    </a:lnTo>
                    <a:lnTo>
                      <a:pt x="41" y="30"/>
                    </a:lnTo>
                    <a:lnTo>
                      <a:pt x="114" y="2"/>
                    </a:lnTo>
                    <a:close/>
                  </a:path>
                </a:pathLst>
              </a:custGeom>
              <a:solidFill>
                <a:srgbClr val="33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5" name="Freeform 1041"/>
              <p:cNvSpPr>
                <a:spLocks/>
              </p:cNvSpPr>
              <p:nvPr/>
            </p:nvSpPr>
            <p:spPr bwMode="auto">
              <a:xfrm>
                <a:off x="2868" y="930"/>
                <a:ext cx="69" cy="47"/>
              </a:xfrm>
              <a:custGeom>
                <a:avLst/>
                <a:gdLst>
                  <a:gd name="T0" fmla="*/ 0 w 137"/>
                  <a:gd name="T1" fmla="*/ 0 h 95"/>
                  <a:gd name="T2" fmla="*/ 0 w 137"/>
                  <a:gd name="T3" fmla="*/ 0 h 95"/>
                  <a:gd name="T4" fmla="*/ 1 w 137"/>
                  <a:gd name="T5" fmla="*/ 0 h 95"/>
                  <a:gd name="T6" fmla="*/ 1 w 137"/>
                  <a:gd name="T7" fmla="*/ 0 h 95"/>
                  <a:gd name="T8" fmla="*/ 1 w 137"/>
                  <a:gd name="T9" fmla="*/ 0 h 95"/>
                  <a:gd name="T10" fmla="*/ 1 w 137"/>
                  <a:gd name="T11" fmla="*/ 0 h 95"/>
                  <a:gd name="T12" fmla="*/ 1 w 137"/>
                  <a:gd name="T13" fmla="*/ 0 h 95"/>
                  <a:gd name="T14" fmla="*/ 1 w 137"/>
                  <a:gd name="T15" fmla="*/ 0 h 95"/>
                  <a:gd name="T16" fmla="*/ 1 w 137"/>
                  <a:gd name="T17" fmla="*/ 0 h 95"/>
                  <a:gd name="T18" fmla="*/ 1 w 137"/>
                  <a:gd name="T19" fmla="*/ 0 h 95"/>
                  <a:gd name="T20" fmla="*/ 1 w 137"/>
                  <a:gd name="T21" fmla="*/ 0 h 95"/>
                  <a:gd name="T22" fmla="*/ 1 w 137"/>
                  <a:gd name="T23" fmla="*/ 0 h 95"/>
                  <a:gd name="T24" fmla="*/ 1 w 137"/>
                  <a:gd name="T25" fmla="*/ 0 h 95"/>
                  <a:gd name="T26" fmla="*/ 1 w 137"/>
                  <a:gd name="T27" fmla="*/ 0 h 95"/>
                  <a:gd name="T28" fmla="*/ 1 w 137"/>
                  <a:gd name="T29" fmla="*/ 0 h 95"/>
                  <a:gd name="T30" fmla="*/ 1 w 137"/>
                  <a:gd name="T31" fmla="*/ 0 h 95"/>
                  <a:gd name="T32" fmla="*/ 1 w 137"/>
                  <a:gd name="T33" fmla="*/ 0 h 95"/>
                  <a:gd name="T34" fmla="*/ 1 w 137"/>
                  <a:gd name="T35" fmla="*/ 0 h 95"/>
                  <a:gd name="T36" fmla="*/ 1 w 137"/>
                  <a:gd name="T37" fmla="*/ 0 h 95"/>
                  <a:gd name="T38" fmla="*/ 1 w 137"/>
                  <a:gd name="T39" fmla="*/ 0 h 95"/>
                  <a:gd name="T40" fmla="*/ 1 w 137"/>
                  <a:gd name="T41" fmla="*/ 0 h 95"/>
                  <a:gd name="T42" fmla="*/ 1 w 137"/>
                  <a:gd name="T43" fmla="*/ 0 h 95"/>
                  <a:gd name="T44" fmla="*/ 1 w 137"/>
                  <a:gd name="T45" fmla="*/ 0 h 95"/>
                  <a:gd name="T46" fmla="*/ 1 w 137"/>
                  <a:gd name="T47" fmla="*/ 0 h 95"/>
                  <a:gd name="T48" fmla="*/ 1 w 137"/>
                  <a:gd name="T49" fmla="*/ 0 h 95"/>
                  <a:gd name="T50" fmla="*/ 1 w 137"/>
                  <a:gd name="T51" fmla="*/ 0 h 95"/>
                  <a:gd name="T52" fmla="*/ 1 w 137"/>
                  <a:gd name="T53" fmla="*/ 0 h 95"/>
                  <a:gd name="T54" fmla="*/ 1 w 137"/>
                  <a:gd name="T55" fmla="*/ 0 h 95"/>
                  <a:gd name="T56" fmla="*/ 1 w 137"/>
                  <a:gd name="T57" fmla="*/ 0 h 95"/>
                  <a:gd name="T58" fmla="*/ 1 w 137"/>
                  <a:gd name="T59" fmla="*/ 0 h 95"/>
                  <a:gd name="T60" fmla="*/ 1 w 137"/>
                  <a:gd name="T61" fmla="*/ 0 h 95"/>
                  <a:gd name="T62" fmla="*/ 1 w 137"/>
                  <a:gd name="T63" fmla="*/ 0 h 95"/>
                  <a:gd name="T64" fmla="*/ 0 w 137"/>
                  <a:gd name="T65" fmla="*/ 0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"/>
                  <a:gd name="T100" fmla="*/ 0 h 95"/>
                  <a:gd name="T101" fmla="*/ 137 w 137"/>
                  <a:gd name="T102" fmla="*/ 95 h 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" h="95">
                    <a:moveTo>
                      <a:pt x="0" y="80"/>
                    </a:moveTo>
                    <a:lnTo>
                      <a:pt x="0" y="81"/>
                    </a:lnTo>
                    <a:lnTo>
                      <a:pt x="3" y="84"/>
                    </a:lnTo>
                    <a:lnTo>
                      <a:pt x="6" y="89"/>
                    </a:lnTo>
                    <a:lnTo>
                      <a:pt x="11" y="95"/>
                    </a:lnTo>
                    <a:lnTo>
                      <a:pt x="12" y="93"/>
                    </a:lnTo>
                    <a:lnTo>
                      <a:pt x="15" y="91"/>
                    </a:lnTo>
                    <a:lnTo>
                      <a:pt x="21" y="89"/>
                    </a:lnTo>
                    <a:lnTo>
                      <a:pt x="28" y="85"/>
                    </a:lnTo>
                    <a:lnTo>
                      <a:pt x="36" y="82"/>
                    </a:lnTo>
                    <a:lnTo>
                      <a:pt x="45" y="78"/>
                    </a:lnTo>
                    <a:lnTo>
                      <a:pt x="54" y="76"/>
                    </a:lnTo>
                    <a:lnTo>
                      <a:pt x="65" y="75"/>
                    </a:lnTo>
                    <a:lnTo>
                      <a:pt x="62" y="70"/>
                    </a:lnTo>
                    <a:lnTo>
                      <a:pt x="65" y="69"/>
                    </a:lnTo>
                    <a:lnTo>
                      <a:pt x="69" y="65"/>
                    </a:lnTo>
                    <a:lnTo>
                      <a:pt x="77" y="61"/>
                    </a:lnTo>
                    <a:lnTo>
                      <a:pt x="86" y="60"/>
                    </a:lnTo>
                    <a:lnTo>
                      <a:pt x="91" y="60"/>
                    </a:lnTo>
                    <a:lnTo>
                      <a:pt x="91" y="59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137" y="4"/>
                    </a:lnTo>
                    <a:lnTo>
                      <a:pt x="130" y="0"/>
                    </a:lnTo>
                    <a:lnTo>
                      <a:pt x="99" y="28"/>
                    </a:lnTo>
                    <a:lnTo>
                      <a:pt x="95" y="29"/>
                    </a:lnTo>
                    <a:lnTo>
                      <a:pt x="96" y="32"/>
                    </a:lnTo>
                    <a:lnTo>
                      <a:pt x="84" y="45"/>
                    </a:lnTo>
                    <a:lnTo>
                      <a:pt x="76" y="46"/>
                    </a:lnTo>
                    <a:lnTo>
                      <a:pt x="71" y="54"/>
                    </a:lnTo>
                    <a:lnTo>
                      <a:pt x="54" y="58"/>
                    </a:lnTo>
                    <a:lnTo>
                      <a:pt x="46" y="6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2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6" name="Freeform 1042"/>
              <p:cNvSpPr>
                <a:spLocks/>
              </p:cNvSpPr>
              <p:nvPr/>
            </p:nvSpPr>
            <p:spPr bwMode="auto">
              <a:xfrm>
                <a:off x="2908" y="922"/>
                <a:ext cx="67" cy="62"/>
              </a:xfrm>
              <a:custGeom>
                <a:avLst/>
                <a:gdLst>
                  <a:gd name="T0" fmla="*/ 1 w 133"/>
                  <a:gd name="T1" fmla="*/ 0 h 123"/>
                  <a:gd name="T2" fmla="*/ 1 w 133"/>
                  <a:gd name="T3" fmla="*/ 1 h 123"/>
                  <a:gd name="T4" fmla="*/ 1 w 133"/>
                  <a:gd name="T5" fmla="*/ 1 h 123"/>
                  <a:gd name="T6" fmla="*/ 1 w 133"/>
                  <a:gd name="T7" fmla="*/ 1 h 123"/>
                  <a:gd name="T8" fmla="*/ 1 w 133"/>
                  <a:gd name="T9" fmla="*/ 1 h 123"/>
                  <a:gd name="T10" fmla="*/ 1 w 133"/>
                  <a:gd name="T11" fmla="*/ 1 h 123"/>
                  <a:gd name="T12" fmla="*/ 1 w 133"/>
                  <a:gd name="T13" fmla="*/ 1 h 123"/>
                  <a:gd name="T14" fmla="*/ 1 w 133"/>
                  <a:gd name="T15" fmla="*/ 1 h 123"/>
                  <a:gd name="T16" fmla="*/ 1 w 133"/>
                  <a:gd name="T17" fmla="*/ 1 h 123"/>
                  <a:gd name="T18" fmla="*/ 1 w 133"/>
                  <a:gd name="T19" fmla="*/ 1 h 123"/>
                  <a:gd name="T20" fmla="*/ 1 w 133"/>
                  <a:gd name="T21" fmla="*/ 1 h 123"/>
                  <a:gd name="T22" fmla="*/ 1 w 133"/>
                  <a:gd name="T23" fmla="*/ 1 h 123"/>
                  <a:gd name="T24" fmla="*/ 1 w 133"/>
                  <a:gd name="T25" fmla="*/ 1 h 123"/>
                  <a:gd name="T26" fmla="*/ 1 w 133"/>
                  <a:gd name="T27" fmla="*/ 1 h 123"/>
                  <a:gd name="T28" fmla="*/ 1 w 133"/>
                  <a:gd name="T29" fmla="*/ 1 h 123"/>
                  <a:gd name="T30" fmla="*/ 1 w 133"/>
                  <a:gd name="T31" fmla="*/ 1 h 123"/>
                  <a:gd name="T32" fmla="*/ 1 w 133"/>
                  <a:gd name="T33" fmla="*/ 1 h 123"/>
                  <a:gd name="T34" fmla="*/ 1 w 133"/>
                  <a:gd name="T35" fmla="*/ 1 h 123"/>
                  <a:gd name="T36" fmla="*/ 0 w 133"/>
                  <a:gd name="T37" fmla="*/ 1 h 123"/>
                  <a:gd name="T38" fmla="*/ 1 w 133"/>
                  <a:gd name="T39" fmla="*/ 1 h 123"/>
                  <a:gd name="T40" fmla="*/ 1 w 133"/>
                  <a:gd name="T41" fmla="*/ 1 h 123"/>
                  <a:gd name="T42" fmla="*/ 1 w 133"/>
                  <a:gd name="T43" fmla="*/ 1 h 123"/>
                  <a:gd name="T44" fmla="*/ 1 w 133"/>
                  <a:gd name="T45" fmla="*/ 1 h 123"/>
                  <a:gd name="T46" fmla="*/ 1 w 133"/>
                  <a:gd name="T47" fmla="*/ 1 h 123"/>
                  <a:gd name="T48" fmla="*/ 1 w 133"/>
                  <a:gd name="T49" fmla="*/ 1 h 123"/>
                  <a:gd name="T50" fmla="*/ 1 w 133"/>
                  <a:gd name="T51" fmla="*/ 1 h 123"/>
                  <a:gd name="T52" fmla="*/ 1 w 133"/>
                  <a:gd name="T53" fmla="*/ 1 h 123"/>
                  <a:gd name="T54" fmla="*/ 1 w 133"/>
                  <a:gd name="T55" fmla="*/ 1 h 123"/>
                  <a:gd name="T56" fmla="*/ 1 w 133"/>
                  <a:gd name="T57" fmla="*/ 1 h 123"/>
                  <a:gd name="T58" fmla="*/ 1 w 133"/>
                  <a:gd name="T59" fmla="*/ 1 h 123"/>
                  <a:gd name="T60" fmla="*/ 1 w 133"/>
                  <a:gd name="T61" fmla="*/ 1 h 123"/>
                  <a:gd name="T62" fmla="*/ 1 w 133"/>
                  <a:gd name="T63" fmla="*/ 1 h 123"/>
                  <a:gd name="T64" fmla="*/ 1 w 133"/>
                  <a:gd name="T65" fmla="*/ 1 h 123"/>
                  <a:gd name="T66" fmla="*/ 1 w 133"/>
                  <a:gd name="T67" fmla="*/ 1 h 123"/>
                  <a:gd name="T68" fmla="*/ 1 w 133"/>
                  <a:gd name="T69" fmla="*/ 1 h 123"/>
                  <a:gd name="T70" fmla="*/ 1 w 133"/>
                  <a:gd name="T71" fmla="*/ 1 h 123"/>
                  <a:gd name="T72" fmla="*/ 1 w 133"/>
                  <a:gd name="T73" fmla="*/ 1 h 123"/>
                  <a:gd name="T74" fmla="*/ 1 w 133"/>
                  <a:gd name="T75" fmla="*/ 1 h 123"/>
                  <a:gd name="T76" fmla="*/ 1 w 133"/>
                  <a:gd name="T77" fmla="*/ 1 h 123"/>
                  <a:gd name="T78" fmla="*/ 1 w 133"/>
                  <a:gd name="T79" fmla="*/ 1 h 123"/>
                  <a:gd name="T80" fmla="*/ 1 w 133"/>
                  <a:gd name="T81" fmla="*/ 1 h 123"/>
                  <a:gd name="T82" fmla="*/ 1 w 133"/>
                  <a:gd name="T83" fmla="*/ 0 h 123"/>
                  <a:gd name="T84" fmla="*/ 1 w 133"/>
                  <a:gd name="T85" fmla="*/ 0 h 1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3"/>
                  <a:gd name="T130" fmla="*/ 0 h 123"/>
                  <a:gd name="T131" fmla="*/ 133 w 133"/>
                  <a:gd name="T132" fmla="*/ 123 h 1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3" h="123">
                    <a:moveTo>
                      <a:pt x="61" y="0"/>
                    </a:moveTo>
                    <a:lnTo>
                      <a:pt x="64" y="9"/>
                    </a:lnTo>
                    <a:lnTo>
                      <a:pt x="65" y="9"/>
                    </a:lnTo>
                    <a:lnTo>
                      <a:pt x="69" y="9"/>
                    </a:lnTo>
                    <a:lnTo>
                      <a:pt x="70" y="12"/>
                    </a:lnTo>
                    <a:lnTo>
                      <a:pt x="70" y="16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67" y="26"/>
                    </a:lnTo>
                    <a:lnTo>
                      <a:pt x="64" y="31"/>
                    </a:lnTo>
                    <a:lnTo>
                      <a:pt x="61" y="39"/>
                    </a:lnTo>
                    <a:lnTo>
                      <a:pt x="55" y="49"/>
                    </a:lnTo>
                    <a:lnTo>
                      <a:pt x="48" y="58"/>
                    </a:lnTo>
                    <a:lnTo>
                      <a:pt x="40" y="68"/>
                    </a:lnTo>
                    <a:lnTo>
                      <a:pt x="31" y="77"/>
                    </a:lnTo>
                    <a:lnTo>
                      <a:pt x="30" y="77"/>
                    </a:lnTo>
                    <a:lnTo>
                      <a:pt x="24" y="82"/>
                    </a:lnTo>
                    <a:lnTo>
                      <a:pt x="15" y="92"/>
                    </a:lnTo>
                    <a:lnTo>
                      <a:pt x="0" y="115"/>
                    </a:lnTo>
                    <a:lnTo>
                      <a:pt x="2" y="115"/>
                    </a:lnTo>
                    <a:lnTo>
                      <a:pt x="7" y="115"/>
                    </a:lnTo>
                    <a:lnTo>
                      <a:pt x="15" y="115"/>
                    </a:lnTo>
                    <a:lnTo>
                      <a:pt x="24" y="115"/>
                    </a:lnTo>
                    <a:lnTo>
                      <a:pt x="34" y="117"/>
                    </a:lnTo>
                    <a:lnTo>
                      <a:pt x="46" y="119"/>
                    </a:lnTo>
                    <a:lnTo>
                      <a:pt x="56" y="120"/>
                    </a:lnTo>
                    <a:lnTo>
                      <a:pt x="65" y="123"/>
                    </a:lnTo>
                    <a:lnTo>
                      <a:pt x="67" y="122"/>
                    </a:lnTo>
                    <a:lnTo>
                      <a:pt x="69" y="119"/>
                    </a:lnTo>
                    <a:lnTo>
                      <a:pt x="69" y="112"/>
                    </a:lnTo>
                    <a:lnTo>
                      <a:pt x="64" y="104"/>
                    </a:lnTo>
                    <a:lnTo>
                      <a:pt x="64" y="102"/>
                    </a:lnTo>
                    <a:lnTo>
                      <a:pt x="64" y="97"/>
                    </a:lnTo>
                    <a:lnTo>
                      <a:pt x="64" y="89"/>
                    </a:lnTo>
                    <a:lnTo>
                      <a:pt x="67" y="79"/>
                    </a:lnTo>
                    <a:lnTo>
                      <a:pt x="70" y="66"/>
                    </a:lnTo>
                    <a:lnTo>
                      <a:pt x="77" y="54"/>
                    </a:lnTo>
                    <a:lnTo>
                      <a:pt x="87" y="42"/>
                    </a:lnTo>
                    <a:lnTo>
                      <a:pt x="102" y="29"/>
                    </a:lnTo>
                    <a:lnTo>
                      <a:pt x="133" y="21"/>
                    </a:lnTo>
                    <a:lnTo>
                      <a:pt x="133" y="16"/>
                    </a:lnTo>
                    <a:lnTo>
                      <a:pt x="114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52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7" name="Freeform 1043"/>
              <p:cNvSpPr>
                <a:spLocks/>
              </p:cNvSpPr>
              <p:nvPr/>
            </p:nvSpPr>
            <p:spPr bwMode="auto">
              <a:xfrm>
                <a:off x="2870" y="981"/>
                <a:ext cx="44" cy="39"/>
              </a:xfrm>
              <a:custGeom>
                <a:avLst/>
                <a:gdLst>
                  <a:gd name="T0" fmla="*/ 1 w 86"/>
                  <a:gd name="T1" fmla="*/ 0 h 78"/>
                  <a:gd name="T2" fmla="*/ 1 w 86"/>
                  <a:gd name="T3" fmla="*/ 1 h 78"/>
                  <a:gd name="T4" fmla="*/ 1 w 86"/>
                  <a:gd name="T5" fmla="*/ 1 h 78"/>
                  <a:gd name="T6" fmla="*/ 0 w 86"/>
                  <a:gd name="T7" fmla="*/ 1 h 78"/>
                  <a:gd name="T8" fmla="*/ 1 w 86"/>
                  <a:gd name="T9" fmla="*/ 1 h 78"/>
                  <a:gd name="T10" fmla="*/ 1 w 86"/>
                  <a:gd name="T11" fmla="*/ 1 h 78"/>
                  <a:gd name="T12" fmla="*/ 1 w 86"/>
                  <a:gd name="T13" fmla="*/ 1 h 78"/>
                  <a:gd name="T14" fmla="*/ 1 w 86"/>
                  <a:gd name="T15" fmla="*/ 1 h 78"/>
                  <a:gd name="T16" fmla="*/ 1 w 86"/>
                  <a:gd name="T17" fmla="*/ 1 h 78"/>
                  <a:gd name="T18" fmla="*/ 1 w 86"/>
                  <a:gd name="T19" fmla="*/ 1 h 78"/>
                  <a:gd name="T20" fmla="*/ 1 w 86"/>
                  <a:gd name="T21" fmla="*/ 1 h 78"/>
                  <a:gd name="T22" fmla="*/ 1 w 86"/>
                  <a:gd name="T23" fmla="*/ 1 h 78"/>
                  <a:gd name="T24" fmla="*/ 1 w 86"/>
                  <a:gd name="T25" fmla="*/ 1 h 78"/>
                  <a:gd name="T26" fmla="*/ 1 w 86"/>
                  <a:gd name="T27" fmla="*/ 1 h 78"/>
                  <a:gd name="T28" fmla="*/ 1 w 86"/>
                  <a:gd name="T29" fmla="*/ 1 h 78"/>
                  <a:gd name="T30" fmla="*/ 1 w 86"/>
                  <a:gd name="T31" fmla="*/ 1 h 78"/>
                  <a:gd name="T32" fmla="*/ 1 w 86"/>
                  <a:gd name="T33" fmla="*/ 1 h 78"/>
                  <a:gd name="T34" fmla="*/ 1 w 86"/>
                  <a:gd name="T35" fmla="*/ 1 h 78"/>
                  <a:gd name="T36" fmla="*/ 1 w 86"/>
                  <a:gd name="T37" fmla="*/ 1 h 78"/>
                  <a:gd name="T38" fmla="*/ 1 w 86"/>
                  <a:gd name="T39" fmla="*/ 1 h 78"/>
                  <a:gd name="T40" fmla="*/ 1 w 86"/>
                  <a:gd name="T41" fmla="*/ 1 h 78"/>
                  <a:gd name="T42" fmla="*/ 1 w 86"/>
                  <a:gd name="T43" fmla="*/ 1 h 78"/>
                  <a:gd name="T44" fmla="*/ 1 w 86"/>
                  <a:gd name="T45" fmla="*/ 1 h 78"/>
                  <a:gd name="T46" fmla="*/ 1 w 86"/>
                  <a:gd name="T47" fmla="*/ 1 h 78"/>
                  <a:gd name="T48" fmla="*/ 1 w 86"/>
                  <a:gd name="T49" fmla="*/ 1 h 78"/>
                  <a:gd name="T50" fmla="*/ 1 w 86"/>
                  <a:gd name="T51" fmla="*/ 1 h 78"/>
                  <a:gd name="T52" fmla="*/ 1 w 86"/>
                  <a:gd name="T53" fmla="*/ 1 h 78"/>
                  <a:gd name="T54" fmla="*/ 1 w 86"/>
                  <a:gd name="T55" fmla="*/ 1 h 78"/>
                  <a:gd name="T56" fmla="*/ 1 w 86"/>
                  <a:gd name="T57" fmla="*/ 1 h 78"/>
                  <a:gd name="T58" fmla="*/ 1 w 86"/>
                  <a:gd name="T59" fmla="*/ 0 h 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6"/>
                  <a:gd name="T91" fmla="*/ 0 h 78"/>
                  <a:gd name="T92" fmla="*/ 86 w 86"/>
                  <a:gd name="T93" fmla="*/ 78 h 7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6" h="78">
                    <a:moveTo>
                      <a:pt x="54" y="0"/>
                    </a:moveTo>
                    <a:lnTo>
                      <a:pt x="2" y="43"/>
                    </a:lnTo>
                    <a:lnTo>
                      <a:pt x="1" y="47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8" y="78"/>
                    </a:lnTo>
                    <a:lnTo>
                      <a:pt x="29" y="69"/>
                    </a:lnTo>
                    <a:lnTo>
                      <a:pt x="30" y="63"/>
                    </a:lnTo>
                    <a:lnTo>
                      <a:pt x="33" y="64"/>
                    </a:lnTo>
                    <a:lnTo>
                      <a:pt x="31" y="62"/>
                    </a:lnTo>
                    <a:lnTo>
                      <a:pt x="26" y="55"/>
                    </a:lnTo>
                    <a:lnTo>
                      <a:pt x="22" y="48"/>
                    </a:lnTo>
                    <a:lnTo>
                      <a:pt x="21" y="41"/>
                    </a:lnTo>
                    <a:lnTo>
                      <a:pt x="24" y="41"/>
                    </a:lnTo>
                    <a:lnTo>
                      <a:pt x="31" y="40"/>
                    </a:lnTo>
                    <a:lnTo>
                      <a:pt x="39" y="37"/>
                    </a:lnTo>
                    <a:lnTo>
                      <a:pt x="45" y="28"/>
                    </a:lnTo>
                    <a:lnTo>
                      <a:pt x="59" y="27"/>
                    </a:lnTo>
                    <a:lnTo>
                      <a:pt x="59" y="22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69" y="23"/>
                    </a:lnTo>
                    <a:lnTo>
                      <a:pt x="72" y="19"/>
                    </a:lnTo>
                    <a:lnTo>
                      <a:pt x="79" y="18"/>
                    </a:lnTo>
                    <a:lnTo>
                      <a:pt x="81" y="17"/>
                    </a:lnTo>
                    <a:lnTo>
                      <a:pt x="84" y="15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64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52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8" name="Freeform 1044"/>
              <p:cNvSpPr>
                <a:spLocks/>
              </p:cNvSpPr>
              <p:nvPr/>
            </p:nvSpPr>
            <p:spPr bwMode="auto">
              <a:xfrm>
                <a:off x="2875" y="1027"/>
                <a:ext cx="10" cy="23"/>
              </a:xfrm>
              <a:custGeom>
                <a:avLst/>
                <a:gdLst>
                  <a:gd name="T0" fmla="*/ 0 w 20"/>
                  <a:gd name="T1" fmla="*/ 0 h 46"/>
                  <a:gd name="T2" fmla="*/ 1 w 20"/>
                  <a:gd name="T3" fmla="*/ 1 h 46"/>
                  <a:gd name="T4" fmla="*/ 1 w 20"/>
                  <a:gd name="T5" fmla="*/ 1 h 46"/>
                  <a:gd name="T6" fmla="*/ 1 w 20"/>
                  <a:gd name="T7" fmla="*/ 1 h 46"/>
                  <a:gd name="T8" fmla="*/ 0 w 20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6"/>
                  <a:gd name="T17" fmla="*/ 20 w 2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6">
                    <a:moveTo>
                      <a:pt x="0" y="0"/>
                    </a:moveTo>
                    <a:lnTo>
                      <a:pt x="20" y="1"/>
                    </a:lnTo>
                    <a:lnTo>
                      <a:pt x="10" y="46"/>
                    </a:lnTo>
                    <a:lnTo>
                      <a:pt x="4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89" name="Freeform 1045"/>
              <p:cNvSpPr>
                <a:spLocks/>
              </p:cNvSpPr>
              <p:nvPr/>
            </p:nvSpPr>
            <p:spPr bwMode="auto">
              <a:xfrm>
                <a:off x="2911" y="1022"/>
                <a:ext cx="14" cy="28"/>
              </a:xfrm>
              <a:custGeom>
                <a:avLst/>
                <a:gdLst>
                  <a:gd name="T0" fmla="*/ 0 w 27"/>
                  <a:gd name="T1" fmla="*/ 1 h 56"/>
                  <a:gd name="T2" fmla="*/ 1 w 27"/>
                  <a:gd name="T3" fmla="*/ 0 h 56"/>
                  <a:gd name="T4" fmla="*/ 1 w 27"/>
                  <a:gd name="T5" fmla="*/ 1 h 56"/>
                  <a:gd name="T6" fmla="*/ 1 w 27"/>
                  <a:gd name="T7" fmla="*/ 1 h 56"/>
                  <a:gd name="T8" fmla="*/ 1 w 27"/>
                  <a:gd name="T9" fmla="*/ 1 h 56"/>
                  <a:gd name="T10" fmla="*/ 1 w 27"/>
                  <a:gd name="T11" fmla="*/ 1 h 56"/>
                  <a:gd name="T12" fmla="*/ 1 w 27"/>
                  <a:gd name="T13" fmla="*/ 1 h 56"/>
                  <a:gd name="T14" fmla="*/ 0 w 27"/>
                  <a:gd name="T15" fmla="*/ 1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56"/>
                  <a:gd name="T26" fmla="*/ 27 w 27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56">
                    <a:moveTo>
                      <a:pt x="0" y="6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16" y="17"/>
                    </a:lnTo>
                    <a:lnTo>
                      <a:pt x="23" y="34"/>
                    </a:lnTo>
                    <a:lnTo>
                      <a:pt x="27" y="53"/>
                    </a:lnTo>
                    <a:lnTo>
                      <a:pt x="26" y="5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58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0" name="Freeform 1046"/>
              <p:cNvSpPr>
                <a:spLocks/>
              </p:cNvSpPr>
              <p:nvPr/>
            </p:nvSpPr>
            <p:spPr bwMode="auto">
              <a:xfrm>
                <a:off x="2955" y="895"/>
                <a:ext cx="10" cy="21"/>
              </a:xfrm>
              <a:custGeom>
                <a:avLst/>
                <a:gdLst>
                  <a:gd name="T0" fmla="*/ 0 w 20"/>
                  <a:gd name="T1" fmla="*/ 0 h 43"/>
                  <a:gd name="T2" fmla="*/ 0 w 20"/>
                  <a:gd name="T3" fmla="*/ 0 h 43"/>
                  <a:gd name="T4" fmla="*/ 0 w 20"/>
                  <a:gd name="T5" fmla="*/ 0 h 43"/>
                  <a:gd name="T6" fmla="*/ 1 w 20"/>
                  <a:gd name="T7" fmla="*/ 0 h 43"/>
                  <a:gd name="T8" fmla="*/ 1 w 20"/>
                  <a:gd name="T9" fmla="*/ 0 h 43"/>
                  <a:gd name="T10" fmla="*/ 1 w 20"/>
                  <a:gd name="T11" fmla="*/ 0 h 43"/>
                  <a:gd name="T12" fmla="*/ 1 w 20"/>
                  <a:gd name="T13" fmla="*/ 0 h 43"/>
                  <a:gd name="T14" fmla="*/ 1 w 20"/>
                  <a:gd name="T15" fmla="*/ 0 h 43"/>
                  <a:gd name="T16" fmla="*/ 1 w 20"/>
                  <a:gd name="T17" fmla="*/ 0 h 43"/>
                  <a:gd name="T18" fmla="*/ 1 w 20"/>
                  <a:gd name="T19" fmla="*/ 0 h 43"/>
                  <a:gd name="T20" fmla="*/ 1 w 20"/>
                  <a:gd name="T21" fmla="*/ 0 h 43"/>
                  <a:gd name="T22" fmla="*/ 1 w 20"/>
                  <a:gd name="T23" fmla="*/ 0 h 43"/>
                  <a:gd name="T24" fmla="*/ 1 w 20"/>
                  <a:gd name="T25" fmla="*/ 0 h 43"/>
                  <a:gd name="T26" fmla="*/ 1 w 20"/>
                  <a:gd name="T27" fmla="*/ 0 h 43"/>
                  <a:gd name="T28" fmla="*/ 0 w 20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43"/>
                  <a:gd name="T47" fmla="*/ 20 w 20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43">
                    <a:moveTo>
                      <a:pt x="0" y="0"/>
                    </a:moveTo>
                    <a:lnTo>
                      <a:pt x="0" y="5"/>
                    </a:lnTo>
                    <a:lnTo>
                      <a:pt x="0" y="17"/>
                    </a:lnTo>
                    <a:lnTo>
                      <a:pt x="1" y="31"/>
                    </a:lnTo>
                    <a:lnTo>
                      <a:pt x="6" y="43"/>
                    </a:lnTo>
                    <a:lnTo>
                      <a:pt x="20" y="43"/>
                    </a:lnTo>
                    <a:lnTo>
                      <a:pt x="18" y="39"/>
                    </a:lnTo>
                    <a:lnTo>
                      <a:pt x="15" y="31"/>
                    </a:lnTo>
                    <a:lnTo>
                      <a:pt x="14" y="21"/>
                    </a:lnTo>
                    <a:lnTo>
                      <a:pt x="20" y="14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1" name="Freeform 1047"/>
              <p:cNvSpPr>
                <a:spLocks/>
              </p:cNvSpPr>
              <p:nvPr/>
            </p:nvSpPr>
            <p:spPr bwMode="auto">
              <a:xfrm>
                <a:off x="2964" y="901"/>
                <a:ext cx="11" cy="19"/>
              </a:xfrm>
              <a:custGeom>
                <a:avLst/>
                <a:gdLst>
                  <a:gd name="T0" fmla="*/ 1 w 20"/>
                  <a:gd name="T1" fmla="*/ 0 h 37"/>
                  <a:gd name="T2" fmla="*/ 1 w 20"/>
                  <a:gd name="T3" fmla="*/ 1 h 37"/>
                  <a:gd name="T4" fmla="*/ 1 w 20"/>
                  <a:gd name="T5" fmla="*/ 1 h 37"/>
                  <a:gd name="T6" fmla="*/ 1 w 20"/>
                  <a:gd name="T7" fmla="*/ 1 h 37"/>
                  <a:gd name="T8" fmla="*/ 0 w 20"/>
                  <a:gd name="T9" fmla="*/ 1 h 37"/>
                  <a:gd name="T10" fmla="*/ 1 w 20"/>
                  <a:gd name="T11" fmla="*/ 1 h 37"/>
                  <a:gd name="T12" fmla="*/ 1 w 20"/>
                  <a:gd name="T13" fmla="*/ 1 h 37"/>
                  <a:gd name="T14" fmla="*/ 1 w 20"/>
                  <a:gd name="T15" fmla="*/ 1 h 37"/>
                  <a:gd name="T16" fmla="*/ 1 w 20"/>
                  <a:gd name="T17" fmla="*/ 1 h 37"/>
                  <a:gd name="T18" fmla="*/ 1 w 20"/>
                  <a:gd name="T19" fmla="*/ 1 h 37"/>
                  <a:gd name="T20" fmla="*/ 1 w 20"/>
                  <a:gd name="T21" fmla="*/ 1 h 37"/>
                  <a:gd name="T22" fmla="*/ 1 w 20"/>
                  <a:gd name="T23" fmla="*/ 1 h 37"/>
                  <a:gd name="T24" fmla="*/ 1 w 2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37"/>
                  <a:gd name="T41" fmla="*/ 20 w 20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37">
                    <a:moveTo>
                      <a:pt x="12" y="0"/>
                    </a:moveTo>
                    <a:lnTo>
                      <a:pt x="10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5" y="26"/>
                    </a:lnTo>
                    <a:lnTo>
                      <a:pt x="12" y="33"/>
                    </a:lnTo>
                    <a:lnTo>
                      <a:pt x="20" y="37"/>
                    </a:lnTo>
                    <a:lnTo>
                      <a:pt x="18" y="32"/>
                    </a:lnTo>
                    <a:lnTo>
                      <a:pt x="15" y="22"/>
                    </a:lnTo>
                    <a:lnTo>
                      <a:pt x="1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5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2" name="Freeform 1048"/>
              <p:cNvSpPr>
                <a:spLocks/>
              </p:cNvSpPr>
              <p:nvPr/>
            </p:nvSpPr>
            <p:spPr bwMode="auto">
              <a:xfrm>
                <a:off x="2953" y="878"/>
                <a:ext cx="22" cy="20"/>
              </a:xfrm>
              <a:custGeom>
                <a:avLst/>
                <a:gdLst>
                  <a:gd name="T0" fmla="*/ 1 w 44"/>
                  <a:gd name="T1" fmla="*/ 1 h 40"/>
                  <a:gd name="T2" fmla="*/ 1 w 44"/>
                  <a:gd name="T3" fmla="*/ 1 h 40"/>
                  <a:gd name="T4" fmla="*/ 1 w 44"/>
                  <a:gd name="T5" fmla="*/ 1 h 40"/>
                  <a:gd name="T6" fmla="*/ 1 w 44"/>
                  <a:gd name="T7" fmla="*/ 1 h 40"/>
                  <a:gd name="T8" fmla="*/ 1 w 44"/>
                  <a:gd name="T9" fmla="*/ 1 h 40"/>
                  <a:gd name="T10" fmla="*/ 1 w 44"/>
                  <a:gd name="T11" fmla="*/ 1 h 40"/>
                  <a:gd name="T12" fmla="*/ 1 w 44"/>
                  <a:gd name="T13" fmla="*/ 1 h 40"/>
                  <a:gd name="T14" fmla="*/ 1 w 44"/>
                  <a:gd name="T15" fmla="*/ 1 h 40"/>
                  <a:gd name="T16" fmla="*/ 1 w 44"/>
                  <a:gd name="T17" fmla="*/ 1 h 40"/>
                  <a:gd name="T18" fmla="*/ 1 w 44"/>
                  <a:gd name="T19" fmla="*/ 1 h 40"/>
                  <a:gd name="T20" fmla="*/ 1 w 44"/>
                  <a:gd name="T21" fmla="*/ 1 h 40"/>
                  <a:gd name="T22" fmla="*/ 1 w 44"/>
                  <a:gd name="T23" fmla="*/ 1 h 40"/>
                  <a:gd name="T24" fmla="*/ 1 w 44"/>
                  <a:gd name="T25" fmla="*/ 1 h 40"/>
                  <a:gd name="T26" fmla="*/ 1 w 44"/>
                  <a:gd name="T27" fmla="*/ 1 h 40"/>
                  <a:gd name="T28" fmla="*/ 1 w 44"/>
                  <a:gd name="T29" fmla="*/ 1 h 40"/>
                  <a:gd name="T30" fmla="*/ 1 w 44"/>
                  <a:gd name="T31" fmla="*/ 1 h 40"/>
                  <a:gd name="T32" fmla="*/ 1 w 44"/>
                  <a:gd name="T33" fmla="*/ 1 h 40"/>
                  <a:gd name="T34" fmla="*/ 1 w 44"/>
                  <a:gd name="T35" fmla="*/ 1 h 40"/>
                  <a:gd name="T36" fmla="*/ 1 w 44"/>
                  <a:gd name="T37" fmla="*/ 1 h 40"/>
                  <a:gd name="T38" fmla="*/ 1 w 44"/>
                  <a:gd name="T39" fmla="*/ 1 h 40"/>
                  <a:gd name="T40" fmla="*/ 1 w 44"/>
                  <a:gd name="T41" fmla="*/ 1 h 40"/>
                  <a:gd name="T42" fmla="*/ 1 w 44"/>
                  <a:gd name="T43" fmla="*/ 1 h 40"/>
                  <a:gd name="T44" fmla="*/ 1 w 44"/>
                  <a:gd name="T45" fmla="*/ 1 h 40"/>
                  <a:gd name="T46" fmla="*/ 1 w 44"/>
                  <a:gd name="T47" fmla="*/ 1 h 40"/>
                  <a:gd name="T48" fmla="*/ 1 w 44"/>
                  <a:gd name="T49" fmla="*/ 1 h 40"/>
                  <a:gd name="T50" fmla="*/ 1 w 44"/>
                  <a:gd name="T51" fmla="*/ 1 h 40"/>
                  <a:gd name="T52" fmla="*/ 1 w 44"/>
                  <a:gd name="T53" fmla="*/ 1 h 40"/>
                  <a:gd name="T54" fmla="*/ 1 w 44"/>
                  <a:gd name="T55" fmla="*/ 1 h 40"/>
                  <a:gd name="T56" fmla="*/ 1 w 44"/>
                  <a:gd name="T57" fmla="*/ 1 h 40"/>
                  <a:gd name="T58" fmla="*/ 1 w 44"/>
                  <a:gd name="T59" fmla="*/ 1 h 40"/>
                  <a:gd name="T60" fmla="*/ 1 w 44"/>
                  <a:gd name="T61" fmla="*/ 1 h 40"/>
                  <a:gd name="T62" fmla="*/ 1 w 44"/>
                  <a:gd name="T63" fmla="*/ 1 h 40"/>
                  <a:gd name="T64" fmla="*/ 1 w 44"/>
                  <a:gd name="T65" fmla="*/ 1 h 40"/>
                  <a:gd name="T66" fmla="*/ 1 w 44"/>
                  <a:gd name="T67" fmla="*/ 1 h 40"/>
                  <a:gd name="T68" fmla="*/ 1 w 44"/>
                  <a:gd name="T69" fmla="*/ 1 h 40"/>
                  <a:gd name="T70" fmla="*/ 1 w 44"/>
                  <a:gd name="T71" fmla="*/ 1 h 40"/>
                  <a:gd name="T72" fmla="*/ 1 w 44"/>
                  <a:gd name="T73" fmla="*/ 0 h 40"/>
                  <a:gd name="T74" fmla="*/ 1 w 44"/>
                  <a:gd name="T75" fmla="*/ 1 h 40"/>
                  <a:gd name="T76" fmla="*/ 1 w 44"/>
                  <a:gd name="T77" fmla="*/ 1 h 40"/>
                  <a:gd name="T78" fmla="*/ 1 w 44"/>
                  <a:gd name="T79" fmla="*/ 1 h 40"/>
                  <a:gd name="T80" fmla="*/ 0 w 44"/>
                  <a:gd name="T81" fmla="*/ 1 h 40"/>
                  <a:gd name="T82" fmla="*/ 1 w 44"/>
                  <a:gd name="T83" fmla="*/ 1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4"/>
                  <a:gd name="T127" fmla="*/ 0 h 40"/>
                  <a:gd name="T128" fmla="*/ 44 w 4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4" h="40">
                    <a:moveTo>
                      <a:pt x="4" y="23"/>
                    </a:moveTo>
                    <a:lnTo>
                      <a:pt x="6" y="23"/>
                    </a:lnTo>
                    <a:lnTo>
                      <a:pt x="9" y="23"/>
                    </a:lnTo>
                    <a:lnTo>
                      <a:pt x="15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6" y="38"/>
                    </a:lnTo>
                    <a:lnTo>
                      <a:pt x="30" y="40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3" y="33"/>
                    </a:lnTo>
                    <a:lnTo>
                      <a:pt x="37" y="35"/>
                    </a:lnTo>
                    <a:lnTo>
                      <a:pt x="39" y="38"/>
                    </a:lnTo>
                    <a:lnTo>
                      <a:pt x="36" y="27"/>
                    </a:lnTo>
                    <a:lnTo>
                      <a:pt x="44" y="31"/>
                    </a:lnTo>
                    <a:lnTo>
                      <a:pt x="44" y="30"/>
                    </a:lnTo>
                    <a:lnTo>
                      <a:pt x="42" y="26"/>
                    </a:lnTo>
                    <a:lnTo>
                      <a:pt x="38" y="21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7" y="16"/>
                    </a:lnTo>
                    <a:lnTo>
                      <a:pt x="24" y="15"/>
                    </a:lnTo>
                    <a:lnTo>
                      <a:pt x="19" y="15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19" y="24"/>
                    </a:lnTo>
                    <a:lnTo>
                      <a:pt x="14" y="20"/>
                    </a:lnTo>
                    <a:lnTo>
                      <a:pt x="9" y="16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10" y="4"/>
                    </a:lnTo>
                    <a:lnTo>
                      <a:pt x="4" y="12"/>
                    </a:lnTo>
                    <a:lnTo>
                      <a:pt x="0" y="1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FF5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3" name="Freeform 1049"/>
              <p:cNvSpPr>
                <a:spLocks/>
              </p:cNvSpPr>
              <p:nvPr/>
            </p:nvSpPr>
            <p:spPr bwMode="auto">
              <a:xfrm>
                <a:off x="2974" y="917"/>
                <a:ext cx="108" cy="71"/>
              </a:xfrm>
              <a:custGeom>
                <a:avLst/>
                <a:gdLst>
                  <a:gd name="T0" fmla="*/ 0 w 217"/>
                  <a:gd name="T1" fmla="*/ 1 h 141"/>
                  <a:gd name="T2" fmla="*/ 0 w 217"/>
                  <a:gd name="T3" fmla="*/ 1 h 141"/>
                  <a:gd name="T4" fmla="*/ 0 w 217"/>
                  <a:gd name="T5" fmla="*/ 1 h 141"/>
                  <a:gd name="T6" fmla="*/ 0 w 217"/>
                  <a:gd name="T7" fmla="*/ 1 h 141"/>
                  <a:gd name="T8" fmla="*/ 0 w 217"/>
                  <a:gd name="T9" fmla="*/ 1 h 141"/>
                  <a:gd name="T10" fmla="*/ 0 w 217"/>
                  <a:gd name="T11" fmla="*/ 1 h 141"/>
                  <a:gd name="T12" fmla="*/ 0 w 217"/>
                  <a:gd name="T13" fmla="*/ 1 h 141"/>
                  <a:gd name="T14" fmla="*/ 0 w 217"/>
                  <a:gd name="T15" fmla="*/ 1 h 141"/>
                  <a:gd name="T16" fmla="*/ 0 w 217"/>
                  <a:gd name="T17" fmla="*/ 1 h 141"/>
                  <a:gd name="T18" fmla="*/ 0 w 217"/>
                  <a:gd name="T19" fmla="*/ 1 h 141"/>
                  <a:gd name="T20" fmla="*/ 0 w 217"/>
                  <a:gd name="T21" fmla="*/ 1 h 141"/>
                  <a:gd name="T22" fmla="*/ 0 w 217"/>
                  <a:gd name="T23" fmla="*/ 1 h 141"/>
                  <a:gd name="T24" fmla="*/ 0 w 217"/>
                  <a:gd name="T25" fmla="*/ 1 h 141"/>
                  <a:gd name="T26" fmla="*/ 0 w 217"/>
                  <a:gd name="T27" fmla="*/ 1 h 141"/>
                  <a:gd name="T28" fmla="*/ 0 w 217"/>
                  <a:gd name="T29" fmla="*/ 1 h 141"/>
                  <a:gd name="T30" fmla="*/ 0 w 217"/>
                  <a:gd name="T31" fmla="*/ 1 h 141"/>
                  <a:gd name="T32" fmla="*/ 0 w 217"/>
                  <a:gd name="T33" fmla="*/ 1 h 141"/>
                  <a:gd name="T34" fmla="*/ 0 w 217"/>
                  <a:gd name="T35" fmla="*/ 1 h 141"/>
                  <a:gd name="T36" fmla="*/ 0 w 217"/>
                  <a:gd name="T37" fmla="*/ 1 h 141"/>
                  <a:gd name="T38" fmla="*/ 0 w 217"/>
                  <a:gd name="T39" fmla="*/ 1 h 141"/>
                  <a:gd name="T40" fmla="*/ 0 w 217"/>
                  <a:gd name="T41" fmla="*/ 1 h 141"/>
                  <a:gd name="T42" fmla="*/ 0 w 217"/>
                  <a:gd name="T43" fmla="*/ 1 h 141"/>
                  <a:gd name="T44" fmla="*/ 0 w 217"/>
                  <a:gd name="T45" fmla="*/ 1 h 141"/>
                  <a:gd name="T46" fmla="*/ 0 w 217"/>
                  <a:gd name="T47" fmla="*/ 1 h 141"/>
                  <a:gd name="T48" fmla="*/ 0 w 217"/>
                  <a:gd name="T49" fmla="*/ 1 h 141"/>
                  <a:gd name="T50" fmla="*/ 0 w 217"/>
                  <a:gd name="T51" fmla="*/ 1 h 141"/>
                  <a:gd name="T52" fmla="*/ 0 w 217"/>
                  <a:gd name="T53" fmla="*/ 0 h 141"/>
                  <a:gd name="T54" fmla="*/ 0 w 217"/>
                  <a:gd name="T55" fmla="*/ 1 h 141"/>
                  <a:gd name="T56" fmla="*/ 0 w 217"/>
                  <a:gd name="T57" fmla="*/ 1 h 141"/>
                  <a:gd name="T58" fmla="*/ 0 w 217"/>
                  <a:gd name="T59" fmla="*/ 1 h 141"/>
                  <a:gd name="T60" fmla="*/ 0 w 217"/>
                  <a:gd name="T61" fmla="*/ 1 h 141"/>
                  <a:gd name="T62" fmla="*/ 0 w 217"/>
                  <a:gd name="T63" fmla="*/ 1 h 141"/>
                  <a:gd name="T64" fmla="*/ 0 w 217"/>
                  <a:gd name="T65" fmla="*/ 1 h 141"/>
                  <a:gd name="T66" fmla="*/ 0 w 217"/>
                  <a:gd name="T67" fmla="*/ 1 h 1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7"/>
                  <a:gd name="T103" fmla="*/ 0 h 141"/>
                  <a:gd name="T104" fmla="*/ 217 w 217"/>
                  <a:gd name="T105" fmla="*/ 141 h 1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7" h="141">
                    <a:moveTo>
                      <a:pt x="6" y="106"/>
                    </a:moveTo>
                    <a:lnTo>
                      <a:pt x="0" y="117"/>
                    </a:lnTo>
                    <a:lnTo>
                      <a:pt x="70" y="106"/>
                    </a:lnTo>
                    <a:lnTo>
                      <a:pt x="75" y="97"/>
                    </a:lnTo>
                    <a:lnTo>
                      <a:pt x="82" y="98"/>
                    </a:lnTo>
                    <a:lnTo>
                      <a:pt x="82" y="92"/>
                    </a:lnTo>
                    <a:lnTo>
                      <a:pt x="106" y="61"/>
                    </a:lnTo>
                    <a:lnTo>
                      <a:pt x="111" y="62"/>
                    </a:lnTo>
                    <a:lnTo>
                      <a:pt x="112" y="60"/>
                    </a:lnTo>
                    <a:lnTo>
                      <a:pt x="115" y="53"/>
                    </a:lnTo>
                    <a:lnTo>
                      <a:pt x="120" y="47"/>
                    </a:lnTo>
                    <a:lnTo>
                      <a:pt x="125" y="45"/>
                    </a:lnTo>
                    <a:lnTo>
                      <a:pt x="123" y="42"/>
                    </a:lnTo>
                    <a:lnTo>
                      <a:pt x="120" y="37"/>
                    </a:lnTo>
                    <a:lnTo>
                      <a:pt x="119" y="30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3" y="25"/>
                    </a:lnTo>
                    <a:lnTo>
                      <a:pt x="128" y="27"/>
                    </a:lnTo>
                    <a:lnTo>
                      <a:pt x="131" y="31"/>
                    </a:lnTo>
                    <a:lnTo>
                      <a:pt x="141" y="32"/>
                    </a:lnTo>
                    <a:lnTo>
                      <a:pt x="143" y="29"/>
                    </a:lnTo>
                    <a:lnTo>
                      <a:pt x="150" y="31"/>
                    </a:lnTo>
                    <a:lnTo>
                      <a:pt x="148" y="38"/>
                    </a:lnTo>
                    <a:lnTo>
                      <a:pt x="142" y="55"/>
                    </a:lnTo>
                    <a:lnTo>
                      <a:pt x="135" y="76"/>
                    </a:lnTo>
                    <a:lnTo>
                      <a:pt x="133" y="93"/>
                    </a:lnTo>
                    <a:lnTo>
                      <a:pt x="138" y="95"/>
                    </a:lnTo>
                    <a:lnTo>
                      <a:pt x="135" y="98"/>
                    </a:lnTo>
                    <a:lnTo>
                      <a:pt x="128" y="105"/>
                    </a:lnTo>
                    <a:lnTo>
                      <a:pt x="121" y="112"/>
                    </a:lnTo>
                    <a:lnTo>
                      <a:pt x="118" y="118"/>
                    </a:lnTo>
                    <a:lnTo>
                      <a:pt x="114" y="120"/>
                    </a:lnTo>
                    <a:lnTo>
                      <a:pt x="111" y="112"/>
                    </a:lnTo>
                    <a:lnTo>
                      <a:pt x="110" y="117"/>
                    </a:lnTo>
                    <a:lnTo>
                      <a:pt x="92" y="120"/>
                    </a:lnTo>
                    <a:lnTo>
                      <a:pt x="95" y="122"/>
                    </a:lnTo>
                    <a:lnTo>
                      <a:pt x="102" y="129"/>
                    </a:lnTo>
                    <a:lnTo>
                      <a:pt x="108" y="136"/>
                    </a:lnTo>
                    <a:lnTo>
                      <a:pt x="115" y="141"/>
                    </a:lnTo>
                    <a:lnTo>
                      <a:pt x="115" y="136"/>
                    </a:lnTo>
                    <a:lnTo>
                      <a:pt x="178" y="140"/>
                    </a:lnTo>
                    <a:lnTo>
                      <a:pt x="188" y="26"/>
                    </a:lnTo>
                    <a:lnTo>
                      <a:pt x="203" y="13"/>
                    </a:lnTo>
                    <a:lnTo>
                      <a:pt x="204" y="17"/>
                    </a:lnTo>
                    <a:lnTo>
                      <a:pt x="204" y="7"/>
                    </a:lnTo>
                    <a:lnTo>
                      <a:pt x="209" y="6"/>
                    </a:lnTo>
                    <a:lnTo>
                      <a:pt x="213" y="13"/>
                    </a:lnTo>
                    <a:lnTo>
                      <a:pt x="217" y="13"/>
                    </a:lnTo>
                    <a:lnTo>
                      <a:pt x="214" y="4"/>
                    </a:lnTo>
                    <a:lnTo>
                      <a:pt x="212" y="3"/>
                    </a:lnTo>
                    <a:lnTo>
                      <a:pt x="205" y="2"/>
                    </a:lnTo>
                    <a:lnTo>
                      <a:pt x="195" y="1"/>
                    </a:lnTo>
                    <a:lnTo>
                      <a:pt x="181" y="0"/>
                    </a:lnTo>
                    <a:lnTo>
                      <a:pt x="165" y="1"/>
                    </a:lnTo>
                    <a:lnTo>
                      <a:pt x="146" y="3"/>
                    </a:lnTo>
                    <a:lnTo>
                      <a:pt x="128" y="9"/>
                    </a:lnTo>
                    <a:lnTo>
                      <a:pt x="110" y="18"/>
                    </a:lnTo>
                    <a:lnTo>
                      <a:pt x="104" y="21"/>
                    </a:lnTo>
                    <a:lnTo>
                      <a:pt x="105" y="33"/>
                    </a:lnTo>
                    <a:lnTo>
                      <a:pt x="75" y="83"/>
                    </a:lnTo>
                    <a:lnTo>
                      <a:pt x="72" y="84"/>
                    </a:lnTo>
                    <a:lnTo>
                      <a:pt x="63" y="86"/>
                    </a:lnTo>
                    <a:lnTo>
                      <a:pt x="52" y="90"/>
                    </a:lnTo>
                    <a:lnTo>
                      <a:pt x="39" y="93"/>
                    </a:lnTo>
                    <a:lnTo>
                      <a:pt x="27" y="97"/>
                    </a:lnTo>
                    <a:lnTo>
                      <a:pt x="16" y="101"/>
                    </a:lnTo>
                    <a:lnTo>
                      <a:pt x="8" y="103"/>
                    </a:lnTo>
                    <a:lnTo>
                      <a:pt x="6" y="106"/>
                    </a:lnTo>
                    <a:close/>
                  </a:path>
                </a:pathLst>
              </a:custGeom>
              <a:solidFill>
                <a:srgbClr val="A5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4" name="Freeform 1050"/>
              <p:cNvSpPr>
                <a:spLocks/>
              </p:cNvSpPr>
              <p:nvPr/>
            </p:nvSpPr>
            <p:spPr bwMode="auto">
              <a:xfrm>
                <a:off x="2947" y="983"/>
                <a:ext cx="76" cy="66"/>
              </a:xfrm>
              <a:custGeom>
                <a:avLst/>
                <a:gdLst>
                  <a:gd name="T0" fmla="*/ 1 w 152"/>
                  <a:gd name="T1" fmla="*/ 0 h 134"/>
                  <a:gd name="T2" fmla="*/ 1 w 152"/>
                  <a:gd name="T3" fmla="*/ 0 h 134"/>
                  <a:gd name="T4" fmla="*/ 1 w 152"/>
                  <a:gd name="T5" fmla="*/ 0 h 134"/>
                  <a:gd name="T6" fmla="*/ 1 w 152"/>
                  <a:gd name="T7" fmla="*/ 0 h 134"/>
                  <a:gd name="T8" fmla="*/ 1 w 152"/>
                  <a:gd name="T9" fmla="*/ 0 h 134"/>
                  <a:gd name="T10" fmla="*/ 1 w 152"/>
                  <a:gd name="T11" fmla="*/ 0 h 134"/>
                  <a:gd name="T12" fmla="*/ 1 w 152"/>
                  <a:gd name="T13" fmla="*/ 0 h 134"/>
                  <a:gd name="T14" fmla="*/ 1 w 152"/>
                  <a:gd name="T15" fmla="*/ 0 h 134"/>
                  <a:gd name="T16" fmla="*/ 1 w 152"/>
                  <a:gd name="T17" fmla="*/ 0 h 134"/>
                  <a:gd name="T18" fmla="*/ 1 w 152"/>
                  <a:gd name="T19" fmla="*/ 0 h 134"/>
                  <a:gd name="T20" fmla="*/ 1 w 152"/>
                  <a:gd name="T21" fmla="*/ 0 h 134"/>
                  <a:gd name="T22" fmla="*/ 1 w 152"/>
                  <a:gd name="T23" fmla="*/ 0 h 134"/>
                  <a:gd name="T24" fmla="*/ 1 w 152"/>
                  <a:gd name="T25" fmla="*/ 0 h 134"/>
                  <a:gd name="T26" fmla="*/ 1 w 152"/>
                  <a:gd name="T27" fmla="*/ 0 h 134"/>
                  <a:gd name="T28" fmla="*/ 1 w 152"/>
                  <a:gd name="T29" fmla="*/ 0 h 134"/>
                  <a:gd name="T30" fmla="*/ 1 w 152"/>
                  <a:gd name="T31" fmla="*/ 0 h 134"/>
                  <a:gd name="T32" fmla="*/ 1 w 152"/>
                  <a:gd name="T33" fmla="*/ 0 h 134"/>
                  <a:gd name="T34" fmla="*/ 1 w 152"/>
                  <a:gd name="T35" fmla="*/ 0 h 134"/>
                  <a:gd name="T36" fmla="*/ 1 w 152"/>
                  <a:gd name="T37" fmla="*/ 0 h 134"/>
                  <a:gd name="T38" fmla="*/ 1 w 152"/>
                  <a:gd name="T39" fmla="*/ 0 h 134"/>
                  <a:gd name="T40" fmla="*/ 1 w 152"/>
                  <a:gd name="T41" fmla="*/ 0 h 134"/>
                  <a:gd name="T42" fmla="*/ 1 w 152"/>
                  <a:gd name="T43" fmla="*/ 0 h 134"/>
                  <a:gd name="T44" fmla="*/ 1 w 152"/>
                  <a:gd name="T45" fmla="*/ 0 h 134"/>
                  <a:gd name="T46" fmla="*/ 0 w 152"/>
                  <a:gd name="T47" fmla="*/ 0 h 134"/>
                  <a:gd name="T48" fmla="*/ 1 w 152"/>
                  <a:gd name="T49" fmla="*/ 0 h 134"/>
                  <a:gd name="T50" fmla="*/ 1 w 152"/>
                  <a:gd name="T51" fmla="*/ 0 h 134"/>
                  <a:gd name="T52" fmla="*/ 1 w 152"/>
                  <a:gd name="T53" fmla="*/ 0 h 1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2"/>
                  <a:gd name="T82" fmla="*/ 0 h 134"/>
                  <a:gd name="T83" fmla="*/ 152 w 152"/>
                  <a:gd name="T84" fmla="*/ 134 h 1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2" h="134">
                    <a:moveTo>
                      <a:pt x="125" y="1"/>
                    </a:moveTo>
                    <a:lnTo>
                      <a:pt x="135" y="0"/>
                    </a:lnTo>
                    <a:lnTo>
                      <a:pt x="136" y="2"/>
                    </a:lnTo>
                    <a:lnTo>
                      <a:pt x="138" y="7"/>
                    </a:lnTo>
                    <a:lnTo>
                      <a:pt x="144" y="13"/>
                    </a:lnTo>
                    <a:lnTo>
                      <a:pt x="152" y="19"/>
                    </a:lnTo>
                    <a:lnTo>
                      <a:pt x="151" y="20"/>
                    </a:lnTo>
                    <a:lnTo>
                      <a:pt x="146" y="23"/>
                    </a:lnTo>
                    <a:lnTo>
                      <a:pt x="141" y="27"/>
                    </a:lnTo>
                    <a:lnTo>
                      <a:pt x="133" y="31"/>
                    </a:lnTo>
                    <a:lnTo>
                      <a:pt x="123" y="35"/>
                    </a:lnTo>
                    <a:lnTo>
                      <a:pt x="114" y="38"/>
                    </a:lnTo>
                    <a:lnTo>
                      <a:pt x="103" y="39"/>
                    </a:lnTo>
                    <a:lnTo>
                      <a:pt x="92" y="37"/>
                    </a:lnTo>
                    <a:lnTo>
                      <a:pt x="38" y="120"/>
                    </a:lnTo>
                    <a:lnTo>
                      <a:pt x="42" y="128"/>
                    </a:lnTo>
                    <a:lnTo>
                      <a:pt x="40" y="128"/>
                    </a:lnTo>
                    <a:lnTo>
                      <a:pt x="37" y="129"/>
                    </a:lnTo>
                    <a:lnTo>
                      <a:pt x="31" y="131"/>
                    </a:lnTo>
                    <a:lnTo>
                      <a:pt x="24" y="133"/>
                    </a:lnTo>
                    <a:lnTo>
                      <a:pt x="17" y="134"/>
                    </a:lnTo>
                    <a:lnTo>
                      <a:pt x="10" y="134"/>
                    </a:lnTo>
                    <a:lnTo>
                      <a:pt x="5" y="134"/>
                    </a:lnTo>
                    <a:lnTo>
                      <a:pt x="0" y="131"/>
                    </a:lnTo>
                    <a:lnTo>
                      <a:pt x="65" y="30"/>
                    </a:lnTo>
                    <a:lnTo>
                      <a:pt x="77" y="28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rgbClr val="A5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  <p:sp>
            <p:nvSpPr>
              <p:cNvPr id="139295" name="Freeform 1051"/>
              <p:cNvSpPr>
                <a:spLocks/>
              </p:cNvSpPr>
              <p:nvPr/>
            </p:nvSpPr>
            <p:spPr bwMode="auto">
              <a:xfrm>
                <a:off x="3049" y="890"/>
                <a:ext cx="13" cy="22"/>
              </a:xfrm>
              <a:custGeom>
                <a:avLst/>
                <a:gdLst>
                  <a:gd name="T0" fmla="*/ 1 w 25"/>
                  <a:gd name="T1" fmla="*/ 0 h 44"/>
                  <a:gd name="T2" fmla="*/ 1 w 25"/>
                  <a:gd name="T3" fmla="*/ 1 h 44"/>
                  <a:gd name="T4" fmla="*/ 1 w 25"/>
                  <a:gd name="T5" fmla="*/ 1 h 44"/>
                  <a:gd name="T6" fmla="*/ 0 w 25"/>
                  <a:gd name="T7" fmla="*/ 1 h 44"/>
                  <a:gd name="T8" fmla="*/ 0 w 25"/>
                  <a:gd name="T9" fmla="*/ 1 h 44"/>
                  <a:gd name="T10" fmla="*/ 1 w 25"/>
                  <a:gd name="T11" fmla="*/ 1 h 44"/>
                  <a:gd name="T12" fmla="*/ 1 w 25"/>
                  <a:gd name="T13" fmla="*/ 1 h 44"/>
                  <a:gd name="T14" fmla="*/ 1 w 25"/>
                  <a:gd name="T15" fmla="*/ 1 h 44"/>
                  <a:gd name="T16" fmla="*/ 1 w 25"/>
                  <a:gd name="T17" fmla="*/ 1 h 44"/>
                  <a:gd name="T18" fmla="*/ 1 w 25"/>
                  <a:gd name="T19" fmla="*/ 1 h 44"/>
                  <a:gd name="T20" fmla="*/ 1 w 25"/>
                  <a:gd name="T21" fmla="*/ 1 h 44"/>
                  <a:gd name="T22" fmla="*/ 1 w 25"/>
                  <a:gd name="T23" fmla="*/ 1 h 44"/>
                  <a:gd name="T24" fmla="*/ 1 w 25"/>
                  <a:gd name="T25" fmla="*/ 1 h 44"/>
                  <a:gd name="T26" fmla="*/ 1 w 25"/>
                  <a:gd name="T27" fmla="*/ 1 h 44"/>
                  <a:gd name="T28" fmla="*/ 1 w 25"/>
                  <a:gd name="T29" fmla="*/ 1 h 44"/>
                  <a:gd name="T30" fmla="*/ 1 w 25"/>
                  <a:gd name="T31" fmla="*/ 1 h 44"/>
                  <a:gd name="T32" fmla="*/ 1 w 25"/>
                  <a:gd name="T33" fmla="*/ 1 h 44"/>
                  <a:gd name="T34" fmla="*/ 1 w 25"/>
                  <a:gd name="T35" fmla="*/ 0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44"/>
                  <a:gd name="T56" fmla="*/ 25 w 2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44">
                    <a:moveTo>
                      <a:pt x="13" y="0"/>
                    </a:moveTo>
                    <a:lnTo>
                      <a:pt x="10" y="5"/>
                    </a:lnTo>
                    <a:lnTo>
                      <a:pt x="5" y="16"/>
                    </a:lnTo>
                    <a:lnTo>
                      <a:pt x="0" y="31"/>
                    </a:lnTo>
                    <a:lnTo>
                      <a:pt x="0" y="44"/>
                    </a:lnTo>
                    <a:lnTo>
                      <a:pt x="5" y="41"/>
                    </a:lnTo>
                    <a:lnTo>
                      <a:pt x="14" y="36"/>
                    </a:lnTo>
                    <a:lnTo>
                      <a:pt x="22" y="26"/>
                    </a:lnTo>
                    <a:lnTo>
                      <a:pt x="25" y="15"/>
                    </a:lnTo>
                    <a:lnTo>
                      <a:pt x="24" y="14"/>
                    </a:lnTo>
                    <a:lnTo>
                      <a:pt x="22" y="15"/>
                    </a:lnTo>
                    <a:lnTo>
                      <a:pt x="21" y="16"/>
                    </a:lnTo>
                    <a:lnTo>
                      <a:pt x="14" y="16"/>
                    </a:lnTo>
                    <a:lnTo>
                      <a:pt x="15" y="14"/>
                    </a:lnTo>
                    <a:lnTo>
                      <a:pt x="17" y="8"/>
                    </a:lnTo>
                    <a:lnTo>
                      <a:pt x="17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F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2800"/>
              </a:p>
            </p:txBody>
          </p:sp>
        </p:grpSp>
      </p:grpSp>
      <p:sp>
        <p:nvSpPr>
          <p:cNvPr id="31" name="Down Arrow 30"/>
          <p:cNvSpPr/>
          <p:nvPr/>
        </p:nvSpPr>
        <p:spPr>
          <a:xfrm>
            <a:off x="5039922" y="4974616"/>
            <a:ext cx="484632" cy="7143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2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37322" y="5480265"/>
            <a:ext cx="26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3200" dirty="0">
                <a:latin typeface="+mn-lt"/>
              </a:rPr>
              <a:t>intern / extern</a:t>
            </a:r>
            <a:endParaRPr lang="en-US" altLang="en-US" sz="3200" dirty="0">
              <a:latin typeface="+mn-lt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236308" y="1198051"/>
            <a:ext cx="102992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Låt</a:t>
            </a:r>
            <a:r>
              <a:rPr lang="en-US" altLang="en-US" sz="3200" dirty="0">
                <a:solidFill>
                  <a:schemeClr val="accent2"/>
                </a:solidFill>
                <a:latin typeface="+mn-lt"/>
                <a:cs typeface="Arial"/>
              </a:rPr>
              <a:t> KUNDEN </a:t>
            </a: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beställa</a:t>
            </a:r>
            <a:r>
              <a:rPr lang="en-US" altLang="en-US" sz="3200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produkten</a:t>
            </a:r>
            <a:r>
              <a:rPr lang="en-US" altLang="en-US" sz="3200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eller</a:t>
            </a:r>
            <a:r>
              <a:rPr lang="en-US" altLang="en-US" sz="3200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tjänsten</a:t>
            </a:r>
            <a:endParaRPr lang="en-US" altLang="en-US" sz="3200" dirty="0">
              <a:solidFill>
                <a:schemeClr val="accent2"/>
              </a:solidFill>
              <a:latin typeface="+mn-lt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från</a:t>
            </a:r>
            <a:r>
              <a:rPr lang="en-US" altLang="en-US" sz="3200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+mn-lt"/>
                <a:cs typeface="Arial"/>
              </a:rPr>
              <a:t>produktionen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US" altLang="en-US" sz="4000" b="1" dirty="0">
                <a:solidFill>
                  <a:schemeClr val="accent2"/>
                </a:solidFill>
                <a:latin typeface="+mn-lt"/>
                <a:cs typeface="Arial"/>
              </a:rPr>
              <a:t>med </a:t>
            </a:r>
            <a:r>
              <a:rPr lang="en-US" altLang="en-US" sz="4000" b="1" dirty="0" err="1">
                <a:solidFill>
                  <a:schemeClr val="accent2"/>
                </a:solidFill>
                <a:latin typeface="+mn-lt"/>
                <a:cs typeface="Arial"/>
              </a:rPr>
              <a:t>styrd</a:t>
            </a:r>
            <a:r>
              <a:rPr lang="en-US" altLang="en-US" sz="4000" b="1" dirty="0">
                <a:solidFill>
                  <a:schemeClr val="accent2"/>
                </a:solidFill>
                <a:latin typeface="+mn-lt"/>
                <a:cs typeface="Arial"/>
              </a:rPr>
              <a:t> DRAGKRAFT </a:t>
            </a:r>
            <a:r>
              <a:rPr lang="en-US" altLang="en-US" sz="2400" b="1" dirty="0">
                <a:solidFill>
                  <a:schemeClr val="accent2"/>
                </a:solidFill>
                <a:latin typeface="+mn-lt"/>
                <a:cs typeface="Arial"/>
              </a:rPr>
              <a:t>(pull-</a:t>
            </a:r>
            <a:r>
              <a:rPr lang="en-US" altLang="en-US" sz="2400" b="1" dirty="0" err="1">
                <a:solidFill>
                  <a:schemeClr val="accent2"/>
                </a:solidFill>
                <a:latin typeface="+mn-lt"/>
                <a:cs typeface="Arial"/>
              </a:rPr>
              <a:t>styrning</a:t>
            </a:r>
            <a:r>
              <a:rPr lang="en-US" altLang="en-US" sz="2400" b="1" dirty="0">
                <a:solidFill>
                  <a:schemeClr val="accent2"/>
                </a:solidFill>
                <a:latin typeface="+mn-lt"/>
                <a:cs typeface="Arial"/>
              </a:rPr>
              <a:t>)</a:t>
            </a:r>
          </a:p>
        </p:txBody>
      </p:sp>
      <p:sp>
        <p:nvSpPr>
          <p:cNvPr id="34" name="Otsikko 1"/>
          <p:cNvSpPr txBox="1">
            <a:spLocks/>
          </p:cNvSpPr>
          <p:nvPr/>
        </p:nvSpPr>
        <p:spPr>
          <a:xfrm>
            <a:off x="1" y="530118"/>
            <a:ext cx="12192000" cy="62379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8081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384CB0-762E-40D3-9F94-8B9FC19F8A5C}"/>
              </a:ext>
            </a:extLst>
          </p:cNvPr>
          <p:cNvSpPr txBox="1"/>
          <p:nvPr/>
        </p:nvSpPr>
        <p:spPr>
          <a:xfrm>
            <a:off x="1686749" y="1513183"/>
            <a:ext cx="37475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“Push”- </a:t>
            </a:r>
            <a:r>
              <a:rPr lang="en-US" b="1" dirty="0" err="1"/>
              <a:t>produktion</a:t>
            </a:r>
            <a:endParaRPr lang="en-US" b="1" dirty="0"/>
          </a:p>
          <a:p>
            <a:r>
              <a:rPr lang="en-US" b="1" dirty="0"/>
              <a:t>KAPASITETSBASERAT ARBETSSÄTT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06CC8-5772-4E27-8921-11C3C49AD21A}"/>
              </a:ext>
            </a:extLst>
          </p:cNvPr>
          <p:cNvSpPr txBox="1"/>
          <p:nvPr/>
        </p:nvSpPr>
        <p:spPr>
          <a:xfrm>
            <a:off x="6833225" y="1605517"/>
            <a:ext cx="376586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“Pull” - </a:t>
            </a:r>
            <a:r>
              <a:rPr lang="en-US" b="1" dirty="0" err="1"/>
              <a:t>produktion</a:t>
            </a:r>
            <a:endParaRPr lang="en-US" b="1" dirty="0"/>
          </a:p>
          <a:p>
            <a:pPr algn="ctr"/>
            <a:r>
              <a:rPr lang="en-US" b="1" dirty="0"/>
              <a:t>BEHOVSSTYRT ARBETSSÄTT</a:t>
            </a:r>
          </a:p>
          <a:p>
            <a:r>
              <a:rPr lang="en-US" b="1" dirty="0"/>
              <a:t>Material, </a:t>
            </a:r>
            <a:r>
              <a:rPr lang="en-US" b="1" dirty="0" err="1"/>
              <a:t>produkter</a:t>
            </a:r>
            <a:r>
              <a:rPr lang="en-US" b="1" dirty="0"/>
              <a:t> </a:t>
            </a:r>
            <a:r>
              <a:rPr lang="en-US" b="1" dirty="0" err="1"/>
              <a:t>och</a:t>
            </a:r>
            <a:r>
              <a:rPr lang="en-US" b="1" dirty="0"/>
              <a:t> </a:t>
            </a:r>
            <a:r>
              <a:rPr lang="en-US" b="1" dirty="0" err="1"/>
              <a:t>tjänster</a:t>
            </a:r>
            <a:r>
              <a:rPr lang="en-US" b="1" dirty="0"/>
              <a:t> </a:t>
            </a:r>
            <a:r>
              <a:rPr lang="en-US" b="1" dirty="0" err="1"/>
              <a:t>produceras</a:t>
            </a:r>
            <a:r>
              <a:rPr lang="en-US" b="1" dirty="0"/>
              <a:t> bara </a:t>
            </a:r>
            <a:r>
              <a:rPr lang="en-US" b="1" dirty="0" err="1"/>
              <a:t>när</a:t>
            </a:r>
            <a:r>
              <a:rPr lang="en-US" b="1" dirty="0"/>
              <a:t> de </a:t>
            </a:r>
            <a:r>
              <a:rPr lang="en-US" b="1" dirty="0" err="1"/>
              <a:t>behövs</a:t>
            </a:r>
            <a:r>
              <a:rPr lang="en-US" b="1" dirty="0"/>
              <a:t> </a:t>
            </a:r>
            <a:r>
              <a:rPr lang="en-US" b="1" dirty="0" err="1"/>
              <a:t>och</a:t>
            </a:r>
            <a:r>
              <a:rPr lang="en-US" b="1" dirty="0"/>
              <a:t> </a:t>
            </a:r>
            <a:r>
              <a:rPr lang="en-US" b="1" dirty="0" err="1"/>
              <a:t>levereras</a:t>
            </a:r>
            <a:r>
              <a:rPr lang="en-US" b="1" dirty="0"/>
              <a:t> bara </a:t>
            </a:r>
            <a:r>
              <a:rPr lang="en-US" b="1" dirty="0" err="1"/>
              <a:t>när</a:t>
            </a:r>
            <a:r>
              <a:rPr lang="en-US" b="1" dirty="0"/>
              <a:t> de </a:t>
            </a:r>
            <a:r>
              <a:rPr lang="en-US" b="1" dirty="0" err="1"/>
              <a:t>hövs</a:t>
            </a:r>
            <a:r>
              <a:rPr lang="en-US" b="1" dirty="0"/>
              <a:t> </a:t>
            </a:r>
            <a:r>
              <a:rPr lang="en-US" b="1" dirty="0" err="1"/>
              <a:t>och</a:t>
            </a:r>
            <a:r>
              <a:rPr lang="en-US" b="1" dirty="0"/>
              <a:t> </a:t>
            </a:r>
            <a:r>
              <a:rPr lang="en-US" b="1" dirty="0" err="1"/>
              <a:t>där</a:t>
            </a:r>
            <a:r>
              <a:rPr lang="en-US" b="1" dirty="0"/>
              <a:t> </a:t>
            </a:r>
            <a:r>
              <a:rPr lang="en-US" b="1" dirty="0" err="1"/>
              <a:t>det</a:t>
            </a:r>
            <a:r>
              <a:rPr lang="en-US" b="1" dirty="0"/>
              <a:t> </a:t>
            </a:r>
            <a:r>
              <a:rPr lang="en-US" b="1" dirty="0" err="1"/>
              <a:t>behövs</a:t>
            </a:r>
            <a:r>
              <a:rPr lang="en-US" b="1" dirty="0"/>
              <a:t>.  </a:t>
            </a:r>
            <a:endParaRPr lang="en-US" b="1" dirty="0"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22262B-5B5F-45D3-8490-205752EFD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49" y="3907013"/>
            <a:ext cx="3747528" cy="21056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6E3002-976C-4CB2-A969-CE8B25580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908" y="3905519"/>
            <a:ext cx="3678181" cy="21071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6749" y="2159514"/>
            <a:ext cx="3785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Material, pågående arbete och tjänster förflyttas oavsett om nästa uppgift kan utföras och resultatet levereras till någon.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11438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Content Placeholder 2"/>
          <p:cNvSpPr>
            <a:spLocks noGrp="1"/>
          </p:cNvSpPr>
          <p:nvPr>
            <p:ph idx="4294967295"/>
          </p:nvPr>
        </p:nvSpPr>
        <p:spPr>
          <a:xfrm>
            <a:off x="533695" y="1998016"/>
            <a:ext cx="4743450" cy="690563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altLang="en-US" sz="3200" b="1" dirty="0" err="1"/>
              <a:t>Förutsättningar</a:t>
            </a:r>
            <a:r>
              <a:rPr lang="en-GB" altLang="en-US" sz="3200" b="1" dirty="0"/>
              <a:t> </a:t>
            </a:r>
            <a:r>
              <a:rPr lang="en-GB" altLang="en-US" sz="3200" b="1" dirty="0" err="1"/>
              <a:t>för</a:t>
            </a:r>
            <a:r>
              <a:rPr lang="en-GB" altLang="en-US" sz="3200" b="1" dirty="0"/>
              <a:t> </a:t>
            </a:r>
            <a:r>
              <a:rPr lang="en-GB" altLang="en-US" sz="3200" b="1" dirty="0" err="1"/>
              <a:t>behovsstyrt</a:t>
            </a:r>
            <a:r>
              <a:rPr lang="en-GB" altLang="en-US" sz="3200" b="1" dirty="0"/>
              <a:t> </a:t>
            </a:r>
            <a:r>
              <a:rPr lang="en-GB" altLang="en-US" sz="3200" b="1" dirty="0" err="1"/>
              <a:t>arbetssätt</a:t>
            </a:r>
            <a:endParaRPr lang="en-GB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88474" y="4758163"/>
            <a:ext cx="700813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2400" dirty="0" err="1">
                <a:solidFill>
                  <a:srgbClr val="FFFFFF"/>
                </a:solidFill>
                <a:latin typeface="+mn-lt"/>
              </a:rPr>
              <a:t>Områden</a:t>
            </a:r>
            <a:r>
              <a:rPr lang="en-GB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+mn-lt"/>
              </a:rPr>
              <a:t>där</a:t>
            </a:r>
            <a:r>
              <a:rPr lang="en-GB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+mn-lt"/>
              </a:rPr>
              <a:t>kunden</a:t>
            </a:r>
            <a:r>
              <a:rPr lang="en-GB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+mn-lt"/>
              </a:rPr>
              <a:t>kan</a:t>
            </a:r>
            <a:r>
              <a:rPr lang="en-GB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+mn-lt"/>
              </a:rPr>
              <a:t>hämta</a:t>
            </a:r>
            <a:r>
              <a:rPr lang="en-GB" sz="2400" dirty="0">
                <a:solidFill>
                  <a:srgbClr val="FFFFFF"/>
                </a:solidFill>
                <a:latin typeface="+mn-lt"/>
              </a:rPr>
              <a:t>/</a:t>
            </a:r>
            <a:r>
              <a:rPr lang="en-GB" sz="2400" dirty="0" err="1">
                <a:solidFill>
                  <a:srgbClr val="FFFFFF"/>
                </a:solidFill>
                <a:latin typeface="+mn-lt"/>
              </a:rPr>
              <a:t>plocka</a:t>
            </a:r>
            <a:r>
              <a:rPr lang="en-GB" sz="2400" dirty="0">
                <a:solidFill>
                  <a:srgbClr val="FFFFFF"/>
                </a:solidFill>
                <a:latin typeface="+mn-lt"/>
              </a:rPr>
              <a:t> material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04646" y="3427216"/>
            <a:ext cx="4786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sz="2800" dirty="0">
                <a:latin typeface="+mn-lt"/>
                <a:cs typeface="Arial"/>
              </a:rPr>
              <a:t>Kund / Leverantör förhållande</a:t>
            </a:r>
            <a:endParaRPr lang="en-US" altLang="en-US" sz="2800" dirty="0">
              <a:latin typeface="+mn-lt"/>
              <a:cs typeface="Arial"/>
            </a:endParaRPr>
          </a:p>
        </p:txBody>
      </p:sp>
      <p:sp>
        <p:nvSpPr>
          <p:cNvPr id="27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Behovsstyrt </a:t>
            </a:r>
            <a:r>
              <a:rPr lang="en-US" sz="3300" b="1" dirty="0" err="1">
                <a:latin typeface="+mn-lt"/>
              </a:rPr>
              <a:t>arbetssätt</a:t>
            </a:r>
            <a:endParaRPr lang="en-US" sz="3300" b="1" dirty="0">
              <a:latin typeface="+mn-lt"/>
            </a:endParaRPr>
          </a:p>
        </p:txBody>
      </p:sp>
      <p:grpSp>
        <p:nvGrpSpPr>
          <p:cNvPr id="140297" name="Group 140296"/>
          <p:cNvGrpSpPr/>
          <p:nvPr/>
        </p:nvGrpSpPr>
        <p:grpSpPr>
          <a:xfrm>
            <a:off x="6658504" y="2517292"/>
            <a:ext cx="2989759" cy="2061654"/>
            <a:chOff x="5943927" y="2226365"/>
            <a:chExt cx="2989759" cy="2061654"/>
          </a:xfrm>
        </p:grpSpPr>
        <p:sp>
          <p:nvSpPr>
            <p:cNvPr id="5" name="Cube 4"/>
            <p:cNvSpPr/>
            <p:nvPr/>
          </p:nvSpPr>
          <p:spPr>
            <a:xfrm>
              <a:off x="6295238" y="2608126"/>
              <a:ext cx="853387" cy="42478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0" name="Cube 29"/>
            <p:cNvSpPr/>
            <p:nvPr/>
          </p:nvSpPr>
          <p:spPr>
            <a:xfrm>
              <a:off x="7028882" y="2608126"/>
              <a:ext cx="853387" cy="42478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1" name="Cube 30"/>
            <p:cNvSpPr/>
            <p:nvPr/>
          </p:nvSpPr>
          <p:spPr>
            <a:xfrm>
              <a:off x="7773350" y="2608126"/>
              <a:ext cx="853387" cy="42478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5000" lnSpcReduction="20000"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en-GB" sz="1600" b="1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89825" y="3083615"/>
              <a:ext cx="2551149" cy="669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6339191" y="315982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6535135" y="315982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741965" y="315982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6937909" y="315982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7133849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329793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7536623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732567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7939396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8135340" y="315982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535135" y="3366657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6731079" y="3366657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6937909" y="3366657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7133853" y="3366657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7329793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7525737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7732567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7928511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8135340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8331284" y="3366656"/>
              <a:ext cx="144000" cy="144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6741965" y="35626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6937909" y="35626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7144739" y="35626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7340683" y="3562601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7536623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7732567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7939397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8135341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8342170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8538114" y="3562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61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058" y="2226365"/>
              <a:ext cx="428628" cy="85725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927" y="2293278"/>
              <a:ext cx="357190" cy="81484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40288" name="Straight Connector 140287"/>
            <p:cNvCxnSpPr/>
            <p:nvPr/>
          </p:nvCxnSpPr>
          <p:spPr>
            <a:xfrm>
              <a:off x="6339191" y="3913419"/>
              <a:ext cx="0" cy="288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842908" y="3924304"/>
              <a:ext cx="0" cy="288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291" name="Straight Arrow Connector 140290"/>
            <p:cNvCxnSpPr/>
            <p:nvPr/>
          </p:nvCxnSpPr>
          <p:spPr>
            <a:xfrm>
              <a:off x="8505058" y="4002988"/>
              <a:ext cx="337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6338799" y="4002990"/>
              <a:ext cx="337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292" name="TextBox 140291"/>
            <p:cNvSpPr txBox="1"/>
            <p:nvPr/>
          </p:nvSpPr>
          <p:spPr>
            <a:xfrm>
              <a:off x="6607135" y="3826354"/>
              <a:ext cx="1905407" cy="46166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b="1"/>
                <a:t>12 min for the total order</a:t>
              </a:r>
            </a:p>
            <a:p>
              <a:pPr algn="ctr"/>
              <a:r>
                <a:rPr lang="en-GB" sz="1200" b="1"/>
                <a:t>3 min for the 1</a:t>
              </a:r>
              <a:r>
                <a:rPr lang="en-GB" sz="1200" b="1" baseline="30000"/>
                <a:t>st</a:t>
              </a:r>
              <a:r>
                <a:rPr lang="en-GB" sz="1200" b="1"/>
                <a:t> piece </a:t>
              </a:r>
            </a:p>
          </p:txBody>
        </p:sp>
        <p:cxnSp>
          <p:nvCxnSpPr>
            <p:cNvPr id="140294" name="Curved Connector 140293"/>
            <p:cNvCxnSpPr/>
            <p:nvPr/>
          </p:nvCxnSpPr>
          <p:spPr>
            <a:xfrm rot="16200000" flipV="1">
              <a:off x="7035656" y="2347499"/>
              <a:ext cx="12700" cy="733644"/>
            </a:xfrm>
            <a:prstGeom prst="curvedConnector3">
              <a:avLst>
                <a:gd name="adj1" fmla="val 2636181"/>
              </a:avLst>
            </a:prstGeom>
            <a:ln w="1905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>
              <a:stCxn id="31" idx="1"/>
              <a:endCxn id="30" idx="1"/>
            </p:cNvCxnSpPr>
            <p:nvPr/>
          </p:nvCxnSpPr>
          <p:spPr>
            <a:xfrm rot="16200000" flipV="1">
              <a:off x="7774712" y="2342087"/>
              <a:ext cx="12700" cy="744468"/>
            </a:xfrm>
            <a:prstGeom prst="curvedConnector3">
              <a:avLst>
                <a:gd name="adj1" fmla="val 2636181"/>
              </a:avLst>
            </a:prstGeom>
            <a:ln w="1905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7384134" y="4132157"/>
            <a:ext cx="195717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chemeClr val="accent5">
                    <a:lumMod val="50000"/>
                  </a:schemeClr>
                </a:solidFill>
              </a:rPr>
              <a:t>12 min för hela </a:t>
            </a:r>
            <a:r>
              <a:rPr lang="fi-FI" sz="1100" b="1" dirty="0" err="1">
                <a:solidFill>
                  <a:schemeClr val="accent5">
                    <a:lumMod val="50000"/>
                  </a:schemeClr>
                </a:solidFill>
              </a:rPr>
              <a:t>beställningen</a:t>
            </a:r>
            <a:endParaRPr lang="fi-FI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i-FI" sz="1100" b="1" dirty="0">
                <a:solidFill>
                  <a:schemeClr val="accent5">
                    <a:lumMod val="50000"/>
                  </a:schemeClr>
                </a:solidFill>
              </a:rPr>
              <a:t>   3 min 1. </a:t>
            </a:r>
            <a:r>
              <a:rPr lang="fi-FI" sz="1100" b="1" dirty="0" err="1">
                <a:solidFill>
                  <a:schemeClr val="accent5">
                    <a:lumMod val="50000"/>
                  </a:schemeClr>
                </a:solidFill>
              </a:rPr>
              <a:t>stycket</a:t>
            </a:r>
            <a:endParaRPr lang="fi-FI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52" y="4311801"/>
            <a:ext cx="1143244" cy="1523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D9B656-45CE-4463-B7EC-E7E1250A73BA}"/>
              </a:ext>
            </a:extLst>
          </p:cNvPr>
          <p:cNvSpPr txBox="1"/>
          <p:nvPr/>
        </p:nvSpPr>
        <p:spPr>
          <a:xfrm>
            <a:off x="3025422" y="775623"/>
            <a:ext cx="640727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cs typeface="Calibri"/>
              </a:rPr>
              <a:t>Är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dessa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tjänster</a:t>
            </a:r>
            <a:endParaRPr lang="en-US" sz="3200" b="1" dirty="0">
              <a:cs typeface="Calibri"/>
            </a:endParaRPr>
          </a:p>
          <a:p>
            <a:pPr algn="ctr"/>
            <a:r>
              <a:rPr lang="en-US" sz="3200" b="1" dirty="0">
                <a:cs typeface="Calibri"/>
              </a:rPr>
              <a:t>“PULL”- </a:t>
            </a:r>
            <a:r>
              <a:rPr lang="en-US" sz="3200" b="1" dirty="0" err="1">
                <a:cs typeface="Calibri"/>
              </a:rPr>
              <a:t>eller</a:t>
            </a:r>
            <a:r>
              <a:rPr lang="en-US" sz="3200" b="1" dirty="0">
                <a:cs typeface="Calibri"/>
              </a:rPr>
              <a:t> “PUSH” </a:t>
            </a:r>
            <a:r>
              <a:rPr lang="en-US" sz="3200" b="1" dirty="0" err="1">
                <a:cs typeface="Calibri"/>
              </a:rPr>
              <a:t>styrda</a:t>
            </a:r>
            <a:r>
              <a:rPr lang="en-US" sz="3200" b="1" dirty="0">
                <a:cs typeface="Calibri"/>
              </a:rPr>
              <a:t>?</a:t>
            </a:r>
          </a:p>
        </p:txBody>
      </p:sp>
      <p:sp>
        <p:nvSpPr>
          <p:cNvPr id="7" name="Cross 6"/>
          <p:cNvSpPr/>
          <p:nvPr/>
        </p:nvSpPr>
        <p:spPr>
          <a:xfrm>
            <a:off x="9641795" y="4203632"/>
            <a:ext cx="470908" cy="431334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51" y="2054577"/>
            <a:ext cx="2017331" cy="1512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5982" y="2054577"/>
            <a:ext cx="100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Bibliotek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78651" y="3567575"/>
            <a:ext cx="2017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pexels.com/ </a:t>
            </a:r>
            <a:r>
              <a:rPr lang="fi-FI" sz="800" dirty="0" err="1"/>
              <a:t>Magda</a:t>
            </a:r>
            <a:r>
              <a:rPr lang="fi-FI" sz="800" dirty="0"/>
              <a:t> </a:t>
            </a:r>
            <a:r>
              <a:rPr lang="fi-FI" sz="800" dirty="0" err="1"/>
              <a:t>Ehlers</a:t>
            </a:r>
            <a:endParaRPr lang="fi-FI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8" y="2054578"/>
            <a:ext cx="2262426" cy="15129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7013" y="2060274"/>
            <a:ext cx="55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Flyg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95168" y="3567575"/>
            <a:ext cx="2017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pexels.com/ </a:t>
            </a:r>
            <a:r>
              <a:rPr lang="fi-FI" sz="800" dirty="0" err="1"/>
              <a:t>Den</a:t>
            </a:r>
            <a:r>
              <a:rPr lang="fi-FI" sz="800" dirty="0"/>
              <a:t> </a:t>
            </a:r>
            <a:r>
              <a:rPr lang="fi-FI" sz="800" dirty="0" err="1"/>
              <a:t>Copss</a:t>
            </a:r>
            <a:endParaRPr lang="fi-FI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7" y="2054577"/>
            <a:ext cx="2289170" cy="1512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1867" y="3567575"/>
            <a:ext cx="2017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pexels.com/ </a:t>
            </a:r>
            <a:r>
              <a:rPr lang="fi-FI" sz="800" dirty="0" err="1"/>
              <a:t>Narda</a:t>
            </a:r>
            <a:r>
              <a:rPr lang="fi-FI" sz="800" dirty="0"/>
              <a:t> </a:t>
            </a:r>
            <a:r>
              <a:rPr lang="fi-FI" sz="800" dirty="0" err="1"/>
              <a:t>Yescas</a:t>
            </a:r>
            <a:endParaRPr lang="fi-FI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7295004" y="4310352"/>
            <a:ext cx="83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Banker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15337" y="4310352"/>
            <a:ext cx="189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Sjukhusens</a:t>
            </a:r>
            <a:r>
              <a:rPr lang="en-GB" dirty="0"/>
              <a:t> </a:t>
            </a:r>
            <a:r>
              <a:rPr lang="en-GB" dirty="0" err="1"/>
              <a:t>akutavdelning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171037" y="4311801"/>
            <a:ext cx="145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SuperMarket</a:t>
            </a:r>
            <a:br>
              <a:rPr lang="pt-PT" dirty="0"/>
            </a:br>
            <a:r>
              <a:rPr lang="pt-PT" dirty="0"/>
              <a:t>som LIDL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173938" y="2059352"/>
            <a:ext cx="143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Pizzerior som</a:t>
            </a:r>
          </a:p>
          <a:p>
            <a:r>
              <a:rPr lang="pt-PT" dirty="0"/>
              <a:t>Kotipizza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8" y="4311801"/>
            <a:ext cx="2289170" cy="15237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1866" y="5835530"/>
            <a:ext cx="2017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pexels.com/ </a:t>
            </a:r>
            <a:r>
              <a:rPr lang="fi-FI" sz="800" dirty="0" err="1"/>
              <a:t>Pixabay</a:t>
            </a:r>
            <a:endParaRPr lang="fi-FI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8778651" y="5835530"/>
            <a:ext cx="2017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pexels.com/ George Morina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8" y="4310352"/>
            <a:ext cx="2296739" cy="15251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92071" y="5835530"/>
            <a:ext cx="2017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pexels.com/ </a:t>
            </a:r>
            <a:r>
              <a:rPr lang="fi-FI" sz="800" dirty="0" err="1"/>
              <a:t>Pixabay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45471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http://www.vieiros.com/enlaces/novas/imx/grande/0792692001192527949-non-todo-o-mundo-pode-encher-o-carrino-do-supermercado-imaxe-f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44" y="2536132"/>
            <a:ext cx="4908489" cy="327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9999" y="1994593"/>
            <a:ext cx="5566001" cy="381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3200" b="1" dirty="0">
                <a:latin typeface="+mn-lt"/>
                <a:cs typeface="Arial"/>
              </a:rPr>
              <a:t>Några förelar: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altLang="en-US" sz="2800" dirty="0" err="1">
                <a:latin typeface="+mn-lt"/>
                <a:cs typeface="Arial"/>
              </a:rPr>
              <a:t>Kunden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är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nöjd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på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en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gång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eftersom</a:t>
            </a:r>
            <a:r>
              <a:rPr lang="en-GB" altLang="en-US" sz="2800" dirty="0">
                <a:latin typeface="+mn-lt"/>
                <a:cs typeface="Arial"/>
              </a:rPr>
              <a:t> hen </a:t>
            </a:r>
            <a:r>
              <a:rPr lang="en-GB" altLang="en-US" sz="2800" dirty="0" err="1">
                <a:latin typeface="+mn-lt"/>
                <a:cs typeface="Arial"/>
              </a:rPr>
              <a:t>inte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behöver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vänta</a:t>
            </a:r>
            <a:endParaRPr lang="en-GB" altLang="en-US" sz="2800" dirty="0">
              <a:latin typeface="+mn-lt"/>
              <a:cs typeface="Arial"/>
            </a:endParaRP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v-SE" altLang="en-US" sz="2800" dirty="0">
                <a:latin typeface="+mn-lt"/>
                <a:cs typeface="Arial"/>
              </a:rPr>
              <a:t>Produktionsplanering är förenklad och självjusterande (</a:t>
            </a:r>
            <a:r>
              <a:rPr lang="sv-SE" altLang="en-US" sz="2800" dirty="0" err="1">
                <a:latin typeface="+mn-lt"/>
                <a:cs typeface="Arial"/>
              </a:rPr>
              <a:t>Kanban</a:t>
            </a:r>
            <a:r>
              <a:rPr lang="sv-SE" altLang="en-US" sz="2800" dirty="0">
                <a:latin typeface="+mn-lt"/>
                <a:cs typeface="Arial"/>
              </a:rPr>
              <a:t>).</a:t>
            </a:r>
            <a:endParaRPr lang="en-GB" altLang="en-US" sz="2800" dirty="0">
              <a:latin typeface="+mn-lt"/>
              <a:cs typeface="Arial"/>
            </a:endParaRP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altLang="en-US" sz="2800" dirty="0" err="1">
                <a:latin typeface="+mn-lt"/>
                <a:cs typeface="Arial"/>
              </a:rPr>
              <a:t>Rytmen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för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en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tjänsten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eller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produktionen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bestäms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av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takttiden</a:t>
            </a:r>
            <a:endParaRPr lang="en-GB" altLang="en-US" sz="2800" dirty="0">
              <a:latin typeface="+mn-lt"/>
              <a:cs typeface="Arial"/>
            </a:endParaRP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altLang="en-US" sz="2800" dirty="0" err="1">
                <a:latin typeface="+mn-lt"/>
                <a:cs typeface="Arial"/>
              </a:rPr>
              <a:t>Lagret</a:t>
            </a:r>
            <a:r>
              <a:rPr lang="en-GB" altLang="en-US" sz="2800" dirty="0">
                <a:latin typeface="+mn-lt"/>
                <a:cs typeface="Arial"/>
              </a:rPr>
              <a:t> </a:t>
            </a:r>
            <a:r>
              <a:rPr lang="en-GB" altLang="en-US" sz="2800" dirty="0" err="1">
                <a:latin typeface="+mn-lt"/>
                <a:cs typeface="Arial"/>
              </a:rPr>
              <a:t>minskar</a:t>
            </a:r>
            <a:endParaRPr lang="en-US" altLang="en-US" sz="2800" dirty="0">
              <a:latin typeface="+mn-lt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8844" y="5320802"/>
            <a:ext cx="4908489" cy="49347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338844" y="5365303"/>
            <a:ext cx="1531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Supermarket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“Pull” </a:t>
            </a:r>
            <a:r>
              <a:rPr lang="en-US" sz="3300" b="1" dirty="0" err="1">
                <a:latin typeface="+mn-lt"/>
              </a:rPr>
              <a:t>styrning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699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</a:t>
            </a:r>
          </a:p>
          <a:p>
            <a:pPr algn="ctr"/>
            <a:r>
              <a:rPr lang="en-US" sz="3300" b="1" dirty="0">
                <a:latin typeface="+mn-lt"/>
              </a:rPr>
              <a:t>Kanban</a:t>
            </a: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38161" y="2239994"/>
            <a:ext cx="1121841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800" dirty="0">
                <a:latin typeface="+mn-lt"/>
              </a:rPr>
              <a:t>Vad är Kanban?</a:t>
            </a:r>
          </a:p>
          <a:p>
            <a:endParaRPr lang="pt-PT" altLang="en-US" sz="2800" dirty="0">
              <a:latin typeface="Calibri"/>
              <a:cs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Arial"/>
                <a:cs typeface="Arial"/>
              </a:rPr>
              <a:t>Kanban </a:t>
            </a:r>
            <a:r>
              <a:rPr lang="en-US" sz="2000" dirty="0" err="1">
                <a:latin typeface="Arial"/>
                <a:cs typeface="Arial"/>
              </a:rPr>
              <a:t>är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visuell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arbetshanteringsmetod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täcker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hela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arbetsprocessen</a:t>
            </a:r>
            <a:r>
              <a:rPr lang="en-US" sz="2000" dirty="0">
                <a:latin typeface="Arial"/>
                <a:cs typeface="Arial"/>
              </a:rPr>
              <a:t>. Kanban </a:t>
            </a:r>
            <a:r>
              <a:rPr lang="en-US" sz="2000" dirty="0" err="1">
                <a:latin typeface="Arial"/>
                <a:cs typeface="Arial"/>
              </a:rPr>
              <a:t>visualiserar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både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processen</a:t>
            </a:r>
            <a:r>
              <a:rPr lang="en-US" sz="2000" dirty="0">
                <a:latin typeface="Arial"/>
                <a:cs typeface="Arial"/>
              </a:rPr>
              <a:t> (</a:t>
            </a:r>
            <a:r>
              <a:rPr lang="en-US" sz="2000" dirty="0" err="1">
                <a:latin typeface="Arial"/>
                <a:cs typeface="Arial"/>
              </a:rPr>
              <a:t>arbetsflödet</a:t>
            </a:r>
            <a:r>
              <a:rPr lang="en-US" sz="2000" dirty="0">
                <a:latin typeface="Arial"/>
                <a:cs typeface="Arial"/>
              </a:rPr>
              <a:t>) </a:t>
            </a:r>
            <a:r>
              <a:rPr lang="en-US" sz="2000" dirty="0" err="1">
                <a:latin typeface="Arial"/>
                <a:cs typeface="Arial"/>
              </a:rPr>
              <a:t>och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själva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arbetet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går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igenom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processen</a:t>
            </a:r>
            <a:r>
              <a:rPr lang="en-US" sz="2000" dirty="0">
                <a:latin typeface="Arial"/>
                <a:cs typeface="Arial"/>
              </a:rPr>
              <a:t>. Med Kanban-</a:t>
            </a:r>
            <a:r>
              <a:rPr lang="en-US" sz="2000" dirty="0" err="1">
                <a:latin typeface="Arial"/>
                <a:cs typeface="Arial"/>
              </a:rPr>
              <a:t>metoden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strävar</a:t>
            </a:r>
            <a:r>
              <a:rPr lang="en-US" sz="2000" dirty="0">
                <a:latin typeface="Arial"/>
                <a:cs typeface="Arial"/>
              </a:rPr>
              <a:t> man </a:t>
            </a:r>
            <a:r>
              <a:rPr lang="en-US" sz="2000" dirty="0" err="1">
                <a:latin typeface="Arial"/>
                <a:cs typeface="Arial"/>
              </a:rPr>
              <a:t>efter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att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identifiera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eventuella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flaskhalsar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att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korrigera</a:t>
            </a:r>
            <a:r>
              <a:rPr lang="en-US" sz="2000" dirty="0">
                <a:latin typeface="Arial"/>
                <a:cs typeface="Arial"/>
              </a:rPr>
              <a:t> processer </a:t>
            </a:r>
            <a:r>
              <a:rPr lang="en-US" sz="2000" dirty="0" err="1">
                <a:latin typeface="Arial"/>
                <a:cs typeface="Arial"/>
              </a:rPr>
              <a:t>så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att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arbetet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kan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flöda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igenom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kostnadseffektivt</a:t>
            </a:r>
            <a:r>
              <a:rPr lang="en-US" sz="2000" dirty="0">
                <a:latin typeface="Arial"/>
                <a:cs typeface="Arial"/>
              </a:rPr>
              <a:t> med optimal </a:t>
            </a:r>
            <a:r>
              <a:rPr lang="en-US" sz="2000" dirty="0" err="1">
                <a:latin typeface="Arial"/>
                <a:cs typeface="Arial"/>
              </a:rPr>
              <a:t>hastighet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eller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prestation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sz="2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50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B7FE31D87FC944BC2242F5F365016A" ma:contentTypeVersion="12" ma:contentTypeDescription="Luo uusi asiakirja." ma:contentTypeScope="" ma:versionID="e7cd290be0310d79ded4a47832a0808f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180e86ecb833259490524a507f8d9f6c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4440A1-3272-4FF9-BB46-6E531CC13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C6E1E1-2391-4497-8B1D-43D891CD2B9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dbb4bb59-340b-40d7-b36a-e65cb49f14f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31c4e8d-8d33-4f83-9b03-dff978f9daf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16E130-FD27-4FEF-8676-4DE686334B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c4e8d-8d33-4f83-9b03-dff978f9daf7"/>
    <ds:schemaRef ds:uri="dbb4bb59-340b-40d7-b36a-e65cb49f1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1303</Words>
  <Application>Microsoft Office PowerPoint</Application>
  <PresentationFormat>Laajakuva</PresentationFormat>
  <Paragraphs>549</Paragraphs>
  <Slides>25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3" baseType="lpstr">
      <vt:lpstr>Yu Gothic</vt:lpstr>
      <vt:lpstr>‚l‚r –¾’©</vt:lpstr>
      <vt:lpstr>Arial</vt:lpstr>
      <vt:lpstr>Calibri</vt:lpstr>
      <vt:lpstr>Calibri Light</vt:lpstr>
      <vt:lpstr>Times New Roman</vt:lpstr>
      <vt:lpstr>Wingdings</vt:lpstr>
      <vt:lpstr>Office-tema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Nedergård Jan</dc:creator>
  <cp:lastModifiedBy>Peltoharju Sami</cp:lastModifiedBy>
  <cp:revision>125</cp:revision>
  <cp:lastPrinted>2020-09-01T10:54:22Z</cp:lastPrinted>
  <dcterms:created xsi:type="dcterms:W3CDTF">2019-08-21T07:31:50Z</dcterms:created>
  <dcterms:modified xsi:type="dcterms:W3CDTF">2021-02-01T18:37:44Z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