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52"/>
  </p:notesMasterIdLst>
  <p:sldIdLst>
    <p:sldId id="259" r:id="rId5"/>
    <p:sldId id="316" r:id="rId6"/>
    <p:sldId id="260" r:id="rId7"/>
    <p:sldId id="268" r:id="rId8"/>
    <p:sldId id="269" r:id="rId9"/>
    <p:sldId id="270" r:id="rId10"/>
    <p:sldId id="271" r:id="rId11"/>
    <p:sldId id="272" r:id="rId12"/>
    <p:sldId id="273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7" r:id="rId25"/>
    <p:sldId id="288" r:id="rId26"/>
    <p:sldId id="290" r:id="rId27"/>
    <p:sldId id="291" r:id="rId28"/>
    <p:sldId id="292" r:id="rId29"/>
    <p:sldId id="293" r:id="rId30"/>
    <p:sldId id="289" r:id="rId31"/>
    <p:sldId id="294" r:id="rId32"/>
    <p:sldId id="296" r:id="rId33"/>
    <p:sldId id="297" r:id="rId34"/>
    <p:sldId id="295" r:id="rId35"/>
    <p:sldId id="298" r:id="rId36"/>
    <p:sldId id="299" r:id="rId37"/>
    <p:sldId id="301" r:id="rId38"/>
    <p:sldId id="311" r:id="rId39"/>
    <p:sldId id="307" r:id="rId40"/>
    <p:sldId id="308" r:id="rId41"/>
    <p:sldId id="310" r:id="rId42"/>
    <p:sldId id="306" r:id="rId43"/>
    <p:sldId id="305" r:id="rId44"/>
    <p:sldId id="313" r:id="rId45"/>
    <p:sldId id="261" r:id="rId46"/>
    <p:sldId id="262" r:id="rId47"/>
    <p:sldId id="263" r:id="rId48"/>
    <p:sldId id="264" r:id="rId49"/>
    <p:sldId id="265" r:id="rId50"/>
    <p:sldId id="315" r:id="rId51"/>
  </p:sldIdLst>
  <p:sldSz cx="12192000" cy="6858000"/>
  <p:notesSz cx="9926638" cy="6797675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5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BF586F-44B3-45E7-A96F-35AA7FDB2403}" v="7" dt="2020-02-19T08:15:45.532"/>
    <p1510:client id="{7B779BD4-0651-4169-9748-05CF3F19262D}" v="16" dt="2020-02-07T15:53:57.253"/>
    <p1510:client id="{8129D0A3-BD46-42B2-94F9-8EBD14E2FF7A}" v="3" dt="2021-01-24T11:41:40.541"/>
    <p1510:client id="{86E0C39F-4B23-4346-B74B-4F8F053E98D6}" v="107" dt="2020-02-07T11:35:18.974"/>
    <p1510:client id="{8F6D5790-3FD1-4EA9-A6CF-A240DA62DE2A}" v="788" dt="2020-02-11T18:39:15.438"/>
    <p1510:client id="{9AA3C3C3-6945-4DF4-915E-1C7B6F273A4C}" v="12" dt="2021-01-23T11:25:56.399"/>
    <p1510:client id="{9C51D772-6F3E-476B-A2C9-BC1C63C1D973}" v="4" dt="2020-02-19T08:30:34.783"/>
    <p1510:client id="{A565E60C-6BAF-ADF2-A870-C4C964AED997}" v="2" dt="2020-12-14T13:06:35.024"/>
    <p1510:client id="{E935D884-0362-4EEF-8D01-C1CDED6A084C}" v="13" dt="2020-02-21T10:52:39.8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0876" autoAdjust="0"/>
  </p:normalViewPr>
  <p:slideViewPr>
    <p:cSldViewPr snapToGrid="0" snapToObjects="1">
      <p:cViewPr varScale="1">
        <p:scale>
          <a:sx n="63" d="100"/>
          <a:sy n="63" d="100"/>
        </p:scale>
        <p:origin x="912" y="66"/>
      </p:cViewPr>
      <p:guideLst>
        <p:guide orient="horz" pos="1253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8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dbacka Katarina" userId="S::katarina.sandbacka@vamia.fi::1930a15f-4c37-469e-9f57-4ba92dfff4e7" providerId="AD" clId="Web-{9AA3C3C3-6945-4DF4-915E-1C7B6F273A4C}"/>
    <pc:docChg chg="modSld">
      <pc:chgData name="Sandbacka Katarina" userId="S::katarina.sandbacka@vamia.fi::1930a15f-4c37-469e-9f57-4ba92dfff4e7" providerId="AD" clId="Web-{9AA3C3C3-6945-4DF4-915E-1C7B6F273A4C}" dt="2021-01-23T11:25:56.399" v="5" actId="20577"/>
      <pc:docMkLst>
        <pc:docMk/>
      </pc:docMkLst>
      <pc:sldChg chg="modSp">
        <pc:chgData name="Sandbacka Katarina" userId="S::katarina.sandbacka@vamia.fi::1930a15f-4c37-469e-9f57-4ba92dfff4e7" providerId="AD" clId="Web-{9AA3C3C3-6945-4DF4-915E-1C7B6F273A4C}" dt="2021-01-23T11:25:56.399" v="5" actId="20577"/>
        <pc:sldMkLst>
          <pc:docMk/>
          <pc:sldMk cId="3354843589" sldId="259"/>
        </pc:sldMkLst>
        <pc:spChg chg="mod">
          <ac:chgData name="Sandbacka Katarina" userId="S::katarina.sandbacka@vamia.fi::1930a15f-4c37-469e-9f57-4ba92dfff4e7" providerId="AD" clId="Web-{9AA3C3C3-6945-4DF4-915E-1C7B6F273A4C}" dt="2021-01-23T11:25:56.399" v="5" actId="20577"/>
          <ac:spMkLst>
            <pc:docMk/>
            <pc:sldMk cId="3354843589" sldId="259"/>
            <ac:spMk id="4" creationId="{00000000-0000-0000-0000-000000000000}"/>
          </ac:spMkLst>
        </pc:spChg>
      </pc:sldChg>
    </pc:docChg>
  </pc:docChgLst>
  <pc:docChgLst>
    <pc:chgData name="Kiviharju Minna" userId="S::minna.kiviharju@vamia.fi::a4301af6-58c1-4565-b48a-5d0b97851b1c" providerId="AD" clId="Web-{A565E60C-6BAF-ADF2-A870-C4C964AED997}"/>
    <pc:docChg chg="modSld">
      <pc:chgData name="Kiviharju Minna" userId="S::minna.kiviharju@vamia.fi::a4301af6-58c1-4565-b48a-5d0b97851b1c" providerId="AD" clId="Web-{A565E60C-6BAF-ADF2-A870-C4C964AED997}" dt="2020-12-14T13:06:35.024" v="1" actId="14100"/>
      <pc:docMkLst>
        <pc:docMk/>
      </pc:docMkLst>
      <pc:sldChg chg="modSp">
        <pc:chgData name="Kiviharju Minna" userId="S::minna.kiviharju@vamia.fi::a4301af6-58c1-4565-b48a-5d0b97851b1c" providerId="AD" clId="Web-{A565E60C-6BAF-ADF2-A870-C4C964AED997}" dt="2020-12-14T13:06:18.961" v="0" actId="14100"/>
        <pc:sldMkLst>
          <pc:docMk/>
          <pc:sldMk cId="436618282" sldId="275"/>
        </pc:sldMkLst>
        <pc:spChg chg="mod">
          <ac:chgData name="Kiviharju Minna" userId="S::minna.kiviharju@vamia.fi::a4301af6-58c1-4565-b48a-5d0b97851b1c" providerId="AD" clId="Web-{A565E60C-6BAF-ADF2-A870-C4C964AED997}" dt="2020-12-14T13:06:18.961" v="0" actId="14100"/>
          <ac:spMkLst>
            <pc:docMk/>
            <pc:sldMk cId="436618282" sldId="275"/>
            <ac:spMk id="125994" creationId="{00000000-0000-0000-0000-000000000000}"/>
          </ac:spMkLst>
        </pc:spChg>
      </pc:sldChg>
      <pc:sldChg chg="modSp">
        <pc:chgData name="Kiviharju Minna" userId="S::minna.kiviharju@vamia.fi::a4301af6-58c1-4565-b48a-5d0b97851b1c" providerId="AD" clId="Web-{A565E60C-6BAF-ADF2-A870-C4C964AED997}" dt="2020-12-14T13:06:35.024" v="1" actId="14100"/>
        <pc:sldMkLst>
          <pc:docMk/>
          <pc:sldMk cId="196929899" sldId="283"/>
        </pc:sldMkLst>
        <pc:spChg chg="mod">
          <ac:chgData name="Kiviharju Minna" userId="S::minna.kiviharju@vamia.fi::a4301af6-58c1-4565-b48a-5d0b97851b1c" providerId="AD" clId="Web-{A565E60C-6BAF-ADF2-A870-C4C964AED997}" dt="2020-12-14T13:06:35.024" v="1" actId="14100"/>
          <ac:spMkLst>
            <pc:docMk/>
            <pc:sldMk cId="196929899" sldId="283"/>
            <ac:spMk id="108585" creationId="{00000000-0000-0000-0000-000000000000}"/>
          </ac:spMkLst>
        </pc:spChg>
      </pc:sldChg>
    </pc:docChg>
  </pc:docChgLst>
  <pc:docChgLst>
    <pc:chgData name="Sandbacka Katarina" userId="S::katarina.sandbacka@vamia.fi::1930a15f-4c37-469e-9f57-4ba92dfff4e7" providerId="AD" clId="Web-{8129D0A3-BD46-42B2-94F9-8EBD14E2FF7A}"/>
    <pc:docChg chg="modSld">
      <pc:chgData name="Sandbacka Katarina" userId="S::katarina.sandbacka@vamia.fi::1930a15f-4c37-469e-9f57-4ba92dfff4e7" providerId="AD" clId="Web-{8129D0A3-BD46-42B2-94F9-8EBD14E2FF7A}" dt="2021-01-24T11:41:40.541" v="1"/>
      <pc:docMkLst>
        <pc:docMk/>
      </pc:docMkLst>
      <pc:sldChg chg="addSp delSp modSp">
        <pc:chgData name="Sandbacka Katarina" userId="S::katarina.sandbacka@vamia.fi::1930a15f-4c37-469e-9f57-4ba92dfff4e7" providerId="AD" clId="Web-{8129D0A3-BD46-42B2-94F9-8EBD14E2FF7A}" dt="2021-01-24T11:41:40.541" v="1"/>
        <pc:sldMkLst>
          <pc:docMk/>
          <pc:sldMk cId="2584333897" sldId="260"/>
        </pc:sldMkLst>
        <pc:picChg chg="add del mod">
          <ac:chgData name="Sandbacka Katarina" userId="S::katarina.sandbacka@vamia.fi::1930a15f-4c37-469e-9f57-4ba92dfff4e7" providerId="AD" clId="Web-{8129D0A3-BD46-42B2-94F9-8EBD14E2FF7A}" dt="2021-01-24T11:41:40.541" v="1"/>
          <ac:picMkLst>
            <pc:docMk/>
            <pc:sldMk cId="2584333897" sldId="260"/>
            <ac:picMk id="6" creationId="{0EE0959C-F4E9-40F9-8FB8-E24B6540B9A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2949745"/>
          </a:xfrm>
          <a:prstGeom prst="rect">
            <a:avLst/>
          </a:prstGeom>
        </p:spPr>
        <p:txBody>
          <a:bodyPr vert="horz" lIns="193204" tIns="96602" rIns="193204" bIns="96602" rtlCol="0"/>
          <a:lstStyle>
            <a:lvl1pPr algn="l">
              <a:defRPr sz="25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2949745"/>
          </a:xfrm>
          <a:prstGeom prst="rect">
            <a:avLst/>
          </a:prstGeom>
        </p:spPr>
        <p:txBody>
          <a:bodyPr vert="horz" lIns="193204" tIns="96602" rIns="193204" bIns="96602" rtlCol="0"/>
          <a:lstStyle>
            <a:lvl1pPr algn="r">
              <a:defRPr sz="2500"/>
            </a:lvl1pPr>
          </a:lstStyle>
          <a:p>
            <a:fld id="{E60BCA71-BB5F-46B3-9231-7B282636976D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12673013" y="7348538"/>
            <a:ext cx="35272663" cy="1984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93204" tIns="96602" rIns="193204" bIns="96602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4" y="28293026"/>
            <a:ext cx="7941310" cy="23148839"/>
          </a:xfrm>
          <a:prstGeom prst="rect">
            <a:avLst/>
          </a:prstGeom>
        </p:spPr>
        <p:txBody>
          <a:bodyPr vert="horz" lIns="193204" tIns="96602" rIns="193204" bIns="9660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55840967"/>
            <a:ext cx="4301543" cy="2949739"/>
          </a:xfrm>
          <a:prstGeom prst="rect">
            <a:avLst/>
          </a:prstGeom>
        </p:spPr>
        <p:txBody>
          <a:bodyPr vert="horz" lIns="193204" tIns="96602" rIns="193204" bIns="96602" rtlCol="0" anchor="b"/>
          <a:lstStyle>
            <a:lvl1pPr algn="l">
              <a:defRPr sz="25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8" y="55840967"/>
            <a:ext cx="4301543" cy="2949739"/>
          </a:xfrm>
          <a:prstGeom prst="rect">
            <a:avLst/>
          </a:prstGeom>
        </p:spPr>
        <p:txBody>
          <a:bodyPr vert="horz" lIns="193204" tIns="96602" rIns="193204" bIns="96602" rtlCol="0" anchor="b"/>
          <a:lstStyle>
            <a:lvl1pPr algn="r">
              <a:defRPr sz="2500"/>
            </a:lvl1pPr>
          </a:lstStyle>
          <a:p>
            <a:fld id="{395A4077-1352-4DFB-A212-1BA374DA3A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9300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569779" indent="-603761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415045" indent="-48300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381063" indent="-48300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347080" indent="-48300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5313098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6279116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7245134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8211152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1FBEB4D-516E-4FA1-BE0F-ECF4BEF0F730}" type="slidenum">
              <a:rPr lang="de-DE" altLang="en-US"/>
              <a:pPr eaLnBrk="1" hangingPunct="1"/>
              <a:t>5</a:t>
            </a:fld>
            <a:endParaRPr lang="de-DE" altLang="en-US"/>
          </a:p>
        </p:txBody>
      </p:sp>
      <p:sp>
        <p:nvSpPr>
          <p:cNvPr id="238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5165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sv-SE" altLang="en-US" dirty="0"/>
              <a:t>Upprepa samma övning, men med det här formuläret, med endast de nödvändiga siffrorna från 1 till 49.</a:t>
            </a:r>
            <a:r>
              <a:rPr lang="sv-SE" altLang="en-US" baseline="0" dirty="0"/>
              <a:t> Alla </a:t>
            </a:r>
            <a:r>
              <a:rPr lang="sv-SE" altLang="en-US" dirty="0"/>
              <a:t>onödiga siffror har blivit</a:t>
            </a:r>
            <a:r>
              <a:rPr lang="sv-SE" altLang="en-US" baseline="0" dirty="0"/>
              <a:t> </a:t>
            </a:r>
            <a:r>
              <a:rPr lang="sv-SE" altLang="en-US" dirty="0"/>
              <a:t>borttagna (5S steg 1 är klart.)</a:t>
            </a:r>
            <a:endParaRPr lang="en-CA" altLang="en-US" dirty="0"/>
          </a:p>
        </p:txBody>
      </p:sp>
      <p:sp>
        <p:nvSpPr>
          <p:cNvPr id="244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569779" indent="-603761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415045" indent="-48300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381063" indent="-48300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347080" indent="-48300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5313098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6279116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7245134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8211152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76BAD8C-7E49-491D-AA18-C9EB28C71B6C}" type="slidenum">
              <a:rPr lang="en-CA" altLang="en-US"/>
              <a:pPr eaLnBrk="1" hangingPunct="1"/>
              <a:t>18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878708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569779" indent="-603761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415045" indent="-48300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381063" indent="-48300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347080" indent="-48300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5313098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6279116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7245134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8211152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5217EC7-4EBB-4C7E-8950-D5CE828D02C4}" type="slidenum">
              <a:rPr lang="de-DE" altLang="en-US"/>
              <a:pPr eaLnBrk="1" hangingPunct="1"/>
              <a:t>21</a:t>
            </a:fld>
            <a:endParaRPr lang="de-DE" altLang="en-US"/>
          </a:p>
        </p:txBody>
      </p:sp>
      <p:sp>
        <p:nvSpPr>
          <p:cNvPr id="245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316265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78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Återigen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samma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övning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detta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formulär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Siffrorna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börjar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från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rutan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längst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till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vänster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fortsätter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uppåt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sedan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till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mitten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osv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Varje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ruta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ett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önskat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nummer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åt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gången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numrenas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markerade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bindestreck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eaLnBrk="1" hangingPunct="1">
              <a:spcBef>
                <a:spcPct val="0"/>
              </a:spcBef>
            </a:pPr>
            <a:endParaRPr lang="en-CA" altLang="en-US" dirty="0"/>
          </a:p>
        </p:txBody>
      </p:sp>
      <p:sp>
        <p:nvSpPr>
          <p:cNvPr id="247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569779" indent="-603761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415045" indent="-48300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381063" indent="-48300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347080" indent="-48300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5313098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6279116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7245134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8211152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AF65A06-C8EA-4D5E-8B73-9AAA1A927391}" type="slidenum">
              <a:rPr lang="en-CA" altLang="en-US"/>
              <a:pPr eaLnBrk="1" hangingPunct="1"/>
              <a:t>22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42354578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569779" indent="-603761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415045" indent="-48300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381063" indent="-48300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347080" indent="-48300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5313098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6279116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7245134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8211152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6BE62A5-9C12-4F30-A6F9-DADA2E2EE0BE}" type="slidenum">
              <a:rPr lang="de-DE" altLang="en-US"/>
              <a:pPr eaLnBrk="1" hangingPunct="1"/>
              <a:t>25</a:t>
            </a:fld>
            <a:endParaRPr lang="de-DE" altLang="en-US"/>
          </a:p>
        </p:txBody>
      </p:sp>
      <p:sp>
        <p:nvSpPr>
          <p:cNvPr id="249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7628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88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CA" altLang="en-US" dirty="0" err="1"/>
              <a:t>Siffrorna</a:t>
            </a:r>
            <a:r>
              <a:rPr lang="en-CA" altLang="en-US" dirty="0"/>
              <a:t> </a:t>
            </a:r>
            <a:r>
              <a:rPr lang="en-CA" altLang="en-US" dirty="0" err="1"/>
              <a:t>har</a:t>
            </a:r>
            <a:r>
              <a:rPr lang="en-CA" altLang="en-US" dirty="0"/>
              <a:t> nu </a:t>
            </a:r>
            <a:r>
              <a:rPr lang="en-CA" altLang="en-US" dirty="0" err="1"/>
              <a:t>placerats</a:t>
            </a:r>
            <a:r>
              <a:rPr lang="en-CA" altLang="en-US" dirty="0"/>
              <a:t> </a:t>
            </a:r>
            <a:r>
              <a:rPr lang="en-CA" altLang="en-US" dirty="0" err="1"/>
              <a:t>på</a:t>
            </a:r>
            <a:r>
              <a:rPr lang="en-CA" altLang="en-US" dirty="0"/>
              <a:t> sin plats </a:t>
            </a:r>
            <a:r>
              <a:rPr lang="en-CA" altLang="en-US" dirty="0" err="1"/>
              <a:t>så</a:t>
            </a:r>
            <a:r>
              <a:rPr lang="en-CA" altLang="en-US" dirty="0"/>
              <a:t> </a:t>
            </a:r>
            <a:r>
              <a:rPr lang="en-CA" altLang="en-US" dirty="0" err="1"/>
              <a:t>som</a:t>
            </a:r>
            <a:r>
              <a:rPr lang="en-CA" altLang="en-US" dirty="0"/>
              <a:t> vi </a:t>
            </a:r>
            <a:r>
              <a:rPr lang="en-CA" altLang="en-US" dirty="0" err="1"/>
              <a:t>brukar</a:t>
            </a:r>
            <a:r>
              <a:rPr lang="en-CA" altLang="en-US" dirty="0"/>
              <a:t> </a:t>
            </a:r>
            <a:r>
              <a:rPr lang="en-CA" altLang="en-US" dirty="0" err="1"/>
              <a:t>läsa</a:t>
            </a:r>
            <a:r>
              <a:rPr lang="en-CA" altLang="en-US" dirty="0"/>
              <a:t> </a:t>
            </a:r>
            <a:r>
              <a:rPr lang="en-CA" altLang="en-US" dirty="0" err="1"/>
              <a:t>siffror</a:t>
            </a:r>
            <a:r>
              <a:rPr lang="en-CA" altLang="en-US" dirty="0"/>
              <a:t>.</a:t>
            </a:r>
          </a:p>
        </p:txBody>
      </p:sp>
      <p:sp>
        <p:nvSpPr>
          <p:cNvPr id="2488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569779" indent="-603761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415045" indent="-48300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381063" indent="-48300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347080" indent="-48300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5313098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6279116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7245134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8211152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36BE224-E584-447F-A065-5492F68E2C5F}" type="slidenum">
              <a:rPr lang="en-CA" altLang="en-US"/>
              <a:pPr eaLnBrk="1" hangingPunct="1"/>
              <a:t>27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8101183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  <a:spcAft>
                <a:spcPts val="1268"/>
              </a:spcAft>
            </a:pPr>
            <a:r>
              <a:rPr lang="pt-PT" altLang="en-US" sz="3800" u="sng" dirty="0"/>
              <a:t>Ett</a:t>
            </a:r>
            <a:r>
              <a:rPr lang="pt-PT" altLang="en-US" sz="3800" u="sng" baseline="0" dirty="0"/>
              <a:t> exempel</a:t>
            </a:r>
            <a:r>
              <a:rPr lang="pt-PT" altLang="en-US" sz="3800" u="sng" dirty="0"/>
              <a:t>:</a:t>
            </a:r>
            <a:r>
              <a:rPr lang="pt-PT" altLang="en-US" sz="3800" dirty="0"/>
              <a:t> Skapa</a:t>
            </a:r>
            <a:r>
              <a:rPr lang="pt-PT" altLang="en-US" sz="3800" baseline="0" dirty="0"/>
              <a:t> en plan för varje vecka/månad.</a:t>
            </a:r>
            <a:endParaRPr lang="pt-PT" altLang="en-US" sz="3800" dirty="0">
              <a:solidFill>
                <a:srgbClr val="00B0F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>
              <a:lnSpc>
                <a:spcPct val="120000"/>
              </a:lnSpc>
              <a:spcAft>
                <a:spcPts val="1268"/>
              </a:spcAft>
            </a:pPr>
            <a:r>
              <a:rPr lang="pt-PT" altLang="en-US" sz="3800" dirty="0">
                <a:solidFill>
                  <a:srgbClr val="00B0F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Vissa organisationer t.ex.</a:t>
            </a:r>
            <a:r>
              <a:rPr lang="pt-PT" altLang="en-US" sz="3800" baseline="0" dirty="0">
                <a:solidFill>
                  <a:srgbClr val="00B0F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inom servicebranschen ser “upprätthållande” som en del av det fjärde S:et. tTill exempel små tjänster och uppgifter så som att byta batterier, lampor osv.</a:t>
            </a:r>
            <a:endParaRPr lang="pt-PT" altLang="en-US" sz="3800" dirty="0">
              <a:solidFill>
                <a:srgbClr val="00B0F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D4ECF-FBD8-4E88-A031-FDA1AA673B51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3339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569779" indent="-603761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415045" indent="-48300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381063" indent="-48300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347080" indent="-48300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5313098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6279116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7245134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8211152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8103401-EBB8-4EE4-A9CE-6701EE75911A}" type="slidenum">
              <a:rPr lang="de-DE" altLang="en-US"/>
              <a:pPr eaLnBrk="1" hangingPunct="1"/>
              <a:t>29</a:t>
            </a:fld>
            <a:endParaRPr lang="de-DE" altLang="en-US"/>
          </a:p>
        </p:txBody>
      </p:sp>
      <p:sp>
        <p:nvSpPr>
          <p:cNvPr id="251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46355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569779" indent="-603761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415045" indent="-48300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381063" indent="-48300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347080" indent="-48300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5313098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6279116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7245134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8211152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447450D-0918-4BD1-A089-E0E0DB620945}" type="slidenum">
              <a:rPr lang="de-DE" altLang="en-US"/>
              <a:pPr eaLnBrk="1" hangingPunct="1"/>
              <a:t>30</a:t>
            </a:fld>
            <a:endParaRPr lang="de-DE" altLang="en-US"/>
          </a:p>
        </p:txBody>
      </p:sp>
      <p:sp>
        <p:nvSpPr>
          <p:cNvPr id="254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07758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0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CA" altLang="en-US" dirty="0" err="1"/>
              <a:t>Alla</a:t>
            </a:r>
            <a:r>
              <a:rPr lang="en-CA" altLang="en-US" dirty="0"/>
              <a:t> </a:t>
            </a:r>
            <a:r>
              <a:rPr lang="en-CA" altLang="en-US" dirty="0" err="1"/>
              <a:t>siffror</a:t>
            </a:r>
            <a:r>
              <a:rPr lang="en-CA" altLang="en-US" dirty="0"/>
              <a:t> </a:t>
            </a:r>
            <a:r>
              <a:rPr lang="en-CA" altLang="en-US" dirty="0" err="1"/>
              <a:t>är</a:t>
            </a:r>
            <a:r>
              <a:rPr lang="en-CA" altLang="en-US" dirty="0"/>
              <a:t> </a:t>
            </a:r>
            <a:r>
              <a:rPr lang="en-CA" altLang="en-US" dirty="0" err="1"/>
              <a:t>i</a:t>
            </a:r>
            <a:r>
              <a:rPr lang="en-CA" altLang="en-US" dirty="0"/>
              <a:t> </a:t>
            </a:r>
            <a:r>
              <a:rPr lang="en-CA" altLang="en-US" dirty="0" err="1"/>
              <a:t>ordning</a:t>
            </a:r>
            <a:r>
              <a:rPr lang="en-CA" altLang="en-US" dirty="0"/>
              <a:t> </a:t>
            </a:r>
            <a:r>
              <a:rPr lang="en-CA" altLang="en-US" dirty="0" err="1"/>
              <a:t>som</a:t>
            </a:r>
            <a:r>
              <a:rPr lang="en-CA" altLang="en-US" dirty="0"/>
              <a:t> </a:t>
            </a:r>
            <a:r>
              <a:rPr lang="en-CA" altLang="en-US" dirty="0" err="1"/>
              <a:t>i</a:t>
            </a:r>
            <a:r>
              <a:rPr lang="en-CA" altLang="en-US" dirty="0"/>
              <a:t> 3. </a:t>
            </a:r>
            <a:r>
              <a:rPr lang="en-CA" altLang="en-US" dirty="0" err="1"/>
              <a:t>skede</a:t>
            </a:r>
            <a:r>
              <a:rPr lang="en-CA" altLang="en-US" dirty="0"/>
              <a:t>. </a:t>
            </a:r>
            <a:r>
              <a:rPr lang="en-CA" altLang="en-US" dirty="0" err="1"/>
              <a:t>Städa</a:t>
            </a:r>
            <a:r>
              <a:rPr lang="en-CA" altLang="en-US" dirty="0"/>
              <a:t>, men nu </a:t>
            </a:r>
            <a:r>
              <a:rPr lang="en-CA" altLang="en-US" dirty="0" err="1"/>
              <a:t>är</a:t>
            </a:r>
            <a:r>
              <a:rPr lang="en-CA" altLang="en-US" dirty="0"/>
              <a:t> </a:t>
            </a:r>
            <a:r>
              <a:rPr lang="en-CA" altLang="en-US" dirty="0" err="1"/>
              <a:t>alla</a:t>
            </a:r>
            <a:r>
              <a:rPr lang="en-CA" altLang="en-US" dirty="0"/>
              <a:t> </a:t>
            </a:r>
            <a:r>
              <a:rPr lang="en-CA" altLang="en-US" dirty="0" err="1"/>
              <a:t>i</a:t>
            </a:r>
            <a:r>
              <a:rPr lang="en-CA" altLang="en-US" dirty="0"/>
              <a:t> </a:t>
            </a:r>
            <a:r>
              <a:rPr lang="en-CA" altLang="en-US" dirty="0" err="1"/>
              <a:t>samma</a:t>
            </a:r>
            <a:r>
              <a:rPr lang="en-CA" altLang="en-US" dirty="0"/>
              <a:t> form (font) </a:t>
            </a:r>
            <a:r>
              <a:rPr lang="en-CA" altLang="en-US" dirty="0" err="1"/>
              <a:t>och</a:t>
            </a:r>
            <a:r>
              <a:rPr lang="en-CA" altLang="en-US" dirty="0"/>
              <a:t> </a:t>
            </a:r>
            <a:r>
              <a:rPr lang="en-CA" altLang="en-US" dirty="0" err="1"/>
              <a:t>storlek</a:t>
            </a:r>
            <a:r>
              <a:rPr lang="en-CA" altLang="en-US" dirty="0"/>
              <a:t>.</a:t>
            </a:r>
          </a:p>
        </p:txBody>
      </p:sp>
      <p:sp>
        <p:nvSpPr>
          <p:cNvPr id="2508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569779" indent="-603761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415045" indent="-48300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381063" indent="-48300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347080" indent="-48300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5313098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6279116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7245134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8211152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8A1C93B-ADAE-4A90-A5E1-786515D596BD}" type="slidenum">
              <a:rPr lang="en-CA" altLang="en-US"/>
              <a:pPr eaLnBrk="1" hangingPunct="1"/>
              <a:t>31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5721995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A4077-1352-4DFB-A212-1BA374DA3A19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865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569779" indent="-603761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415045" indent="-48300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381063" indent="-48300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347080" indent="-48300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5313098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6279116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7245134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8211152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BCBC0EB-141C-4113-954C-7DCDF468371B}" type="slidenum">
              <a:rPr lang="de-DE" altLang="en-US"/>
              <a:pPr eaLnBrk="1" hangingPunct="1"/>
              <a:t>8</a:t>
            </a:fld>
            <a:endParaRPr lang="de-DE" altLang="en-US"/>
          </a:p>
        </p:txBody>
      </p:sp>
      <p:sp>
        <p:nvSpPr>
          <p:cNvPr id="237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17412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Lärare: Visa exempel av bekanta</a:t>
            </a:r>
            <a:r>
              <a:rPr lang="pt-PT" baseline="0" dirty="0"/>
              <a:t> miljöer och 5S som förverkligats (inom industrin, byråer, i servicebranschen,...)</a:t>
            </a:r>
          </a:p>
          <a:p>
            <a:r>
              <a:rPr lang="pt-PT" baseline="0" dirty="0"/>
              <a:t>Koppla ihop med Thinglink-material.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A4077-1352-4DFB-A212-1BA374DA3A19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91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700" b="1" dirty="0"/>
              <a:t>Standardicering</a:t>
            </a:r>
            <a:r>
              <a:rPr lang="nl-NL" sz="1700" b="1" baseline="0" dirty="0"/>
              <a:t> av processen</a:t>
            </a:r>
            <a:r>
              <a:rPr lang="nl-NL" sz="1700" b="1" dirty="0"/>
              <a:t>: </a:t>
            </a:r>
          </a:p>
          <a:p>
            <a:r>
              <a:rPr lang="nl-NL" sz="1700" b="1" dirty="0"/>
              <a:t>Den kvalitativa planeringen av standarder med hjälp </a:t>
            </a:r>
            <a:r>
              <a:rPr lang="nl-NL" sz="1700" b="1" dirty="0">
                <a:solidFill>
                  <a:srgbClr val="FF0000"/>
                </a:solidFill>
              </a:rPr>
              <a:t>av pyramid med tre nivåer. : </a:t>
            </a:r>
          </a:p>
          <a:p>
            <a:r>
              <a:rPr lang="nl-NL" sz="1700" b="1" dirty="0"/>
              <a:t>Verktyg:</a:t>
            </a:r>
            <a:r>
              <a:rPr lang="nl-NL" sz="1700" dirty="0"/>
              <a:t> Struktur och fråga som hjälper dig. Exempel:KANO, VSM, 5S </a:t>
            </a:r>
          </a:p>
          <a:p>
            <a:r>
              <a:rPr lang="nl-NL" sz="1700" b="1" dirty="0"/>
              <a:t>Ledningssätt:</a:t>
            </a:r>
            <a:r>
              <a:rPr lang="nl-NL" sz="1700" dirty="0"/>
              <a:t> Genom att följa</a:t>
            </a:r>
            <a:r>
              <a:rPr lang="nl-NL" sz="1700" baseline="0" dirty="0"/>
              <a:t> s</a:t>
            </a:r>
            <a:r>
              <a:rPr lang="nl-NL" sz="1700" dirty="0"/>
              <a:t>kyltar eller praxis för att uträtta sitt arbete.</a:t>
            </a:r>
          </a:p>
          <a:p>
            <a:r>
              <a:rPr lang="nl-NL" sz="1700" dirty="0"/>
              <a:t>Exempel: Instrumentbrädan i din bil ger</a:t>
            </a:r>
            <a:r>
              <a:rPr lang="nl-NL" sz="1700" baseline="0" dirty="0"/>
              <a:t> information om kilometrar som körts, bränslemängden osv.</a:t>
            </a:r>
            <a:endParaRPr lang="nl-NL" sz="1700" dirty="0"/>
          </a:p>
          <a:p>
            <a:r>
              <a:rPr lang="nl-NL" sz="1700" dirty="0"/>
              <a:t>På flygfältet kan du följa skyltar till rätt port</a:t>
            </a:r>
            <a:r>
              <a:rPr lang="nl-NL" sz="1700" baseline="0" dirty="0"/>
              <a:t>.</a:t>
            </a:r>
            <a:r>
              <a:rPr lang="nl-NL" sz="1700" dirty="0"/>
              <a:t> </a:t>
            </a:r>
          </a:p>
          <a:p>
            <a:r>
              <a:rPr lang="nl-NL" sz="1700" dirty="0"/>
              <a:t>Pennspelet har en</a:t>
            </a:r>
            <a:r>
              <a:rPr lang="nl-NL" sz="1700" baseline="0" dirty="0"/>
              <a:t> punkt lektioner </a:t>
            </a:r>
            <a:r>
              <a:rPr lang="nl-NL" sz="1700" dirty="0"/>
              <a:t>(One Point Lessons), QR-kod</a:t>
            </a:r>
          </a:p>
          <a:p>
            <a:r>
              <a:rPr lang="nl-NL" sz="1700" b="1" dirty="0">
                <a:solidFill>
                  <a:srgbClr val="FF0000"/>
                </a:solidFill>
              </a:rPr>
              <a:t>Fel-riskfri</a:t>
            </a:r>
            <a:r>
              <a:rPr lang="nl-NL" sz="1700" b="1" dirty="0"/>
              <a:t>:</a:t>
            </a:r>
            <a:r>
              <a:rPr lang="nl-NL" sz="1700" dirty="0"/>
              <a:t> Skyltar man följer eller bara ett sätt att agera för att komma framåt.</a:t>
            </a:r>
            <a:r>
              <a:rPr lang="nl-NL" sz="1700" baseline="0" dirty="0"/>
              <a:t> Du kan inte avvika från det.</a:t>
            </a:r>
            <a:endParaRPr lang="nl-NL" sz="1700" dirty="0"/>
          </a:p>
          <a:p>
            <a:r>
              <a:rPr lang="nl-NL" sz="1700" dirty="0"/>
              <a:t>Exempel: För att gå in i byggnaden måste du ha ett kort med</a:t>
            </a:r>
            <a:r>
              <a:rPr lang="nl-NL" sz="1700" baseline="0" dirty="0"/>
              <a:t> vilket du kan passera ingången.</a:t>
            </a:r>
            <a:r>
              <a:rPr lang="nl-NL" sz="1700" dirty="0"/>
              <a:t>  </a:t>
            </a:r>
          </a:p>
          <a:p>
            <a:r>
              <a:rPr lang="nl-NL" sz="1700" dirty="0"/>
              <a:t>Det finns bara ett sätt att agera för att komma framåt (eller/och</a:t>
            </a:r>
            <a:r>
              <a:rPr lang="nl-NL" sz="1700" baseline="0" dirty="0"/>
              <a:t> för att uträtta ärendet). </a:t>
            </a:r>
            <a:endParaRPr lang="nl-NL" sz="1700" dirty="0"/>
          </a:p>
          <a:p>
            <a:endParaRPr lang="nl-NL" sz="2100" dirty="0"/>
          </a:p>
          <a:p>
            <a:endParaRPr lang="nl-NL" sz="21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A4077-1352-4DFB-A212-1BA374DA3A19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3009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Standardiseringens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kraft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tredubbel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Parkeringsplatser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ett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exempel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du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själv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Drift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av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Röda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korset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samarbete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orkanen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Catherina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Röda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korset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samma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sätt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bära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över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hela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världen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använder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samma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verktyg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avsaknad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av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standardisering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ingen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utveckling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inom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organisationen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företaget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Minska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på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olika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sätt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arbeta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vill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 en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smidig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stabil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fi-FI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Standardisera</a:t>
            </a:r>
            <a:r>
              <a:rPr lang="fi-FI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l-NL" altLang="nl-NL" sz="21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A4077-1352-4DFB-A212-1BA374DA3A19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8059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932036">
              <a:defRPr/>
            </a:pPr>
            <a:r>
              <a:rPr lang="nl-NL" sz="2500" dirty="0"/>
              <a:t>Om du vill beskriva standardiserade handlinssätt, praxis eller en</a:t>
            </a:r>
            <a:r>
              <a:rPr lang="nl-NL" sz="2500" baseline="0" dirty="0"/>
              <a:t> punkt lektion (one point lesson) kan du använda denna som check up -lista. Frågorna hjälper dig så att du inte glömmer någonting.</a:t>
            </a:r>
            <a:endParaRPr lang="nl-NL" sz="2500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A4077-1352-4DFB-A212-1BA374DA3A19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47509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Standardisering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viktigt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för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kontrollera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processen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Eftersom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använder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standardisering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så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även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mäta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Exempel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på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processstandardisering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går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till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då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söker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jobb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praktik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ett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företag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Ett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exempel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på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uppgiftsstandardisering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blir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coachad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för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själva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uppgiften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fått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måste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vara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medveten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målen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för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standardisering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Exempel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människor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tycker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uppgifter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för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standardiserade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vara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själva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förlora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äganderätten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kontrollen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över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arbete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gör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leda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till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minskad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arbetstrivsel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A4077-1352-4DFB-A212-1BA374DA3A19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62932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Bilspelet kan användas i</a:t>
            </a:r>
            <a:r>
              <a:rPr lang="pt-PT" baseline="0" dirty="0"/>
              <a:t> detta skede om det finns redaskap alternativt kan man spela pappersflygplansspelet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A4077-1352-4DFB-A212-1BA374DA3A19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98297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4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Målet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upp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uppgiften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mindre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möjliga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delar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så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takten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ständigt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ökar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takttiden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förkortas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en-US" dirty="0"/>
          </a:p>
        </p:txBody>
      </p:sp>
      <p:sp>
        <p:nvSpPr>
          <p:cNvPr id="234500" name="Date Placeholder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569779" indent="-603761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415045" indent="-48300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381063" indent="-48300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347080" indent="-48300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5313098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6279116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7245134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8211152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A53F75E-1387-4A6F-BDBE-6854E332F2DD}" type="datetime1">
              <a:rPr lang="pt-PT" altLang="en-US" smtClean="0"/>
              <a:pPr eaLnBrk="1" hangingPunct="1"/>
              <a:t>01/02/2021</a:t>
            </a:fld>
            <a:endParaRPr lang="pt-PT" altLang="en-US"/>
          </a:p>
        </p:txBody>
      </p:sp>
      <p:sp>
        <p:nvSpPr>
          <p:cNvPr id="234501" name="Footer Placeholder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569779" indent="-603761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415045" indent="-48300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381063" indent="-48300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347080" indent="-48300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5313098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6279116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7245134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8211152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4502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569779" indent="-603761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415045" indent="-48300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381063" indent="-48300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347080" indent="-48300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5313098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6279116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7245134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8211152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5CF994B-3D3A-4C9C-A411-A68F121F5CEB}" type="slidenum">
              <a:rPr lang="pt-PT" altLang="en-US"/>
              <a:pPr eaLnBrk="1" hangingPunct="1"/>
              <a:t>42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2947133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569779" indent="-603761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415045" indent="-48300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381063" indent="-48300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347080" indent="-48300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5313098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6279116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7245134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8211152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E197136-D096-4119-8B52-DC0D5932D9EB}" type="datetime1">
              <a:rPr lang="pt-PT" altLang="en-US" smtClean="0"/>
              <a:pPr eaLnBrk="1" hangingPunct="1"/>
              <a:t>01/02/2021</a:t>
            </a:fld>
            <a:endParaRPr lang="pt-PT" altLang="en-US"/>
          </a:p>
        </p:txBody>
      </p:sp>
      <p:sp>
        <p:nvSpPr>
          <p:cNvPr id="23552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569779" indent="-603761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415045" indent="-48300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381063" indent="-48300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347080" indent="-48300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5313098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6279116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7245134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8211152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552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569779" indent="-603761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415045" indent="-48300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381063" indent="-48300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347080" indent="-48300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5313098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6279116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7245134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8211152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86B9123-CEC6-4AB7-A73C-FAADF169F762}" type="slidenum">
              <a:rPr lang="pt-PT" altLang="en-US"/>
              <a:pPr eaLnBrk="1" hangingPunct="1"/>
              <a:t>44</a:t>
            </a:fld>
            <a:endParaRPr lang="pt-PT" altLang="en-US"/>
          </a:p>
        </p:txBody>
      </p:sp>
      <p:sp>
        <p:nvSpPr>
          <p:cNvPr id="2355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Denna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metod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så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länge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för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skadlig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,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människor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förmågan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optimera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processen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problemet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återkommer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Därför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krävs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viss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nivå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av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processtabilitet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innan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ett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kontinuerligt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flöde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skapas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Många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organisationer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denna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metod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omöjlig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stoppar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produktionen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vilket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betyder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arbetslöshet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Toyota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detta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möjlighet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utveckla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identifiera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svagheter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På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detta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sätt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finns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möjlighet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motangripa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stärka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Återigen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nödvändigt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förändringen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framåt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långsamma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steg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så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problemlösande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tankesättet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tid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utvecklas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samtidigt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annan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utveckling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eaLnBrk="1" hangingPunct="1"/>
            <a:endParaRPr lang="fi-FI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9533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9320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Stå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en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cirkel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ett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verktyg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där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går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på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plats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för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observera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identifiera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slöseri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förstå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omständigheterna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orsakar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slöseriet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rekommenderas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observerar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arbete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minst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åtta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(8)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timmar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Detta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verktyg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relaterat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till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uppfattningsförmåga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global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känt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tidsmässig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selektiv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känslomässig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första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timmen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observera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helheten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över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tid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utvecklas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förmågan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uppfatta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då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uppfatta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detaljerna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flytta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till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högre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medvetenhetsnivå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defTabSz="1932036">
              <a:defRPr/>
            </a:pPr>
            <a:endParaRPr lang="pt-PT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D4ECF-FBD8-4E88-A031-FDA1AA673B51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0128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Lärare: Det finns flera olika verktyg för att utveckla kontinuerligt produktionsflöde.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A4077-1352-4DFB-A212-1BA374DA3A19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38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569779" indent="-603761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415045" indent="-48300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381063" indent="-48300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347080" indent="-48300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5313098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6279116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7245134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8211152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89FD132-D34F-4B31-8D92-3840C41D7325}" type="slidenum">
              <a:rPr lang="de-DE" altLang="en-US"/>
              <a:pPr eaLnBrk="1" hangingPunct="1"/>
              <a:t>9</a:t>
            </a:fld>
            <a:endParaRPr lang="de-DE" altLang="en-US"/>
          </a:p>
        </p:txBody>
      </p:sp>
      <p:sp>
        <p:nvSpPr>
          <p:cNvPr id="239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7196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06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CA" altLang="en-US" dirty="0" err="1"/>
              <a:t>Printa</a:t>
            </a:r>
            <a:r>
              <a:rPr lang="en-CA" altLang="en-US" dirty="0"/>
              <a:t> </a:t>
            </a:r>
            <a:r>
              <a:rPr lang="en-CA" altLang="en-US" dirty="0" err="1"/>
              <a:t>ut</a:t>
            </a:r>
            <a:r>
              <a:rPr lang="en-CA" altLang="en-US" dirty="0"/>
              <a:t> </a:t>
            </a:r>
            <a:r>
              <a:rPr lang="en-CA" altLang="en-US" dirty="0" err="1"/>
              <a:t>ett</a:t>
            </a:r>
            <a:r>
              <a:rPr lang="en-CA" altLang="en-US" dirty="0"/>
              <a:t> </a:t>
            </a:r>
            <a:r>
              <a:rPr lang="en-CA" altLang="en-US" dirty="0" err="1"/>
              <a:t>sifferpapper</a:t>
            </a:r>
            <a:r>
              <a:rPr lang="en-CA" altLang="en-US" dirty="0"/>
              <a:t> </a:t>
            </a:r>
            <a:r>
              <a:rPr lang="en-CA" altLang="en-US" dirty="0" err="1"/>
              <a:t>för</a:t>
            </a:r>
            <a:r>
              <a:rPr lang="en-CA" altLang="en-US" dirty="0"/>
              <a:t> </a:t>
            </a:r>
            <a:r>
              <a:rPr lang="en-CA" altLang="en-US" dirty="0" err="1"/>
              <a:t>varje</a:t>
            </a:r>
            <a:r>
              <a:rPr lang="en-CA" altLang="en-US" dirty="0"/>
              <a:t> </a:t>
            </a:r>
            <a:r>
              <a:rPr lang="en-CA" altLang="en-US" dirty="0" err="1"/>
              <a:t>studerande</a:t>
            </a:r>
            <a:r>
              <a:rPr lang="en-CA" altLang="en-US" dirty="0"/>
              <a:t>. Den </a:t>
            </a:r>
            <a:r>
              <a:rPr lang="en-CA" altLang="en-US" dirty="0" err="1"/>
              <a:t>studerande</a:t>
            </a:r>
            <a:r>
              <a:rPr lang="en-CA" altLang="en-US" dirty="0"/>
              <a:t> </a:t>
            </a:r>
            <a:r>
              <a:rPr lang="en-CA" altLang="en-US" dirty="0" err="1"/>
              <a:t>har</a:t>
            </a:r>
            <a:r>
              <a:rPr lang="en-CA" altLang="en-US" dirty="0"/>
              <a:t> 60</a:t>
            </a:r>
            <a:r>
              <a:rPr lang="en-CA" altLang="en-US" baseline="0" dirty="0"/>
              <a:t> </a:t>
            </a:r>
            <a:r>
              <a:rPr lang="en-CA" altLang="en-US" baseline="0" dirty="0" err="1"/>
              <a:t>sekunder</a:t>
            </a:r>
            <a:r>
              <a:rPr lang="en-CA" altLang="en-US" baseline="0" dirty="0"/>
              <a:t> </a:t>
            </a:r>
            <a:r>
              <a:rPr lang="en-CA" altLang="en-US" baseline="0" dirty="0" err="1"/>
              <a:t>tid</a:t>
            </a:r>
            <a:r>
              <a:rPr lang="en-CA" altLang="en-US" baseline="0" dirty="0"/>
              <a:t> </a:t>
            </a:r>
            <a:r>
              <a:rPr lang="en-CA" altLang="en-US" baseline="0" dirty="0" err="1"/>
              <a:t>på</a:t>
            </a:r>
            <a:r>
              <a:rPr lang="en-CA" altLang="en-US" baseline="0" dirty="0"/>
              <a:t> sig </a:t>
            </a:r>
            <a:r>
              <a:rPr lang="en-CA" altLang="en-US" baseline="0" dirty="0" err="1"/>
              <a:t>och</a:t>
            </a:r>
            <a:r>
              <a:rPr lang="en-CA" altLang="en-US" baseline="0" dirty="0"/>
              <a:t> </a:t>
            </a:r>
            <a:r>
              <a:rPr lang="en-CA" altLang="en-US" baseline="0" dirty="0" err="1"/>
              <a:t>alla</a:t>
            </a:r>
            <a:r>
              <a:rPr lang="en-CA" altLang="en-US" baseline="0" dirty="0"/>
              <a:t> </a:t>
            </a:r>
            <a:r>
              <a:rPr lang="en-CA" altLang="en-US" baseline="0" dirty="0" err="1"/>
              <a:t>ska</a:t>
            </a:r>
            <a:r>
              <a:rPr lang="en-CA" altLang="en-US" baseline="0" dirty="0"/>
              <a:t> </a:t>
            </a:r>
            <a:r>
              <a:rPr lang="en-CA" altLang="en-US" baseline="0" dirty="0" err="1"/>
              <a:t>börja</a:t>
            </a:r>
            <a:r>
              <a:rPr lang="en-CA" altLang="en-US" baseline="0" dirty="0"/>
              <a:t> </a:t>
            </a:r>
            <a:r>
              <a:rPr lang="en-CA" altLang="en-US" baseline="0" dirty="0" err="1"/>
              <a:t>samtidigt</a:t>
            </a:r>
            <a:r>
              <a:rPr lang="en-CA" altLang="en-US" baseline="0" dirty="0"/>
              <a:t> </a:t>
            </a:r>
            <a:r>
              <a:rPr lang="en-CA" altLang="en-US" baseline="0" dirty="0" err="1"/>
              <a:t>då</a:t>
            </a:r>
            <a:r>
              <a:rPr lang="en-CA" altLang="en-US" baseline="0" dirty="0"/>
              <a:t> </a:t>
            </a:r>
            <a:r>
              <a:rPr lang="en-CA" altLang="en-US" baseline="0" dirty="0" err="1"/>
              <a:t>handledaren</a:t>
            </a:r>
            <a:r>
              <a:rPr lang="en-CA" altLang="en-US" baseline="0" dirty="0"/>
              <a:t> </a:t>
            </a:r>
            <a:r>
              <a:rPr lang="en-CA" altLang="en-US" baseline="0" dirty="0" err="1"/>
              <a:t>säger</a:t>
            </a:r>
            <a:r>
              <a:rPr lang="en-CA" altLang="en-US" baseline="0" dirty="0"/>
              <a:t>. </a:t>
            </a:r>
            <a:r>
              <a:rPr lang="en-CA" altLang="en-US" baseline="0" dirty="0" err="1"/>
              <a:t>Alla</a:t>
            </a:r>
            <a:r>
              <a:rPr lang="en-CA" altLang="en-US" baseline="0" dirty="0"/>
              <a:t> </a:t>
            </a:r>
            <a:r>
              <a:rPr lang="en-CA" altLang="en-US" baseline="0" dirty="0" err="1"/>
              <a:t>ska</a:t>
            </a:r>
            <a:r>
              <a:rPr lang="en-CA" altLang="en-US" baseline="0" dirty="0"/>
              <a:t> </a:t>
            </a:r>
            <a:r>
              <a:rPr lang="en-CA" altLang="en-US" baseline="0" dirty="0" err="1"/>
              <a:t>markera</a:t>
            </a:r>
            <a:r>
              <a:rPr lang="en-CA" altLang="en-US" baseline="0" dirty="0"/>
              <a:t> </a:t>
            </a:r>
            <a:r>
              <a:rPr lang="en-CA" altLang="en-US" baseline="0" dirty="0" err="1"/>
              <a:t>siffrorna</a:t>
            </a:r>
            <a:r>
              <a:rPr lang="en-CA" altLang="en-US" baseline="0" dirty="0"/>
              <a:t> </a:t>
            </a:r>
            <a:r>
              <a:rPr lang="en-CA" altLang="en-US" baseline="0" dirty="0" err="1"/>
              <a:t>från</a:t>
            </a:r>
            <a:r>
              <a:rPr lang="en-CA" altLang="en-US" baseline="0" dirty="0"/>
              <a:t> 1 till 49  </a:t>
            </a:r>
            <a:r>
              <a:rPr lang="en-CA" altLang="en-US" baseline="0" dirty="0" err="1"/>
              <a:t>i</a:t>
            </a:r>
            <a:r>
              <a:rPr lang="en-CA" altLang="en-US" baseline="0" dirty="0"/>
              <a:t> </a:t>
            </a:r>
            <a:r>
              <a:rPr lang="en-CA" altLang="en-US" baseline="0" dirty="0" err="1"/>
              <a:t>ordningsföljd</a:t>
            </a:r>
            <a:r>
              <a:rPr lang="en-CA" altLang="en-US" baseline="0" dirty="0"/>
              <a:t> </a:t>
            </a:r>
            <a:r>
              <a:rPr lang="en-CA" altLang="en-US" baseline="0" dirty="0" err="1"/>
              <a:t>på</a:t>
            </a:r>
            <a:r>
              <a:rPr lang="en-CA" altLang="en-US" baseline="0" dirty="0"/>
              <a:t> </a:t>
            </a:r>
            <a:r>
              <a:rPr lang="en-CA" altLang="en-US" baseline="0" dirty="0" err="1"/>
              <a:t>pappret</a:t>
            </a:r>
            <a:r>
              <a:rPr lang="en-CA" altLang="en-US" baseline="0" dirty="0"/>
              <a:t>.</a:t>
            </a:r>
          </a:p>
          <a:p>
            <a:pPr eaLnBrk="1" hangingPunct="1">
              <a:spcBef>
                <a:spcPct val="0"/>
              </a:spcBef>
            </a:pPr>
            <a:r>
              <a:rPr lang="en-CA" altLang="en-US" dirty="0" err="1"/>
              <a:t>paperi</a:t>
            </a:r>
            <a:r>
              <a:rPr lang="en-CA" altLang="en-US" dirty="0"/>
              <a:t>. </a:t>
            </a:r>
          </a:p>
        </p:txBody>
      </p:sp>
      <p:sp>
        <p:nvSpPr>
          <p:cNvPr id="240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569779" indent="-603761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415045" indent="-48300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381063" indent="-48300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347080" indent="-48300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5313098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6279116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7245134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8211152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ECF28BB-9802-47DA-BBE9-9DF845757E2D}" type="slidenum">
              <a:rPr lang="en-CA" altLang="en-US"/>
              <a:pPr eaLnBrk="1" hangingPunct="1"/>
              <a:t>10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4244105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3"/>
          <p:cNvSpPr txBox="1">
            <a:spLocks noGrp="1" noChangeArrowheads="1"/>
          </p:cNvSpPr>
          <p:nvPr/>
        </p:nvSpPr>
        <p:spPr bwMode="auto">
          <a:xfrm>
            <a:off x="5521693" y="3"/>
            <a:ext cx="4225714" cy="3174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3204" tIns="96602" rIns="193204" bIns="96602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5343FDF3-FEF3-4159-994C-79533956BD08}" type="datetime1">
              <a:rPr lang="pt-PT" altLang="en-US" sz="2500"/>
              <a:pPr algn="r" eaLnBrk="1" hangingPunct="1"/>
              <a:t>01/02/2021</a:t>
            </a:fld>
            <a:endParaRPr lang="pt-PT" altLang="en-US" sz="2500"/>
          </a:p>
        </p:txBody>
      </p:sp>
      <p:sp>
        <p:nvSpPr>
          <p:cNvPr id="241667" name="Rectangle 6"/>
          <p:cNvSpPr txBox="1">
            <a:spLocks noGrp="1" noChangeArrowheads="1"/>
          </p:cNvSpPr>
          <p:nvPr/>
        </p:nvSpPr>
        <p:spPr bwMode="auto">
          <a:xfrm>
            <a:off x="1" y="60250267"/>
            <a:ext cx="4225715" cy="317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3204" tIns="96602" rIns="193204" bIns="96602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PT" altLang="en-US" sz="2500"/>
              <a:t>GSP/SS . Lean Production </a:t>
            </a:r>
          </a:p>
        </p:txBody>
      </p:sp>
      <p:sp>
        <p:nvSpPr>
          <p:cNvPr id="241668" name="Rectangle 7"/>
          <p:cNvSpPr txBox="1">
            <a:spLocks noGrp="1" noChangeArrowheads="1"/>
          </p:cNvSpPr>
          <p:nvPr/>
        </p:nvSpPr>
        <p:spPr bwMode="auto">
          <a:xfrm>
            <a:off x="5521693" y="60250267"/>
            <a:ext cx="4225714" cy="317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3204" tIns="96602" rIns="193204" bIns="96602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AD35FE2C-2FE0-49FA-86AD-07A13A72E92B}" type="slidenum">
              <a:rPr lang="pt-PT" altLang="en-US" sz="2500"/>
              <a:pPr algn="r" eaLnBrk="1" hangingPunct="1"/>
              <a:t>11</a:t>
            </a:fld>
            <a:endParaRPr lang="pt-PT" altLang="en-US" sz="2500"/>
          </a:p>
        </p:txBody>
      </p:sp>
      <p:sp>
        <p:nvSpPr>
          <p:cNvPr id="2416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5S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ett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verktyg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för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identifiera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eliminera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slöseri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därmed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skapa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stabil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vilket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resulterar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ett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kontinuerligt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flöde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...</a:t>
            </a:r>
          </a:p>
          <a:p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Seiri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整理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(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Sortera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Förstå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användningen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Målet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eliminera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slöseriet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samband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rörelse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materialbehov.Det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betyderl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kontrollerar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alla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verktyg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material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osv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på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arbetsstationen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behåller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endast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nödvändigt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för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utföra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arbete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utföras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annat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lagras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någon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annanstans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kasseras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Denna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minskar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hinder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för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arbetskraftens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produktivitet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Seiton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整頓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(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Plats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Förstå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ordning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Fokusera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på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behovet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av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organiserade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utrymmen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Ordning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här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betyder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ordnar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alla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verktyg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instrument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för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arbetsflödet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skall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löpa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smidigt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Verktyg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utrustning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lämnas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där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kommer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användas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näst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Arbetsprocessen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bör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utformas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så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eliminerar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onödiga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rörelser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Vad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behöver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jag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för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göra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jobb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jag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placera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här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tillbehöret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många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av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dessa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behöver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jag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Seisō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清掃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(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Städa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upp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Förstå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renlighet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behovet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av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hålla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arbetsytan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så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möjligt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Städning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daglig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verksamhet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japanska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företag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slutet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av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arbetsdagen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städas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arbetsmiljön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läggs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på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plats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för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underlätta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hitta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följande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gång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vad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behövs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Förfarandet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fokuserar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på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komma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ihåg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rengöring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vara en del av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dagliga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arbetet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enstaka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uppgift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när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huller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buller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Seiketsu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清潔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(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Standardisera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Förståelse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för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standardisering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Standardisering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av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arbetsmetoder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betyder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hålla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liknande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föremål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på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samma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plats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Detta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leder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till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nya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arbetsmetoder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standardiserad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placering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av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utrustning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material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verktyg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föds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Shitsuke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躾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(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Följ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Förstå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självdisciplin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Betyder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upprätthålla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inspektera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standarden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När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tidigare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S:ena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skapats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skapar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ett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nytt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arbetssätt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tillåter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återgång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till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gamla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sätten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När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får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ny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förbättring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nytt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verktyg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beslut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införa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nya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arbetssätt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är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klokt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kontrollera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fyra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principerna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ovan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endParaRPr lang="pt-PT" altLang="en-US" sz="1900" dirty="0"/>
          </a:p>
        </p:txBody>
      </p:sp>
    </p:spTree>
    <p:extLst>
      <p:ext uri="{BB962C8B-B14F-4D97-AF65-F5344CB8AC3E}">
        <p14:creationId xmlns:p14="http://schemas.microsoft.com/office/powerpoint/2010/main" val="317694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A4077-1352-4DFB-A212-1BA374DA3A1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3326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932036">
              <a:defRPr/>
            </a:pPr>
            <a:r>
              <a:rPr lang="en-GB" altLang="en-US" sz="2500" dirty="0"/>
              <a:t>Man </a:t>
            </a:r>
            <a:r>
              <a:rPr lang="en-GB" altLang="en-US" sz="2500" dirty="0" err="1"/>
              <a:t>sätter</a:t>
            </a:r>
            <a:r>
              <a:rPr lang="en-GB" altLang="en-US" sz="2500" dirty="0"/>
              <a:t> </a:t>
            </a:r>
            <a:r>
              <a:rPr lang="en-GB" altLang="en-US" sz="2500" dirty="0" err="1"/>
              <a:t>en</a:t>
            </a:r>
            <a:r>
              <a:rPr lang="en-GB" altLang="en-US" sz="2500" baseline="0" dirty="0"/>
              <a:t> </a:t>
            </a:r>
            <a:r>
              <a:rPr lang="en-GB" altLang="en-US" sz="2500" baseline="0" dirty="0" err="1"/>
              <a:t>lapp</a:t>
            </a:r>
            <a:r>
              <a:rPr lang="en-GB" altLang="en-US" sz="2500" baseline="0" dirty="0"/>
              <a:t> </a:t>
            </a:r>
            <a:r>
              <a:rPr lang="en-GB" altLang="en-US" sz="2500" baseline="0" dirty="0" err="1"/>
              <a:t>på</a:t>
            </a:r>
            <a:r>
              <a:rPr lang="en-GB" altLang="en-US" sz="2500" baseline="0" dirty="0"/>
              <a:t> </a:t>
            </a:r>
            <a:r>
              <a:rPr lang="en-GB" altLang="en-US" sz="2500" baseline="0" dirty="0" err="1"/>
              <a:t>varor</a:t>
            </a:r>
            <a:r>
              <a:rPr lang="en-GB" altLang="en-US" sz="2500" baseline="0" dirty="0"/>
              <a:t> </a:t>
            </a:r>
            <a:r>
              <a:rPr lang="en-GB" altLang="en-US" sz="2500" baseline="0" dirty="0" err="1"/>
              <a:t>där</a:t>
            </a:r>
            <a:r>
              <a:rPr lang="en-GB" altLang="en-US" sz="2500" baseline="0" dirty="0"/>
              <a:t> </a:t>
            </a:r>
            <a:r>
              <a:rPr lang="en-GB" altLang="en-US" sz="2500" baseline="0" dirty="0" err="1"/>
              <a:t>det</a:t>
            </a:r>
            <a:r>
              <a:rPr lang="en-GB" altLang="en-US" sz="2500" baseline="0" dirty="0"/>
              <a:t> star till </a:t>
            </a:r>
            <a:r>
              <a:rPr lang="en-GB" altLang="en-US" sz="2500" baseline="0" dirty="0" err="1"/>
              <a:t>vilken</a:t>
            </a:r>
            <a:r>
              <a:rPr lang="en-GB" altLang="en-US" sz="2500" baseline="0" dirty="0"/>
              <a:t> situation </a:t>
            </a:r>
            <a:r>
              <a:rPr lang="en-GB" altLang="en-US" sz="2500" baseline="0" dirty="0" err="1"/>
              <a:t>och</a:t>
            </a:r>
            <a:r>
              <a:rPr lang="en-GB" altLang="en-US" sz="2500" baseline="0" dirty="0"/>
              <a:t> till </a:t>
            </a:r>
            <a:r>
              <a:rPr lang="en-GB" altLang="en-US" sz="2500" baseline="0" dirty="0" err="1"/>
              <a:t>vilket</a:t>
            </a:r>
            <a:r>
              <a:rPr lang="en-GB" altLang="en-US" sz="2500" baseline="0" dirty="0"/>
              <a:t> </a:t>
            </a:r>
            <a:r>
              <a:rPr lang="en-GB" altLang="en-US" sz="2500" baseline="0" dirty="0" err="1"/>
              <a:t>behov</a:t>
            </a:r>
            <a:r>
              <a:rPr lang="en-GB" altLang="en-US" sz="2500" baseline="0" dirty="0"/>
              <a:t> de </a:t>
            </a:r>
            <a:r>
              <a:rPr lang="en-GB" altLang="en-US" sz="2500" baseline="0" dirty="0" err="1"/>
              <a:t>behövs</a:t>
            </a:r>
            <a:r>
              <a:rPr lang="en-GB" altLang="en-US" sz="2500" baseline="0" dirty="0"/>
              <a:t>, </a:t>
            </a:r>
            <a:r>
              <a:rPr lang="en-GB" altLang="en-US" sz="2500" baseline="0" dirty="0" err="1"/>
              <a:t>hur</a:t>
            </a:r>
            <a:r>
              <a:rPr lang="en-GB" altLang="en-US" sz="2500" baseline="0" dirty="0"/>
              <a:t> </a:t>
            </a:r>
            <a:r>
              <a:rPr lang="en-GB" altLang="en-US" sz="2500" baseline="0" dirty="0" err="1"/>
              <a:t>ofta</a:t>
            </a:r>
            <a:r>
              <a:rPr lang="en-GB" altLang="en-US" sz="2500" baseline="0" dirty="0"/>
              <a:t> </a:t>
            </a:r>
            <a:r>
              <a:rPr lang="en-GB" altLang="en-US" sz="2500" baseline="0" dirty="0" err="1"/>
              <a:t>eller</a:t>
            </a:r>
            <a:r>
              <a:rPr lang="en-GB" altLang="en-US" sz="2500" baseline="0" dirty="0"/>
              <a:t> </a:t>
            </a:r>
            <a:r>
              <a:rPr lang="en-GB" altLang="en-US" sz="2500" baseline="0" dirty="0" err="1"/>
              <a:t>behövs</a:t>
            </a:r>
            <a:r>
              <a:rPr lang="en-GB" altLang="en-US" sz="2500" baseline="0" dirty="0"/>
              <a:t> de </a:t>
            </a:r>
            <a:r>
              <a:rPr lang="en-GB" altLang="en-US" sz="2500" baseline="0" dirty="0" err="1"/>
              <a:t>inte</a:t>
            </a:r>
            <a:r>
              <a:rPr lang="en-GB" altLang="en-US" sz="2500" baseline="0" dirty="0"/>
              <a:t> </a:t>
            </a:r>
            <a:r>
              <a:rPr lang="en-GB" altLang="en-US" sz="2500" baseline="0" dirty="0" err="1"/>
              <a:t>alls</a:t>
            </a:r>
            <a:r>
              <a:rPr lang="en-GB" altLang="en-US" sz="2500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D4ECF-FBD8-4E88-A031-FDA1AA673B5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8270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569779" indent="-603761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415045" indent="-48300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381063" indent="-48300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347080" indent="-48300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5313098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6279116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7245134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8211152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5E0954E-30E8-4FF2-A957-3368A42D14B0}" type="slidenum">
              <a:rPr lang="de-DE" altLang="en-US"/>
              <a:pPr eaLnBrk="1" hangingPunct="1"/>
              <a:t>16</a:t>
            </a:fld>
            <a:endParaRPr lang="de-DE" altLang="en-US"/>
          </a:p>
        </p:txBody>
      </p:sp>
      <p:sp>
        <p:nvSpPr>
          <p:cNvPr id="243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41971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569779" indent="-603761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415045" indent="-48300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381063" indent="-48300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347080" indent="-48300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5313098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6279116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7245134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8211152" indent="-4830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8FED7A9-F8E5-4B31-B468-14457B7864CF}" type="slidenum">
              <a:rPr lang="de-DE" altLang="en-US"/>
              <a:pPr eaLnBrk="1" hangingPunct="1"/>
              <a:t>17</a:t>
            </a:fld>
            <a:endParaRPr lang="de-DE" altLang="en-US"/>
          </a:p>
        </p:txBody>
      </p:sp>
      <p:sp>
        <p:nvSpPr>
          <p:cNvPr id="242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OBS: </a:t>
            </a:r>
            <a:r>
              <a:rPr lang="en-US" altLang="en-US" dirty="0" err="1"/>
              <a:t>Varor</a:t>
            </a:r>
            <a:r>
              <a:rPr lang="en-US" altLang="en-US" dirty="0"/>
              <a:t> </a:t>
            </a:r>
            <a:r>
              <a:rPr lang="en-US" altLang="en-US" dirty="0" err="1"/>
              <a:t>som</a:t>
            </a:r>
            <a:r>
              <a:rPr lang="en-US" altLang="en-US" dirty="0"/>
              <a:t> </a:t>
            </a:r>
            <a:r>
              <a:rPr lang="en-US" altLang="en-US" dirty="0" err="1"/>
              <a:t>ska</a:t>
            </a:r>
            <a:r>
              <a:rPr lang="en-US" altLang="en-US" dirty="0"/>
              <a:t> </a:t>
            </a:r>
            <a:r>
              <a:rPr lang="en-US" altLang="en-US" dirty="0" err="1"/>
              <a:t>avlägsnas</a:t>
            </a:r>
            <a:r>
              <a:rPr lang="en-US" altLang="en-US" dirty="0"/>
              <a:t> </a:t>
            </a:r>
            <a:r>
              <a:rPr lang="en-US" altLang="en-US" dirty="0" err="1"/>
              <a:t>kan</a:t>
            </a:r>
            <a:r>
              <a:rPr lang="en-US" altLang="en-US" dirty="0"/>
              <a:t> </a:t>
            </a:r>
            <a:r>
              <a:rPr lang="en-US" altLang="en-US" dirty="0" err="1"/>
              <a:t>vara</a:t>
            </a:r>
            <a:r>
              <a:rPr lang="en-US" altLang="en-US" dirty="0"/>
              <a:t> </a:t>
            </a:r>
            <a:r>
              <a:rPr lang="en-US" altLang="en-US" dirty="0" err="1"/>
              <a:t>skrot</a:t>
            </a:r>
            <a:r>
              <a:rPr lang="en-US" altLang="en-US" dirty="0"/>
              <a:t>,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behövda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av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annan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arbetsstation</a:t>
            </a:r>
            <a:r>
              <a:rPr lang="en-US" altLang="en-US" baseline="0" dirty="0"/>
              <a:t>/</a:t>
            </a:r>
            <a:r>
              <a:rPr lang="en-US" altLang="en-US" baseline="0" dirty="0" err="1"/>
              <a:t>avdelning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eller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säljbara</a:t>
            </a:r>
            <a:r>
              <a:rPr lang="en-US" altLang="en-US" baseline="0" dirty="0"/>
              <a:t>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94387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06432" cy="6858000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4563"/>
            <a:ext cx="838200" cy="29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307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709" y="6038211"/>
            <a:ext cx="838200" cy="29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426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7317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7580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buratto.org/otica/Duas58.html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/>
          <p:nvPr/>
        </p:nvSpPr>
        <p:spPr>
          <a:xfrm>
            <a:off x="2118302" y="1764198"/>
            <a:ext cx="7949484" cy="286232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sv-SE" sz="2000" dirty="0">
                <a:latin typeface="Arial"/>
                <a:ea typeface="Arial" charset="0"/>
                <a:cs typeface="Arial"/>
              </a:rPr>
              <a:t>T03</a:t>
            </a:r>
          </a:p>
          <a:p>
            <a:pPr algn="ctr"/>
            <a:r>
              <a:rPr lang="sv-SE" sz="4000" dirty="0">
                <a:latin typeface="Arial"/>
                <a:ea typeface="Arial" charset="0"/>
                <a:cs typeface="Arial"/>
              </a:rPr>
              <a:t>LEAN, GRUNDERNA</a:t>
            </a:r>
            <a:endParaRPr lang="sv-SE" dirty="0">
              <a:latin typeface="Arial"/>
              <a:cs typeface="Arial"/>
            </a:endParaRPr>
          </a:p>
          <a:p>
            <a:pPr algn="ctr"/>
            <a:r>
              <a:rPr lang="en-US" sz="6000" b="1" dirty="0">
                <a:solidFill>
                  <a:srgbClr val="00B050"/>
                </a:solidFill>
                <a:latin typeface="Calibri"/>
                <a:cs typeface="Calibri"/>
              </a:rPr>
              <a:t>Princip 3</a:t>
            </a:r>
          </a:p>
          <a:p>
            <a:pPr algn="ctr"/>
            <a:r>
              <a:rPr lang="en-US" sz="6000" dirty="0">
                <a:latin typeface="Calibri"/>
                <a:cs typeface="Calibri"/>
              </a:rPr>
              <a:t>Skapa </a:t>
            </a:r>
            <a:r>
              <a:rPr lang="en-US" sz="6000" dirty="0" err="1">
                <a:latin typeface="Calibri"/>
                <a:cs typeface="Calibri"/>
              </a:rPr>
              <a:t>kontinuerligt</a:t>
            </a:r>
            <a:r>
              <a:rPr lang="en-US" sz="6000" dirty="0">
                <a:latin typeface="Calibri"/>
                <a:cs typeface="Calibri"/>
              </a:rPr>
              <a:t> </a:t>
            </a:r>
            <a:r>
              <a:rPr lang="en-US" sz="6000" dirty="0" err="1">
                <a:latin typeface="Calibri"/>
                <a:cs typeface="Calibri"/>
              </a:rPr>
              <a:t>flöde</a:t>
            </a:r>
            <a:endParaRPr lang="en-US" sz="6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4843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8792"/>
            <a:ext cx="12192000" cy="68595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954" name="Text Box 2"/>
          <p:cNvSpPr txBox="1">
            <a:spLocks noChangeArrowheads="1"/>
          </p:cNvSpPr>
          <p:nvPr/>
        </p:nvSpPr>
        <p:spPr bwMode="auto">
          <a:xfrm rot="5778071">
            <a:off x="2890239" y="5715715"/>
            <a:ext cx="25519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/>
              <a:t>1</a:t>
            </a:r>
          </a:p>
        </p:txBody>
      </p:sp>
      <p:sp>
        <p:nvSpPr>
          <p:cNvPr id="125955" name="Text Box 3"/>
          <p:cNvSpPr txBox="1">
            <a:spLocks noChangeArrowheads="1"/>
          </p:cNvSpPr>
          <p:nvPr/>
        </p:nvSpPr>
        <p:spPr bwMode="auto">
          <a:xfrm rot="-1105757">
            <a:off x="4014599" y="2153694"/>
            <a:ext cx="4988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/>
              <a:t>2</a:t>
            </a:r>
          </a:p>
        </p:txBody>
      </p:sp>
      <p:sp>
        <p:nvSpPr>
          <p:cNvPr id="125956" name="Text Box 12"/>
          <p:cNvSpPr txBox="1">
            <a:spLocks noChangeArrowheads="1"/>
          </p:cNvSpPr>
          <p:nvPr/>
        </p:nvSpPr>
        <p:spPr bwMode="auto">
          <a:xfrm rot="7445786">
            <a:off x="2084304" y="345559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3</a:t>
            </a:r>
          </a:p>
        </p:txBody>
      </p:sp>
      <p:sp>
        <p:nvSpPr>
          <p:cNvPr id="125957" name="Text Box 13"/>
          <p:cNvSpPr txBox="1">
            <a:spLocks noChangeArrowheads="1"/>
          </p:cNvSpPr>
          <p:nvPr/>
        </p:nvSpPr>
        <p:spPr bwMode="auto">
          <a:xfrm rot="-9722312">
            <a:off x="7072402" y="5788711"/>
            <a:ext cx="4411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/>
              <a:t>4</a:t>
            </a:r>
          </a:p>
        </p:txBody>
      </p:sp>
      <p:sp>
        <p:nvSpPr>
          <p:cNvPr id="125958" name="Text Box 14"/>
          <p:cNvSpPr txBox="1">
            <a:spLocks noChangeArrowheads="1"/>
          </p:cNvSpPr>
          <p:nvPr/>
        </p:nvSpPr>
        <p:spPr bwMode="auto">
          <a:xfrm rot="559330">
            <a:off x="6541210" y="2811741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5</a:t>
            </a:r>
          </a:p>
        </p:txBody>
      </p:sp>
      <p:sp>
        <p:nvSpPr>
          <p:cNvPr id="125959" name="Text Box 15"/>
          <p:cNvSpPr txBox="1">
            <a:spLocks noChangeArrowheads="1"/>
          </p:cNvSpPr>
          <p:nvPr/>
        </p:nvSpPr>
        <p:spPr bwMode="auto">
          <a:xfrm rot="4821109">
            <a:off x="4567947" y="1148834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Albertus"/>
              </a:rPr>
              <a:t>6</a:t>
            </a:r>
          </a:p>
        </p:txBody>
      </p:sp>
      <p:sp>
        <p:nvSpPr>
          <p:cNvPr id="125960" name="Text Box 16"/>
          <p:cNvSpPr txBox="1">
            <a:spLocks noChangeArrowheads="1"/>
          </p:cNvSpPr>
          <p:nvPr/>
        </p:nvSpPr>
        <p:spPr bwMode="auto">
          <a:xfrm rot="10608044">
            <a:off x="9966326" y="4699000"/>
            <a:ext cx="4286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>
                <a:latin typeface="Algerian" panose="04020705040A02060702" pitchFamily="82" charset="0"/>
              </a:rPr>
              <a:t>7</a:t>
            </a:r>
          </a:p>
        </p:txBody>
      </p:sp>
      <p:sp>
        <p:nvSpPr>
          <p:cNvPr id="125961" name="Text Box 17"/>
          <p:cNvSpPr txBox="1">
            <a:spLocks noChangeArrowheads="1"/>
          </p:cNvSpPr>
          <p:nvPr/>
        </p:nvSpPr>
        <p:spPr bwMode="auto">
          <a:xfrm rot="-5149104">
            <a:off x="7839436" y="3205490"/>
            <a:ext cx="3850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latin typeface="Old English"/>
              </a:rPr>
              <a:t>8</a:t>
            </a:r>
          </a:p>
        </p:txBody>
      </p:sp>
      <p:sp>
        <p:nvSpPr>
          <p:cNvPr id="125962" name="Text Box 18"/>
          <p:cNvSpPr txBox="1">
            <a:spLocks noChangeArrowheads="1"/>
          </p:cNvSpPr>
          <p:nvPr/>
        </p:nvSpPr>
        <p:spPr bwMode="auto">
          <a:xfrm rot="3160852">
            <a:off x="8967704" y="885309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9</a:t>
            </a:r>
          </a:p>
        </p:txBody>
      </p:sp>
      <p:sp>
        <p:nvSpPr>
          <p:cNvPr id="125963" name="Text Box 19"/>
          <p:cNvSpPr txBox="1">
            <a:spLocks noChangeArrowheads="1"/>
          </p:cNvSpPr>
          <p:nvPr/>
        </p:nvSpPr>
        <p:spPr bwMode="auto">
          <a:xfrm>
            <a:off x="3581401" y="5181601"/>
            <a:ext cx="6976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/>
              <a:t>10</a:t>
            </a:r>
          </a:p>
        </p:txBody>
      </p:sp>
      <p:sp>
        <p:nvSpPr>
          <p:cNvPr id="125964" name="Text Box 20"/>
          <p:cNvSpPr txBox="1">
            <a:spLocks noChangeArrowheads="1"/>
          </p:cNvSpPr>
          <p:nvPr/>
        </p:nvSpPr>
        <p:spPr bwMode="auto">
          <a:xfrm rot="3739197">
            <a:off x="3794988" y="3889089"/>
            <a:ext cx="6094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/>
              <a:t>11</a:t>
            </a:r>
          </a:p>
        </p:txBody>
      </p:sp>
      <p:sp>
        <p:nvSpPr>
          <p:cNvPr id="125965" name="Text Box 21"/>
          <p:cNvSpPr txBox="1">
            <a:spLocks noChangeArrowheads="1"/>
          </p:cNvSpPr>
          <p:nvPr/>
        </p:nvSpPr>
        <p:spPr bwMode="auto">
          <a:xfrm rot="10286672">
            <a:off x="3186202" y="1446491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12</a:t>
            </a:r>
          </a:p>
        </p:txBody>
      </p:sp>
      <p:sp>
        <p:nvSpPr>
          <p:cNvPr id="125966" name="Text Box 22"/>
          <p:cNvSpPr txBox="1">
            <a:spLocks noChangeArrowheads="1"/>
          </p:cNvSpPr>
          <p:nvPr/>
        </p:nvSpPr>
        <p:spPr bwMode="auto">
          <a:xfrm>
            <a:off x="6003925" y="5929313"/>
            <a:ext cx="4122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i="1"/>
              <a:t>13</a:t>
            </a:r>
          </a:p>
        </p:txBody>
      </p:sp>
      <p:sp>
        <p:nvSpPr>
          <p:cNvPr id="125967" name="Text Box 23"/>
          <p:cNvSpPr txBox="1">
            <a:spLocks noChangeArrowheads="1"/>
          </p:cNvSpPr>
          <p:nvPr/>
        </p:nvSpPr>
        <p:spPr bwMode="auto">
          <a:xfrm rot="1032637">
            <a:off x="4598938" y="4067146"/>
            <a:ext cx="470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latin typeface="Strider"/>
              </a:rPr>
              <a:t>14</a:t>
            </a:r>
          </a:p>
        </p:txBody>
      </p:sp>
      <p:sp>
        <p:nvSpPr>
          <p:cNvPr id="125968" name="Text Box 24"/>
          <p:cNvSpPr txBox="1">
            <a:spLocks noChangeArrowheads="1"/>
          </p:cNvSpPr>
          <p:nvPr/>
        </p:nvSpPr>
        <p:spPr bwMode="auto">
          <a:xfrm rot="4442509">
            <a:off x="6907372" y="1439932"/>
            <a:ext cx="7553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/>
              <a:t>15</a:t>
            </a:r>
          </a:p>
        </p:txBody>
      </p:sp>
      <p:sp>
        <p:nvSpPr>
          <p:cNvPr id="125969" name="Text Box 25"/>
          <p:cNvSpPr txBox="1">
            <a:spLocks noChangeArrowheads="1"/>
          </p:cNvSpPr>
          <p:nvPr/>
        </p:nvSpPr>
        <p:spPr bwMode="auto">
          <a:xfrm rot="-1791546">
            <a:off x="7543800" y="4800600"/>
            <a:ext cx="10922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600">
                <a:latin typeface="Rockwell" panose="02060603020205020403" pitchFamily="18" charset="0"/>
              </a:rPr>
              <a:t>16</a:t>
            </a:r>
          </a:p>
        </p:txBody>
      </p:sp>
      <p:sp>
        <p:nvSpPr>
          <p:cNvPr id="125970" name="Text Box 26"/>
          <p:cNvSpPr txBox="1">
            <a:spLocks noChangeArrowheads="1"/>
          </p:cNvSpPr>
          <p:nvPr/>
        </p:nvSpPr>
        <p:spPr bwMode="auto">
          <a:xfrm rot="2092250">
            <a:off x="8579009" y="3883095"/>
            <a:ext cx="7553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/>
              <a:t>17</a:t>
            </a:r>
          </a:p>
        </p:txBody>
      </p:sp>
      <p:sp>
        <p:nvSpPr>
          <p:cNvPr id="4123" name="Text Box 27"/>
          <p:cNvSpPr txBox="1">
            <a:spLocks noChangeArrowheads="1"/>
          </p:cNvSpPr>
          <p:nvPr/>
        </p:nvSpPr>
        <p:spPr bwMode="auto">
          <a:xfrm rot="2715581">
            <a:off x="8351997" y="870020"/>
            <a:ext cx="75533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4000" i="1">
                <a:effectLst>
                  <a:outerShdw blurRad="38100" dist="38100" dir="2700000" algn="tl">
                    <a:srgbClr val="C0C0C0"/>
                  </a:outerShdw>
                </a:effectLst>
              </a:rPr>
              <a:t>18</a:t>
            </a:r>
            <a:endParaRPr lang="en-US" sz="4800">
              <a:latin typeface="Paisley ICG 01 Alt"/>
            </a:endParaRPr>
          </a:p>
        </p:txBody>
      </p:sp>
      <p:sp>
        <p:nvSpPr>
          <p:cNvPr id="125972" name="Text Box 28"/>
          <p:cNvSpPr txBox="1">
            <a:spLocks noChangeArrowheads="1"/>
          </p:cNvSpPr>
          <p:nvPr/>
        </p:nvSpPr>
        <p:spPr bwMode="auto">
          <a:xfrm rot="10762735">
            <a:off x="2489917" y="6017133"/>
            <a:ext cx="6399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i="1"/>
              <a:t>19</a:t>
            </a:r>
          </a:p>
        </p:txBody>
      </p:sp>
      <p:sp>
        <p:nvSpPr>
          <p:cNvPr id="125973" name="Text Box 29"/>
          <p:cNvSpPr txBox="1">
            <a:spLocks noChangeArrowheads="1"/>
          </p:cNvSpPr>
          <p:nvPr/>
        </p:nvSpPr>
        <p:spPr bwMode="auto">
          <a:xfrm rot="-8720569">
            <a:off x="1789898" y="2964160"/>
            <a:ext cx="95410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/>
              <a:t>20</a:t>
            </a:r>
          </a:p>
        </p:txBody>
      </p:sp>
      <p:sp>
        <p:nvSpPr>
          <p:cNvPr id="125974" name="Text Box 30"/>
          <p:cNvSpPr txBox="1">
            <a:spLocks noChangeArrowheads="1"/>
          </p:cNvSpPr>
          <p:nvPr/>
        </p:nvSpPr>
        <p:spPr bwMode="auto">
          <a:xfrm rot="4256370">
            <a:off x="2338783" y="743377"/>
            <a:ext cx="8707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/>
              <a:t>21</a:t>
            </a:r>
          </a:p>
        </p:txBody>
      </p:sp>
      <p:sp>
        <p:nvSpPr>
          <p:cNvPr id="125975" name="Text Box 31"/>
          <p:cNvSpPr txBox="1">
            <a:spLocks noChangeArrowheads="1"/>
          </p:cNvSpPr>
          <p:nvPr/>
        </p:nvSpPr>
        <p:spPr bwMode="auto">
          <a:xfrm rot="7002008">
            <a:off x="4791235" y="5256282"/>
            <a:ext cx="7553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/>
              <a:t>22</a:t>
            </a:r>
            <a:endParaRPr lang="en-US" altLang="en-US" sz="4800"/>
          </a:p>
        </p:txBody>
      </p:sp>
      <p:sp>
        <p:nvSpPr>
          <p:cNvPr id="125976" name="Text Box 32"/>
          <p:cNvSpPr txBox="1">
            <a:spLocks noChangeArrowheads="1"/>
          </p:cNvSpPr>
          <p:nvPr/>
        </p:nvSpPr>
        <p:spPr bwMode="auto">
          <a:xfrm>
            <a:off x="7086601" y="2971801"/>
            <a:ext cx="6399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/>
              <a:t>23</a:t>
            </a:r>
          </a:p>
        </p:txBody>
      </p:sp>
      <p:sp>
        <p:nvSpPr>
          <p:cNvPr id="125977" name="Text Box 33"/>
          <p:cNvSpPr txBox="1">
            <a:spLocks noChangeArrowheads="1"/>
          </p:cNvSpPr>
          <p:nvPr/>
        </p:nvSpPr>
        <p:spPr bwMode="auto">
          <a:xfrm rot="1871437">
            <a:off x="5070355" y="758281"/>
            <a:ext cx="8130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/>
              <a:t>24</a:t>
            </a:r>
          </a:p>
        </p:txBody>
      </p:sp>
      <p:sp>
        <p:nvSpPr>
          <p:cNvPr id="125978" name="Text Box 34"/>
          <p:cNvSpPr txBox="1">
            <a:spLocks noChangeArrowheads="1"/>
          </p:cNvSpPr>
          <p:nvPr/>
        </p:nvSpPr>
        <p:spPr bwMode="auto">
          <a:xfrm rot="4314359">
            <a:off x="9804280" y="5817644"/>
            <a:ext cx="8130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/>
              <a:t>25</a:t>
            </a:r>
          </a:p>
        </p:txBody>
      </p:sp>
      <p:sp>
        <p:nvSpPr>
          <p:cNvPr id="125979" name="Text Box 35"/>
          <p:cNvSpPr txBox="1">
            <a:spLocks noChangeArrowheads="1"/>
          </p:cNvSpPr>
          <p:nvPr/>
        </p:nvSpPr>
        <p:spPr bwMode="auto">
          <a:xfrm rot="-4642424">
            <a:off x="7669372" y="3802132"/>
            <a:ext cx="7553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/>
              <a:t>26</a:t>
            </a:r>
          </a:p>
        </p:txBody>
      </p:sp>
      <p:sp>
        <p:nvSpPr>
          <p:cNvPr id="125980" name="Text Box 36"/>
          <p:cNvSpPr txBox="1">
            <a:spLocks noChangeArrowheads="1"/>
          </p:cNvSpPr>
          <p:nvPr/>
        </p:nvSpPr>
        <p:spPr bwMode="auto">
          <a:xfrm rot="5400000">
            <a:off x="8889880" y="291556"/>
            <a:ext cx="8130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/>
              <a:t>27</a:t>
            </a:r>
          </a:p>
        </p:txBody>
      </p:sp>
      <p:sp>
        <p:nvSpPr>
          <p:cNvPr id="125981" name="Text Box 37"/>
          <p:cNvSpPr txBox="1">
            <a:spLocks noChangeArrowheads="1"/>
          </p:cNvSpPr>
          <p:nvPr/>
        </p:nvSpPr>
        <p:spPr bwMode="auto">
          <a:xfrm rot="-3020812">
            <a:off x="1803280" y="4711156"/>
            <a:ext cx="8130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/>
              <a:t>28</a:t>
            </a:r>
          </a:p>
        </p:txBody>
      </p:sp>
      <p:sp>
        <p:nvSpPr>
          <p:cNvPr id="125982" name="Text Box 38"/>
          <p:cNvSpPr txBox="1">
            <a:spLocks noChangeArrowheads="1"/>
          </p:cNvSpPr>
          <p:nvPr/>
        </p:nvSpPr>
        <p:spPr bwMode="auto">
          <a:xfrm rot="2486953">
            <a:off x="1700302" y="2482334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29</a:t>
            </a:r>
          </a:p>
        </p:txBody>
      </p:sp>
      <p:sp>
        <p:nvSpPr>
          <p:cNvPr id="125983" name="Text Box 39"/>
          <p:cNvSpPr txBox="1">
            <a:spLocks noChangeArrowheads="1"/>
          </p:cNvSpPr>
          <p:nvPr/>
        </p:nvSpPr>
        <p:spPr bwMode="auto">
          <a:xfrm>
            <a:off x="3810001" y="228601"/>
            <a:ext cx="6976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/>
              <a:t>30</a:t>
            </a:r>
            <a:endParaRPr lang="en-US" altLang="en-US"/>
          </a:p>
        </p:txBody>
      </p:sp>
      <p:sp>
        <p:nvSpPr>
          <p:cNvPr id="125984" name="Text Box 40"/>
          <p:cNvSpPr txBox="1">
            <a:spLocks noChangeArrowheads="1"/>
          </p:cNvSpPr>
          <p:nvPr/>
        </p:nvSpPr>
        <p:spPr bwMode="auto">
          <a:xfrm rot="1845105">
            <a:off x="6048740" y="4491207"/>
            <a:ext cx="104067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/>
              <a:t>31</a:t>
            </a:r>
          </a:p>
        </p:txBody>
      </p:sp>
      <p:sp>
        <p:nvSpPr>
          <p:cNvPr id="125985" name="Text Box 41"/>
          <p:cNvSpPr txBox="1">
            <a:spLocks noChangeArrowheads="1"/>
          </p:cNvSpPr>
          <p:nvPr/>
        </p:nvSpPr>
        <p:spPr bwMode="auto">
          <a:xfrm rot="3410979">
            <a:off x="4573060" y="3041045"/>
            <a:ext cx="155363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9600"/>
              <a:t>32</a:t>
            </a:r>
          </a:p>
        </p:txBody>
      </p:sp>
      <p:sp>
        <p:nvSpPr>
          <p:cNvPr id="125986" name="Text Box 42"/>
          <p:cNvSpPr txBox="1">
            <a:spLocks noChangeArrowheads="1"/>
          </p:cNvSpPr>
          <p:nvPr/>
        </p:nvSpPr>
        <p:spPr bwMode="auto">
          <a:xfrm rot="9455826">
            <a:off x="6857601" y="225059"/>
            <a:ext cx="8707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/>
              <a:t>33</a:t>
            </a:r>
          </a:p>
        </p:txBody>
      </p:sp>
      <p:sp>
        <p:nvSpPr>
          <p:cNvPr id="125987" name="Text Box 43"/>
          <p:cNvSpPr txBox="1">
            <a:spLocks noChangeArrowheads="1"/>
          </p:cNvSpPr>
          <p:nvPr/>
        </p:nvSpPr>
        <p:spPr bwMode="auto">
          <a:xfrm rot="4813092">
            <a:off x="8633263" y="4582211"/>
            <a:ext cx="6976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/>
              <a:t>34</a:t>
            </a:r>
          </a:p>
        </p:txBody>
      </p:sp>
      <p:sp>
        <p:nvSpPr>
          <p:cNvPr id="125988" name="Text Box 44"/>
          <p:cNvSpPr txBox="1">
            <a:spLocks noChangeArrowheads="1"/>
          </p:cNvSpPr>
          <p:nvPr/>
        </p:nvSpPr>
        <p:spPr bwMode="auto">
          <a:xfrm rot="-5030763">
            <a:off x="9098846" y="3037959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35</a:t>
            </a:r>
          </a:p>
        </p:txBody>
      </p:sp>
      <p:sp>
        <p:nvSpPr>
          <p:cNvPr id="125989" name="Text Box 45"/>
          <p:cNvSpPr txBox="1">
            <a:spLocks noChangeArrowheads="1"/>
          </p:cNvSpPr>
          <p:nvPr/>
        </p:nvSpPr>
        <p:spPr bwMode="auto">
          <a:xfrm rot="5296258">
            <a:off x="9509520" y="1221216"/>
            <a:ext cx="8707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/>
              <a:t>36</a:t>
            </a:r>
          </a:p>
        </p:txBody>
      </p:sp>
      <p:sp>
        <p:nvSpPr>
          <p:cNvPr id="125990" name="Text Box 46"/>
          <p:cNvSpPr txBox="1">
            <a:spLocks noChangeArrowheads="1"/>
          </p:cNvSpPr>
          <p:nvPr/>
        </p:nvSpPr>
        <p:spPr bwMode="auto">
          <a:xfrm rot="3804640">
            <a:off x="3312993" y="5930356"/>
            <a:ext cx="8130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i="1"/>
              <a:t>37</a:t>
            </a:r>
          </a:p>
        </p:txBody>
      </p:sp>
      <p:sp>
        <p:nvSpPr>
          <p:cNvPr id="125991" name="Text Box 47"/>
          <p:cNvSpPr txBox="1">
            <a:spLocks noChangeArrowheads="1"/>
          </p:cNvSpPr>
          <p:nvPr/>
        </p:nvSpPr>
        <p:spPr bwMode="auto">
          <a:xfrm rot="2046325">
            <a:off x="1787614" y="4019034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Old English"/>
              </a:rPr>
              <a:t>38</a:t>
            </a:r>
          </a:p>
        </p:txBody>
      </p:sp>
      <p:sp>
        <p:nvSpPr>
          <p:cNvPr id="125992" name="Text Box 48"/>
          <p:cNvSpPr txBox="1">
            <a:spLocks noChangeArrowheads="1"/>
          </p:cNvSpPr>
          <p:nvPr/>
        </p:nvSpPr>
        <p:spPr bwMode="auto">
          <a:xfrm rot="9035599">
            <a:off x="1724742" y="1745170"/>
            <a:ext cx="6399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/>
              <a:t>39</a:t>
            </a:r>
          </a:p>
        </p:txBody>
      </p:sp>
      <p:sp>
        <p:nvSpPr>
          <p:cNvPr id="125993" name="Text Box 50"/>
          <p:cNvSpPr txBox="1">
            <a:spLocks noChangeArrowheads="1"/>
          </p:cNvSpPr>
          <p:nvPr/>
        </p:nvSpPr>
        <p:spPr bwMode="auto">
          <a:xfrm rot="-403565">
            <a:off x="5791200" y="2895600"/>
            <a:ext cx="120015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7200"/>
              <a:t>41</a:t>
            </a:r>
          </a:p>
        </p:txBody>
      </p:sp>
      <p:sp>
        <p:nvSpPr>
          <p:cNvPr id="125994" name="Text Box 51"/>
          <p:cNvSpPr txBox="1">
            <a:spLocks noChangeArrowheads="1"/>
          </p:cNvSpPr>
          <p:nvPr/>
        </p:nvSpPr>
        <p:spPr bwMode="auto">
          <a:xfrm rot="2110724">
            <a:off x="4418334" y="1609215"/>
            <a:ext cx="97026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i="1"/>
              <a:t>42</a:t>
            </a:r>
          </a:p>
        </p:txBody>
      </p:sp>
      <p:sp>
        <p:nvSpPr>
          <p:cNvPr id="125995" name="Text Box 52"/>
          <p:cNvSpPr txBox="1">
            <a:spLocks noChangeArrowheads="1"/>
          </p:cNvSpPr>
          <p:nvPr/>
        </p:nvSpPr>
        <p:spPr bwMode="auto">
          <a:xfrm rot="2244911">
            <a:off x="8312150" y="5786438"/>
            <a:ext cx="83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>
                <a:latin typeface="Franklin Gothic Demi" panose="020B0703020102020204" pitchFamily="34" charset="0"/>
              </a:rPr>
              <a:t>43</a:t>
            </a:r>
          </a:p>
        </p:txBody>
      </p:sp>
      <p:sp>
        <p:nvSpPr>
          <p:cNvPr id="125996" name="Text Box 53"/>
          <p:cNvSpPr txBox="1">
            <a:spLocks noChangeArrowheads="1"/>
          </p:cNvSpPr>
          <p:nvPr/>
        </p:nvSpPr>
        <p:spPr bwMode="auto">
          <a:xfrm rot="1606631">
            <a:off x="8458200" y="3124201"/>
            <a:ext cx="52705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>
                <a:latin typeface="Onyx" panose="04050602080702020203" pitchFamily="82" charset="0"/>
              </a:rPr>
              <a:t>44</a:t>
            </a:r>
          </a:p>
        </p:txBody>
      </p:sp>
      <p:sp>
        <p:nvSpPr>
          <p:cNvPr id="125997" name="Text Box 54"/>
          <p:cNvSpPr txBox="1">
            <a:spLocks noChangeArrowheads="1"/>
          </p:cNvSpPr>
          <p:nvPr/>
        </p:nvSpPr>
        <p:spPr bwMode="auto">
          <a:xfrm rot="-1652531">
            <a:off x="7892930" y="148681"/>
            <a:ext cx="8130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/>
              <a:t>45</a:t>
            </a:r>
          </a:p>
        </p:txBody>
      </p:sp>
      <p:sp>
        <p:nvSpPr>
          <p:cNvPr id="125998" name="Text Box 55"/>
          <p:cNvSpPr txBox="1">
            <a:spLocks noChangeArrowheads="1"/>
          </p:cNvSpPr>
          <p:nvPr/>
        </p:nvSpPr>
        <p:spPr bwMode="auto">
          <a:xfrm rot="8213527">
            <a:off x="1852702" y="6216134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46</a:t>
            </a:r>
          </a:p>
        </p:txBody>
      </p:sp>
      <p:sp>
        <p:nvSpPr>
          <p:cNvPr id="125999" name="Text Box 56"/>
          <p:cNvSpPr txBox="1">
            <a:spLocks noChangeArrowheads="1"/>
          </p:cNvSpPr>
          <p:nvPr/>
        </p:nvSpPr>
        <p:spPr bwMode="auto">
          <a:xfrm>
            <a:off x="2362200" y="3810000"/>
            <a:ext cx="933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>
                <a:latin typeface="Tahoma" panose="020B0604030504040204" pitchFamily="34" charset="0"/>
              </a:rPr>
              <a:t>47</a:t>
            </a:r>
          </a:p>
        </p:txBody>
      </p:sp>
      <p:sp>
        <p:nvSpPr>
          <p:cNvPr id="126000" name="Text Box 57"/>
          <p:cNvSpPr txBox="1">
            <a:spLocks noChangeArrowheads="1"/>
          </p:cNvSpPr>
          <p:nvPr/>
        </p:nvSpPr>
        <p:spPr bwMode="auto">
          <a:xfrm rot="2922880">
            <a:off x="2868772" y="144532"/>
            <a:ext cx="7553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/>
              <a:t>48</a:t>
            </a:r>
          </a:p>
        </p:txBody>
      </p:sp>
      <p:sp>
        <p:nvSpPr>
          <p:cNvPr id="126001" name="Text Box 58"/>
          <p:cNvSpPr txBox="1">
            <a:spLocks noChangeArrowheads="1"/>
          </p:cNvSpPr>
          <p:nvPr/>
        </p:nvSpPr>
        <p:spPr bwMode="auto">
          <a:xfrm rot="-8802053">
            <a:off x="4708405" y="4568281"/>
            <a:ext cx="8130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/>
              <a:t>49</a:t>
            </a:r>
            <a:endParaRPr lang="en-US" altLang="en-US"/>
          </a:p>
        </p:txBody>
      </p:sp>
      <p:sp>
        <p:nvSpPr>
          <p:cNvPr id="126002" name="Text Box 59"/>
          <p:cNvSpPr txBox="1">
            <a:spLocks noChangeArrowheads="1"/>
          </p:cNvSpPr>
          <p:nvPr/>
        </p:nvSpPr>
        <p:spPr bwMode="auto">
          <a:xfrm rot="-8836516">
            <a:off x="6754010" y="3653007"/>
            <a:ext cx="95410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>
                <a:latin typeface="Marigold" pitchFamily="18" charset="0"/>
              </a:rPr>
              <a:t>50</a:t>
            </a:r>
          </a:p>
        </p:txBody>
      </p:sp>
      <p:sp>
        <p:nvSpPr>
          <p:cNvPr id="126003" name="Text Box 60"/>
          <p:cNvSpPr txBox="1">
            <a:spLocks noChangeArrowheads="1"/>
          </p:cNvSpPr>
          <p:nvPr/>
        </p:nvSpPr>
        <p:spPr bwMode="auto">
          <a:xfrm>
            <a:off x="5962651" y="609601"/>
            <a:ext cx="8130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i="1"/>
              <a:t>51</a:t>
            </a:r>
          </a:p>
        </p:txBody>
      </p:sp>
      <p:sp>
        <p:nvSpPr>
          <p:cNvPr id="126004" name="Text Box 61"/>
          <p:cNvSpPr txBox="1">
            <a:spLocks noChangeArrowheads="1"/>
          </p:cNvSpPr>
          <p:nvPr/>
        </p:nvSpPr>
        <p:spPr bwMode="auto">
          <a:xfrm rot="9279998">
            <a:off x="8980031" y="4947356"/>
            <a:ext cx="12105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7200" i="1"/>
              <a:t>52</a:t>
            </a:r>
          </a:p>
        </p:txBody>
      </p:sp>
      <p:sp>
        <p:nvSpPr>
          <p:cNvPr id="126005" name="Text Box 62"/>
          <p:cNvSpPr txBox="1">
            <a:spLocks noChangeArrowheads="1"/>
          </p:cNvSpPr>
          <p:nvPr/>
        </p:nvSpPr>
        <p:spPr bwMode="auto">
          <a:xfrm rot="3561602">
            <a:off x="8488309" y="2135227"/>
            <a:ext cx="112723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600"/>
              <a:t>53</a:t>
            </a:r>
          </a:p>
        </p:txBody>
      </p:sp>
      <p:sp>
        <p:nvSpPr>
          <p:cNvPr id="126006" name="Text Box 63"/>
          <p:cNvSpPr txBox="1">
            <a:spLocks noChangeArrowheads="1"/>
          </p:cNvSpPr>
          <p:nvPr/>
        </p:nvSpPr>
        <p:spPr bwMode="auto">
          <a:xfrm rot="4178586">
            <a:off x="7518280" y="1053556"/>
            <a:ext cx="8130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/>
              <a:t>54</a:t>
            </a:r>
          </a:p>
        </p:txBody>
      </p:sp>
      <p:sp>
        <p:nvSpPr>
          <p:cNvPr id="126007" name="Text Box 64"/>
          <p:cNvSpPr txBox="1">
            <a:spLocks noChangeArrowheads="1"/>
          </p:cNvSpPr>
          <p:nvPr/>
        </p:nvSpPr>
        <p:spPr bwMode="auto">
          <a:xfrm rot="2585924">
            <a:off x="2543540" y="4719807"/>
            <a:ext cx="104067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i="1"/>
              <a:t>54</a:t>
            </a:r>
          </a:p>
        </p:txBody>
      </p:sp>
      <p:sp>
        <p:nvSpPr>
          <p:cNvPr id="126008" name="Text Box 65"/>
          <p:cNvSpPr txBox="1">
            <a:spLocks noChangeArrowheads="1"/>
          </p:cNvSpPr>
          <p:nvPr/>
        </p:nvSpPr>
        <p:spPr bwMode="auto">
          <a:xfrm rot="-1719543">
            <a:off x="3778409" y="3044895"/>
            <a:ext cx="7553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/>
              <a:t>56</a:t>
            </a:r>
          </a:p>
        </p:txBody>
      </p:sp>
      <p:sp>
        <p:nvSpPr>
          <p:cNvPr id="126009" name="Text Box 66"/>
          <p:cNvSpPr txBox="1">
            <a:spLocks noChangeArrowheads="1"/>
          </p:cNvSpPr>
          <p:nvPr/>
        </p:nvSpPr>
        <p:spPr bwMode="auto">
          <a:xfrm rot="-3455504">
            <a:off x="3614738" y="881063"/>
            <a:ext cx="8540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dirty="0">
                <a:latin typeface="Algerian" panose="04020705040A02060702" pitchFamily="82" charset="0"/>
              </a:rPr>
              <a:t>57</a:t>
            </a:r>
          </a:p>
        </p:txBody>
      </p:sp>
      <p:sp>
        <p:nvSpPr>
          <p:cNvPr id="126010" name="Text Box 67"/>
          <p:cNvSpPr txBox="1">
            <a:spLocks noChangeArrowheads="1"/>
          </p:cNvSpPr>
          <p:nvPr/>
        </p:nvSpPr>
        <p:spPr bwMode="auto">
          <a:xfrm>
            <a:off x="5410200" y="5105400"/>
            <a:ext cx="112723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600" i="1">
                <a:latin typeface="Ozzie Black"/>
              </a:rPr>
              <a:t>58</a:t>
            </a:r>
          </a:p>
        </p:txBody>
      </p:sp>
      <p:sp>
        <p:nvSpPr>
          <p:cNvPr id="126011" name="Text Box 68"/>
          <p:cNvSpPr txBox="1">
            <a:spLocks noChangeArrowheads="1"/>
          </p:cNvSpPr>
          <p:nvPr/>
        </p:nvSpPr>
        <p:spPr bwMode="auto">
          <a:xfrm rot="10546325">
            <a:off x="5829459" y="4019620"/>
            <a:ext cx="7553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/>
              <a:t>59</a:t>
            </a:r>
          </a:p>
        </p:txBody>
      </p:sp>
      <p:sp>
        <p:nvSpPr>
          <p:cNvPr id="126012" name="Text Box 69"/>
          <p:cNvSpPr txBox="1">
            <a:spLocks noChangeArrowheads="1"/>
          </p:cNvSpPr>
          <p:nvPr/>
        </p:nvSpPr>
        <p:spPr bwMode="auto">
          <a:xfrm rot="8948575">
            <a:off x="5638800" y="1295400"/>
            <a:ext cx="109855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600">
                <a:latin typeface="Tahoma" panose="020B0604030504040204" pitchFamily="34" charset="0"/>
              </a:rPr>
              <a:t>60</a:t>
            </a:r>
          </a:p>
        </p:txBody>
      </p:sp>
      <p:sp>
        <p:nvSpPr>
          <p:cNvPr id="126013" name="Text Box 70"/>
          <p:cNvSpPr txBox="1">
            <a:spLocks noChangeArrowheads="1"/>
          </p:cNvSpPr>
          <p:nvPr/>
        </p:nvSpPr>
        <p:spPr bwMode="auto">
          <a:xfrm rot="2929866">
            <a:off x="7582129" y="4596398"/>
            <a:ext cx="4122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/>
              <a:t>61</a:t>
            </a:r>
          </a:p>
        </p:txBody>
      </p:sp>
      <p:sp>
        <p:nvSpPr>
          <p:cNvPr id="126014" name="Text Box 71"/>
          <p:cNvSpPr txBox="1">
            <a:spLocks noChangeArrowheads="1"/>
          </p:cNvSpPr>
          <p:nvPr/>
        </p:nvSpPr>
        <p:spPr bwMode="auto">
          <a:xfrm>
            <a:off x="9813926" y="2309814"/>
            <a:ext cx="8130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/>
              <a:t>62</a:t>
            </a:r>
          </a:p>
        </p:txBody>
      </p:sp>
      <p:sp>
        <p:nvSpPr>
          <p:cNvPr id="126015" name="Text Box 72"/>
          <p:cNvSpPr txBox="1">
            <a:spLocks noChangeArrowheads="1"/>
          </p:cNvSpPr>
          <p:nvPr/>
        </p:nvSpPr>
        <p:spPr bwMode="auto">
          <a:xfrm rot="-4669490">
            <a:off x="9150301" y="1290608"/>
            <a:ext cx="470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/>
              <a:t>63</a:t>
            </a:r>
          </a:p>
        </p:txBody>
      </p:sp>
      <p:sp>
        <p:nvSpPr>
          <p:cNvPr id="126016" name="Text Box 73"/>
          <p:cNvSpPr txBox="1">
            <a:spLocks noChangeArrowheads="1"/>
          </p:cNvSpPr>
          <p:nvPr/>
        </p:nvSpPr>
        <p:spPr bwMode="auto">
          <a:xfrm rot="-2973996">
            <a:off x="3705663" y="4569511"/>
            <a:ext cx="6976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/>
              <a:t>64</a:t>
            </a:r>
          </a:p>
        </p:txBody>
      </p:sp>
      <p:sp>
        <p:nvSpPr>
          <p:cNvPr id="126017" name="Text Box 74"/>
          <p:cNvSpPr txBox="1">
            <a:spLocks noChangeArrowheads="1"/>
          </p:cNvSpPr>
          <p:nvPr/>
        </p:nvSpPr>
        <p:spPr bwMode="auto">
          <a:xfrm rot="3871547">
            <a:off x="3284627" y="2650609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65</a:t>
            </a:r>
          </a:p>
        </p:txBody>
      </p:sp>
      <p:sp>
        <p:nvSpPr>
          <p:cNvPr id="126018" name="Text Box 75"/>
          <p:cNvSpPr txBox="1">
            <a:spLocks noChangeArrowheads="1"/>
          </p:cNvSpPr>
          <p:nvPr/>
        </p:nvSpPr>
        <p:spPr bwMode="auto">
          <a:xfrm rot="4606073">
            <a:off x="2675027" y="1812409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66</a:t>
            </a:r>
          </a:p>
        </p:txBody>
      </p:sp>
      <p:sp>
        <p:nvSpPr>
          <p:cNvPr id="126019" name="Text Box 76"/>
          <p:cNvSpPr txBox="1">
            <a:spLocks noChangeArrowheads="1"/>
          </p:cNvSpPr>
          <p:nvPr/>
        </p:nvSpPr>
        <p:spPr bwMode="auto">
          <a:xfrm rot="2166845">
            <a:off x="6445409" y="6016695"/>
            <a:ext cx="7553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/>
              <a:t>67</a:t>
            </a:r>
            <a:endParaRPr lang="en-US" altLang="en-US"/>
          </a:p>
        </p:txBody>
      </p:sp>
      <p:sp>
        <p:nvSpPr>
          <p:cNvPr id="126020" name="Text Box 77"/>
          <p:cNvSpPr txBox="1">
            <a:spLocks noChangeArrowheads="1"/>
          </p:cNvSpPr>
          <p:nvPr/>
        </p:nvSpPr>
        <p:spPr bwMode="auto">
          <a:xfrm rot="-1315112">
            <a:off x="4503738" y="2220914"/>
            <a:ext cx="10604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>
                <a:latin typeface="Stencil" panose="040409050D0802020404" pitchFamily="82" charset="0"/>
              </a:rPr>
              <a:t>68</a:t>
            </a:r>
          </a:p>
        </p:txBody>
      </p:sp>
      <p:sp>
        <p:nvSpPr>
          <p:cNvPr id="126021" name="Text Box 78"/>
          <p:cNvSpPr txBox="1">
            <a:spLocks noChangeArrowheads="1"/>
          </p:cNvSpPr>
          <p:nvPr/>
        </p:nvSpPr>
        <p:spPr bwMode="auto">
          <a:xfrm rot="3633748">
            <a:off x="5875427" y="440809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69</a:t>
            </a:r>
          </a:p>
        </p:txBody>
      </p:sp>
      <p:sp>
        <p:nvSpPr>
          <p:cNvPr id="126022" name="Text Box 79"/>
          <p:cNvSpPr txBox="1">
            <a:spLocks noChangeArrowheads="1"/>
          </p:cNvSpPr>
          <p:nvPr/>
        </p:nvSpPr>
        <p:spPr bwMode="auto">
          <a:xfrm rot="-2421878">
            <a:off x="9091702" y="6216134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70</a:t>
            </a:r>
          </a:p>
        </p:txBody>
      </p:sp>
      <p:sp>
        <p:nvSpPr>
          <p:cNvPr id="126023" name="Text Box 80"/>
          <p:cNvSpPr txBox="1">
            <a:spLocks noChangeArrowheads="1"/>
          </p:cNvSpPr>
          <p:nvPr/>
        </p:nvSpPr>
        <p:spPr bwMode="auto">
          <a:xfrm rot="9811790">
            <a:off x="9618822" y="4011683"/>
            <a:ext cx="7553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/>
              <a:t>71</a:t>
            </a:r>
          </a:p>
        </p:txBody>
      </p:sp>
      <p:sp>
        <p:nvSpPr>
          <p:cNvPr id="126024" name="Text Box 81"/>
          <p:cNvSpPr txBox="1">
            <a:spLocks noChangeArrowheads="1"/>
          </p:cNvSpPr>
          <p:nvPr/>
        </p:nvSpPr>
        <p:spPr bwMode="auto">
          <a:xfrm rot="-3843884">
            <a:off x="9567061" y="170160"/>
            <a:ext cx="95410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/>
              <a:t>72</a:t>
            </a:r>
          </a:p>
        </p:txBody>
      </p:sp>
      <p:sp>
        <p:nvSpPr>
          <p:cNvPr id="126025" name="Text Box 82"/>
          <p:cNvSpPr txBox="1">
            <a:spLocks noChangeArrowheads="1"/>
          </p:cNvSpPr>
          <p:nvPr/>
        </p:nvSpPr>
        <p:spPr bwMode="auto">
          <a:xfrm rot="2513499">
            <a:off x="1901826" y="5657850"/>
            <a:ext cx="6762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>
                <a:latin typeface="OCR A Extended" panose="02010509020102010303" pitchFamily="50" charset="0"/>
              </a:rPr>
              <a:t>73</a:t>
            </a:r>
          </a:p>
        </p:txBody>
      </p:sp>
      <p:sp>
        <p:nvSpPr>
          <p:cNvPr id="126026" name="Text Box 83"/>
          <p:cNvSpPr txBox="1">
            <a:spLocks noChangeArrowheads="1"/>
          </p:cNvSpPr>
          <p:nvPr/>
        </p:nvSpPr>
        <p:spPr bwMode="auto">
          <a:xfrm rot="3238788">
            <a:off x="2271659" y="2319377"/>
            <a:ext cx="112723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600"/>
              <a:t>74</a:t>
            </a:r>
          </a:p>
        </p:txBody>
      </p:sp>
      <p:sp>
        <p:nvSpPr>
          <p:cNvPr id="126027" name="Text Box 84"/>
          <p:cNvSpPr txBox="1">
            <a:spLocks noChangeArrowheads="1"/>
          </p:cNvSpPr>
          <p:nvPr/>
        </p:nvSpPr>
        <p:spPr bwMode="auto">
          <a:xfrm rot="-2977726">
            <a:off x="1719450" y="922665"/>
            <a:ext cx="5854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/>
              <a:t>75</a:t>
            </a:r>
          </a:p>
        </p:txBody>
      </p:sp>
      <p:sp>
        <p:nvSpPr>
          <p:cNvPr id="126028" name="Text Box 85"/>
          <p:cNvSpPr txBox="1">
            <a:spLocks noChangeArrowheads="1"/>
          </p:cNvSpPr>
          <p:nvPr/>
        </p:nvSpPr>
        <p:spPr bwMode="auto">
          <a:xfrm rot="-1635778">
            <a:off x="6982263" y="5102911"/>
            <a:ext cx="6976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/>
              <a:t>76</a:t>
            </a:r>
            <a:endParaRPr lang="en-US" altLang="en-US"/>
          </a:p>
        </p:txBody>
      </p:sp>
      <p:sp>
        <p:nvSpPr>
          <p:cNvPr id="126029" name="Text Box 86"/>
          <p:cNvSpPr txBox="1">
            <a:spLocks noChangeArrowheads="1"/>
          </p:cNvSpPr>
          <p:nvPr/>
        </p:nvSpPr>
        <p:spPr bwMode="auto">
          <a:xfrm rot="7637529">
            <a:off x="5625980" y="2272756"/>
            <a:ext cx="8130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/>
              <a:t>77</a:t>
            </a:r>
          </a:p>
        </p:txBody>
      </p:sp>
      <p:sp>
        <p:nvSpPr>
          <p:cNvPr id="126030" name="Text Box 87"/>
          <p:cNvSpPr txBox="1">
            <a:spLocks noChangeArrowheads="1"/>
          </p:cNvSpPr>
          <p:nvPr/>
        </p:nvSpPr>
        <p:spPr bwMode="auto">
          <a:xfrm rot="4383582">
            <a:off x="6896329" y="1091198"/>
            <a:ext cx="4122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/>
              <a:t>78</a:t>
            </a:r>
          </a:p>
        </p:txBody>
      </p:sp>
      <p:sp>
        <p:nvSpPr>
          <p:cNvPr id="126031" name="Text Box 88"/>
          <p:cNvSpPr txBox="1">
            <a:spLocks noChangeArrowheads="1"/>
          </p:cNvSpPr>
          <p:nvPr/>
        </p:nvSpPr>
        <p:spPr bwMode="auto">
          <a:xfrm>
            <a:off x="7696201" y="6019801"/>
            <a:ext cx="6976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/>
              <a:t>79</a:t>
            </a:r>
          </a:p>
        </p:txBody>
      </p:sp>
      <p:sp>
        <p:nvSpPr>
          <p:cNvPr id="126032" name="Text Box 89"/>
          <p:cNvSpPr txBox="1">
            <a:spLocks noChangeArrowheads="1"/>
          </p:cNvSpPr>
          <p:nvPr/>
        </p:nvSpPr>
        <p:spPr bwMode="auto">
          <a:xfrm rot="2913047">
            <a:off x="7600148" y="2259310"/>
            <a:ext cx="95410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/>
              <a:t>80</a:t>
            </a:r>
          </a:p>
        </p:txBody>
      </p:sp>
      <p:sp>
        <p:nvSpPr>
          <p:cNvPr id="4186" name="Text Box 90"/>
          <p:cNvSpPr txBox="1">
            <a:spLocks noChangeArrowheads="1"/>
          </p:cNvSpPr>
          <p:nvPr/>
        </p:nvSpPr>
        <p:spPr bwMode="auto">
          <a:xfrm rot="18820016">
            <a:off x="7977378" y="1592332"/>
            <a:ext cx="74892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i="1">
                <a:effectLst>
                  <a:outerShdw blurRad="38100" dist="38100" dir="2700000" algn="tl">
                    <a:srgbClr val="C0C0C0"/>
                  </a:outerShdw>
                </a:effectLst>
              </a:rPr>
              <a:t>81</a:t>
            </a:r>
          </a:p>
        </p:txBody>
      </p:sp>
      <p:sp>
        <p:nvSpPr>
          <p:cNvPr id="126034" name="Text Box 91"/>
          <p:cNvSpPr txBox="1">
            <a:spLocks noChangeArrowheads="1"/>
          </p:cNvSpPr>
          <p:nvPr/>
        </p:nvSpPr>
        <p:spPr bwMode="auto">
          <a:xfrm rot="6802566">
            <a:off x="3970427" y="5851009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82</a:t>
            </a:r>
          </a:p>
        </p:txBody>
      </p:sp>
      <p:sp>
        <p:nvSpPr>
          <p:cNvPr id="126035" name="Text Box 92"/>
          <p:cNvSpPr txBox="1">
            <a:spLocks noChangeArrowheads="1"/>
          </p:cNvSpPr>
          <p:nvPr/>
        </p:nvSpPr>
        <p:spPr bwMode="auto">
          <a:xfrm rot="9860308">
            <a:off x="2907498" y="3280073"/>
            <a:ext cx="95410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>
                <a:latin typeface="Bookshelf Symbol 1"/>
              </a:rPr>
              <a:t>83</a:t>
            </a:r>
          </a:p>
        </p:txBody>
      </p:sp>
      <p:sp>
        <p:nvSpPr>
          <p:cNvPr id="126036" name="Text Box 93"/>
          <p:cNvSpPr txBox="1">
            <a:spLocks noChangeArrowheads="1"/>
          </p:cNvSpPr>
          <p:nvPr/>
        </p:nvSpPr>
        <p:spPr bwMode="auto">
          <a:xfrm rot="2896765">
            <a:off x="3830867" y="1807647"/>
            <a:ext cx="4122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Bernard MT Condensed" panose="02050806060905020404" pitchFamily="18" charset="0"/>
              </a:rPr>
              <a:t>84</a:t>
            </a:r>
          </a:p>
        </p:txBody>
      </p:sp>
      <p:sp>
        <p:nvSpPr>
          <p:cNvPr id="126037" name="Text Box 94"/>
          <p:cNvSpPr txBox="1">
            <a:spLocks noChangeArrowheads="1"/>
          </p:cNvSpPr>
          <p:nvPr/>
        </p:nvSpPr>
        <p:spPr bwMode="auto">
          <a:xfrm rot="1258293">
            <a:off x="4448540" y="5710407"/>
            <a:ext cx="104067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/>
              <a:t>85</a:t>
            </a:r>
            <a:endParaRPr lang="en-US" altLang="en-US"/>
          </a:p>
        </p:txBody>
      </p:sp>
      <p:sp>
        <p:nvSpPr>
          <p:cNvPr id="126038" name="Text Box 95"/>
          <p:cNvSpPr txBox="1">
            <a:spLocks noChangeArrowheads="1"/>
          </p:cNvSpPr>
          <p:nvPr/>
        </p:nvSpPr>
        <p:spPr bwMode="auto">
          <a:xfrm rot="-3256982">
            <a:off x="6829863" y="2283511"/>
            <a:ext cx="6976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/>
              <a:t>86</a:t>
            </a:r>
          </a:p>
        </p:txBody>
      </p:sp>
      <p:sp>
        <p:nvSpPr>
          <p:cNvPr id="126039" name="Text Box 96"/>
          <p:cNvSpPr txBox="1">
            <a:spLocks noChangeArrowheads="1"/>
          </p:cNvSpPr>
          <p:nvPr/>
        </p:nvSpPr>
        <p:spPr bwMode="auto">
          <a:xfrm rot="-2306704">
            <a:off x="4540409" y="149295"/>
            <a:ext cx="7553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/>
              <a:t>87</a:t>
            </a:r>
          </a:p>
        </p:txBody>
      </p:sp>
      <p:sp>
        <p:nvSpPr>
          <p:cNvPr id="126040" name="Text Box 97"/>
          <p:cNvSpPr txBox="1">
            <a:spLocks noChangeArrowheads="1"/>
          </p:cNvSpPr>
          <p:nvPr/>
        </p:nvSpPr>
        <p:spPr bwMode="auto">
          <a:xfrm rot="-3124045">
            <a:off x="8618627" y="5470009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88</a:t>
            </a:r>
          </a:p>
        </p:txBody>
      </p:sp>
      <p:sp>
        <p:nvSpPr>
          <p:cNvPr id="126041" name="Text Box 98"/>
          <p:cNvSpPr txBox="1">
            <a:spLocks noChangeArrowheads="1"/>
          </p:cNvSpPr>
          <p:nvPr/>
        </p:nvSpPr>
        <p:spPr bwMode="auto">
          <a:xfrm rot="10381764">
            <a:off x="9288409" y="3063915"/>
            <a:ext cx="112723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600"/>
              <a:t>89</a:t>
            </a:r>
          </a:p>
        </p:txBody>
      </p:sp>
      <p:sp>
        <p:nvSpPr>
          <p:cNvPr id="126042" name="Text Box 99"/>
          <p:cNvSpPr txBox="1">
            <a:spLocks noChangeArrowheads="1"/>
          </p:cNvSpPr>
          <p:nvPr/>
        </p:nvSpPr>
        <p:spPr bwMode="auto">
          <a:xfrm rot="1452739">
            <a:off x="9135456" y="1802934"/>
            <a:ext cx="5854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latin typeface="Old English"/>
              </a:rPr>
              <a:t>90</a:t>
            </a:r>
          </a:p>
        </p:txBody>
      </p:sp>
      <p:sp>
        <p:nvSpPr>
          <p:cNvPr id="126043" name="Text Box 208"/>
          <p:cNvSpPr txBox="1">
            <a:spLocks noChangeArrowheads="1"/>
          </p:cNvSpPr>
          <p:nvPr/>
        </p:nvSpPr>
        <p:spPr bwMode="auto">
          <a:xfrm>
            <a:off x="5546725" y="4765675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40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3024188" y="3214688"/>
            <a:ext cx="6000750" cy="461962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pt-PT" sz="2400" dirty="0"/>
              <a:t>1 minute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3661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25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125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125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125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125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25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125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0"/>
                                        <p:tgtEl>
                                          <p:spTgt spid="125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125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2000"/>
                                        <p:tgtEl>
                                          <p:spTgt spid="125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125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2000"/>
                                        <p:tgtEl>
                                          <p:spTgt spid="125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2000"/>
                                        <p:tgtEl>
                                          <p:spTgt spid="125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2000"/>
                                        <p:tgtEl>
                                          <p:spTgt spid="125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2000"/>
                                        <p:tgtEl>
                                          <p:spTgt spid="125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125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2000"/>
                                        <p:tgtEl>
                                          <p:spTgt spid="125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2000"/>
                                        <p:tgtEl>
                                          <p:spTgt spid="4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2000"/>
                                        <p:tgtEl>
                                          <p:spTgt spid="125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2000"/>
                                        <p:tgtEl>
                                          <p:spTgt spid="125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2000"/>
                                        <p:tgtEl>
                                          <p:spTgt spid="125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2000"/>
                                        <p:tgtEl>
                                          <p:spTgt spid="125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2000"/>
                                        <p:tgtEl>
                                          <p:spTgt spid="125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2000"/>
                                        <p:tgtEl>
                                          <p:spTgt spid="125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2000"/>
                                        <p:tgtEl>
                                          <p:spTgt spid="125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2000"/>
                                        <p:tgtEl>
                                          <p:spTgt spid="125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2000"/>
                                        <p:tgtEl>
                                          <p:spTgt spid="125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2000"/>
                                        <p:tgtEl>
                                          <p:spTgt spid="125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2000"/>
                                        <p:tgtEl>
                                          <p:spTgt spid="125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2000"/>
                                        <p:tgtEl>
                                          <p:spTgt spid="125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2000"/>
                                        <p:tgtEl>
                                          <p:spTgt spid="125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2000"/>
                                        <p:tgtEl>
                                          <p:spTgt spid="125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2000"/>
                                        <p:tgtEl>
                                          <p:spTgt spid="125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2000"/>
                                        <p:tgtEl>
                                          <p:spTgt spid="125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2000"/>
                                        <p:tgtEl>
                                          <p:spTgt spid="125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2" dur="2000"/>
                                        <p:tgtEl>
                                          <p:spTgt spid="125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2000"/>
                                        <p:tgtEl>
                                          <p:spTgt spid="125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8" dur="2000"/>
                                        <p:tgtEl>
                                          <p:spTgt spid="125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1" dur="2000"/>
                                        <p:tgtEl>
                                          <p:spTgt spid="125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4" dur="2000"/>
                                        <p:tgtEl>
                                          <p:spTgt spid="125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7" dur="2000"/>
                                        <p:tgtEl>
                                          <p:spTgt spid="125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0" dur="2000"/>
                                        <p:tgtEl>
                                          <p:spTgt spid="125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3" dur="2000"/>
                                        <p:tgtEl>
                                          <p:spTgt spid="125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6" dur="2000"/>
                                        <p:tgtEl>
                                          <p:spTgt spid="125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9" dur="2000"/>
                                        <p:tgtEl>
                                          <p:spTgt spid="125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2" dur="2000"/>
                                        <p:tgtEl>
                                          <p:spTgt spid="125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5" dur="2000"/>
                                        <p:tgtEl>
                                          <p:spTgt spid="126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8" dur="2000"/>
                                        <p:tgtEl>
                                          <p:spTgt spid="126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1" dur="2000"/>
                                        <p:tgtEl>
                                          <p:spTgt spid="126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4" dur="2000"/>
                                        <p:tgtEl>
                                          <p:spTgt spid="126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7" dur="2000"/>
                                        <p:tgtEl>
                                          <p:spTgt spid="126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0" dur="2000"/>
                                        <p:tgtEl>
                                          <p:spTgt spid="126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3" dur="2000"/>
                                        <p:tgtEl>
                                          <p:spTgt spid="126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6" dur="2000"/>
                                        <p:tgtEl>
                                          <p:spTgt spid="126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9" dur="2000"/>
                                        <p:tgtEl>
                                          <p:spTgt spid="126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2" dur="2000"/>
                                        <p:tgtEl>
                                          <p:spTgt spid="126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5" dur="2000"/>
                                        <p:tgtEl>
                                          <p:spTgt spid="126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8" dur="2000"/>
                                        <p:tgtEl>
                                          <p:spTgt spid="126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1" dur="2000"/>
                                        <p:tgtEl>
                                          <p:spTgt spid="126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4" dur="2000"/>
                                        <p:tgtEl>
                                          <p:spTgt spid="126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7" dur="2000"/>
                                        <p:tgtEl>
                                          <p:spTgt spid="126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0" dur="2000"/>
                                        <p:tgtEl>
                                          <p:spTgt spid="126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3" dur="2000"/>
                                        <p:tgtEl>
                                          <p:spTgt spid="126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6" dur="2000"/>
                                        <p:tgtEl>
                                          <p:spTgt spid="126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9" dur="2000"/>
                                        <p:tgtEl>
                                          <p:spTgt spid="126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2" dur="2000"/>
                                        <p:tgtEl>
                                          <p:spTgt spid="126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5" dur="2000"/>
                                        <p:tgtEl>
                                          <p:spTgt spid="126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8" dur="2000"/>
                                        <p:tgtEl>
                                          <p:spTgt spid="126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1" dur="2000"/>
                                        <p:tgtEl>
                                          <p:spTgt spid="126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4" dur="2000"/>
                                        <p:tgtEl>
                                          <p:spTgt spid="126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7" dur="2000"/>
                                        <p:tgtEl>
                                          <p:spTgt spid="126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0" dur="2000"/>
                                        <p:tgtEl>
                                          <p:spTgt spid="126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3" dur="2000"/>
                                        <p:tgtEl>
                                          <p:spTgt spid="126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6" dur="2000"/>
                                        <p:tgtEl>
                                          <p:spTgt spid="126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9" dur="2000"/>
                                        <p:tgtEl>
                                          <p:spTgt spid="126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2" dur="2000"/>
                                        <p:tgtEl>
                                          <p:spTgt spid="126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5" dur="2000"/>
                                        <p:tgtEl>
                                          <p:spTgt spid="126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8" dur="2000"/>
                                        <p:tgtEl>
                                          <p:spTgt spid="126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1" dur="2000"/>
                                        <p:tgtEl>
                                          <p:spTgt spid="126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4" dur="2000"/>
                                        <p:tgtEl>
                                          <p:spTgt spid="4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7" dur="2000"/>
                                        <p:tgtEl>
                                          <p:spTgt spid="126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0" dur="2000"/>
                                        <p:tgtEl>
                                          <p:spTgt spid="126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3" dur="2000"/>
                                        <p:tgtEl>
                                          <p:spTgt spid="126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6" dur="2000"/>
                                        <p:tgtEl>
                                          <p:spTgt spid="126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9" dur="2000"/>
                                        <p:tgtEl>
                                          <p:spTgt spid="126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2" dur="2000"/>
                                        <p:tgtEl>
                                          <p:spTgt spid="126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5" dur="2000"/>
                                        <p:tgtEl>
                                          <p:spTgt spid="126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8" dur="2000"/>
                                        <p:tgtEl>
                                          <p:spTgt spid="126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1" dur="2000"/>
                                        <p:tgtEl>
                                          <p:spTgt spid="126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4" dur="2000"/>
                                        <p:tgtEl>
                                          <p:spTgt spid="126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 nodeType="clickPar">
                      <p:stCondLst>
                        <p:cond delay="indefinite"/>
                      </p:stCondLst>
                      <p:childTnLst>
                        <p:par>
                          <p:cTn id="2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4" grpId="0"/>
      <p:bldP spid="125955" grpId="0"/>
      <p:bldP spid="125956" grpId="0"/>
      <p:bldP spid="125957" grpId="0"/>
      <p:bldP spid="125958" grpId="0"/>
      <p:bldP spid="125959" grpId="0"/>
      <p:bldP spid="125960" grpId="0"/>
      <p:bldP spid="125961" grpId="0"/>
      <p:bldP spid="125962" grpId="0"/>
      <p:bldP spid="125963" grpId="0"/>
      <p:bldP spid="125964" grpId="0"/>
      <p:bldP spid="125965" grpId="0"/>
      <p:bldP spid="125966" grpId="0"/>
      <p:bldP spid="125967" grpId="0"/>
      <p:bldP spid="125968" grpId="0"/>
      <p:bldP spid="125969" grpId="0"/>
      <p:bldP spid="125970" grpId="0"/>
      <p:bldP spid="4123" grpId="0"/>
      <p:bldP spid="125972" grpId="0"/>
      <p:bldP spid="125973" grpId="0"/>
      <p:bldP spid="125974" grpId="0"/>
      <p:bldP spid="125975" grpId="0"/>
      <p:bldP spid="125976" grpId="0"/>
      <p:bldP spid="125977" grpId="0"/>
      <p:bldP spid="125978" grpId="0"/>
      <p:bldP spid="125979" grpId="0"/>
      <p:bldP spid="125980" grpId="0"/>
      <p:bldP spid="125981" grpId="0"/>
      <p:bldP spid="125982" grpId="0"/>
      <p:bldP spid="125983" grpId="0"/>
      <p:bldP spid="125984" grpId="0"/>
      <p:bldP spid="125985" grpId="0"/>
      <p:bldP spid="125986" grpId="0"/>
      <p:bldP spid="125987" grpId="0"/>
      <p:bldP spid="125988" grpId="0"/>
      <p:bldP spid="125989" grpId="0"/>
      <p:bldP spid="125990" grpId="0"/>
      <p:bldP spid="125991" grpId="0"/>
      <p:bldP spid="125992" grpId="0"/>
      <p:bldP spid="125993" grpId="0"/>
      <p:bldP spid="125994" grpId="0"/>
      <p:bldP spid="125995" grpId="0"/>
      <p:bldP spid="125996" grpId="0"/>
      <p:bldP spid="125997" grpId="0"/>
      <p:bldP spid="125998" grpId="0"/>
      <p:bldP spid="125999" grpId="0"/>
      <p:bldP spid="126000" grpId="0"/>
      <p:bldP spid="126001" grpId="0"/>
      <p:bldP spid="126002" grpId="0"/>
      <p:bldP spid="126003" grpId="0"/>
      <p:bldP spid="126004" grpId="0"/>
      <p:bldP spid="126005" grpId="0"/>
      <p:bldP spid="126006" grpId="0"/>
      <p:bldP spid="126007" grpId="0"/>
      <p:bldP spid="126008" grpId="0"/>
      <p:bldP spid="126009" grpId="0"/>
      <p:bldP spid="126010" grpId="0"/>
      <p:bldP spid="126011" grpId="0"/>
      <p:bldP spid="126012" grpId="0"/>
      <p:bldP spid="126013" grpId="0"/>
      <p:bldP spid="126014" grpId="0"/>
      <p:bldP spid="126015" grpId="0"/>
      <p:bldP spid="126016" grpId="0"/>
      <p:bldP spid="126017" grpId="0"/>
      <p:bldP spid="126018" grpId="0"/>
      <p:bldP spid="126019" grpId="0"/>
      <p:bldP spid="126020" grpId="0"/>
      <p:bldP spid="126021" grpId="0"/>
      <p:bldP spid="126022" grpId="0"/>
      <p:bldP spid="126023" grpId="0"/>
      <p:bldP spid="126024" grpId="0"/>
      <p:bldP spid="126025" grpId="0"/>
      <p:bldP spid="126026" grpId="0"/>
      <p:bldP spid="126027" grpId="0"/>
      <p:bldP spid="126028" grpId="0"/>
      <p:bldP spid="126029" grpId="0"/>
      <p:bldP spid="126030" grpId="0"/>
      <p:bldP spid="126031" grpId="0"/>
      <p:bldP spid="126032" grpId="0"/>
      <p:bldP spid="4186" grpId="0"/>
      <p:bldP spid="126034" grpId="0"/>
      <p:bldP spid="126035" grpId="0"/>
      <p:bldP spid="126036" grpId="0"/>
      <p:bldP spid="126037" grpId="0"/>
      <p:bldP spid="126038" grpId="0"/>
      <p:bldP spid="126039" grpId="0"/>
      <p:bldP spid="126040" grpId="0"/>
      <p:bldP spid="126041" grpId="0"/>
      <p:bldP spid="126042" grpId="0"/>
      <p:bldP spid="1260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8" name="Text Box 6"/>
          <p:cNvSpPr txBox="1">
            <a:spLocks noChangeArrowheads="1"/>
          </p:cNvSpPr>
          <p:nvPr/>
        </p:nvSpPr>
        <p:spPr bwMode="auto">
          <a:xfrm>
            <a:off x="6798050" y="1727440"/>
            <a:ext cx="19303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PT" altLang="en-US" dirty="0">
                <a:latin typeface="+mn-lt"/>
                <a:hlinkClick r:id="" action="ppaction://hlinkshowjump?jump=nextslide"/>
              </a:rPr>
              <a:t>1. S  </a:t>
            </a:r>
            <a:r>
              <a:rPr lang="pt-PT" altLang="en-US" dirty="0">
                <a:latin typeface="+mn-lt"/>
                <a:sym typeface="Wingdings" panose="05000000000000000000" pitchFamily="2" charset="2"/>
                <a:hlinkClick r:id="" action="ppaction://hlinkshowjump?jump=nextslide"/>
              </a:rPr>
              <a:t>  </a:t>
            </a:r>
            <a:r>
              <a:rPr lang="pt-PT" altLang="en-US" dirty="0">
                <a:latin typeface="+mn-lt"/>
                <a:hlinkClick r:id="" action="ppaction://hlinkshowjump?jump=nextslide"/>
              </a:rPr>
              <a:t>Seiri</a:t>
            </a:r>
            <a:r>
              <a:rPr lang="pt-PT" altLang="en-US" dirty="0">
                <a:latin typeface="+mn-lt"/>
              </a:rPr>
              <a:t>  整理</a:t>
            </a:r>
          </a:p>
        </p:txBody>
      </p:sp>
      <p:sp>
        <p:nvSpPr>
          <p:cNvPr id="103429" name="Text Box 17"/>
          <p:cNvSpPr txBox="1">
            <a:spLocks noChangeArrowheads="1"/>
          </p:cNvSpPr>
          <p:nvPr/>
        </p:nvSpPr>
        <p:spPr bwMode="auto">
          <a:xfrm>
            <a:off x="7537758" y="2022200"/>
            <a:ext cx="207134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600" b="1" u="sng" dirty="0" err="1">
                <a:latin typeface="+mn-lt"/>
              </a:rPr>
              <a:t>Sortera</a:t>
            </a:r>
            <a:r>
              <a:rPr lang="en-GB" altLang="en-US" sz="1600" dirty="0">
                <a:latin typeface="+mn-lt"/>
              </a:rPr>
              <a:t/>
            </a:r>
            <a:br>
              <a:rPr lang="en-GB" altLang="en-US" sz="1600" dirty="0">
                <a:latin typeface="+mn-lt"/>
              </a:rPr>
            </a:br>
            <a:r>
              <a:rPr lang="en-GB" altLang="en-US" sz="1600" dirty="0" err="1">
                <a:latin typeface="+mn-lt"/>
              </a:rPr>
              <a:t>Sortera</a:t>
            </a:r>
            <a:r>
              <a:rPr lang="en-GB" altLang="en-US" sz="1600" dirty="0">
                <a:latin typeface="+mn-lt"/>
              </a:rPr>
              <a:t> </a:t>
            </a:r>
            <a:r>
              <a:rPr lang="en-GB" altLang="en-US" sz="1600" dirty="0" err="1">
                <a:latin typeface="+mn-lt"/>
              </a:rPr>
              <a:t>onödigt</a:t>
            </a:r>
            <a:r>
              <a:rPr lang="en-GB" altLang="en-US" sz="1600" dirty="0">
                <a:latin typeface="+mn-lt"/>
              </a:rPr>
              <a:t> </a:t>
            </a:r>
            <a:r>
              <a:rPr lang="en-GB" altLang="en-US" sz="1600" dirty="0" err="1">
                <a:latin typeface="+mn-lt"/>
              </a:rPr>
              <a:t>och</a:t>
            </a:r>
            <a:r>
              <a:rPr lang="en-GB" altLang="en-US" sz="1600" dirty="0">
                <a:latin typeface="+mn-lt"/>
              </a:rPr>
              <a:t> ta </a:t>
            </a:r>
            <a:r>
              <a:rPr lang="en-GB" altLang="en-US" sz="1600" dirty="0" err="1">
                <a:latin typeface="+mn-lt"/>
              </a:rPr>
              <a:t>bort</a:t>
            </a:r>
            <a:r>
              <a:rPr lang="en-GB" altLang="en-US" sz="1600" dirty="0">
                <a:latin typeface="+mn-lt"/>
              </a:rPr>
              <a:t> </a:t>
            </a:r>
            <a:r>
              <a:rPr lang="en-GB" altLang="en-US" sz="1600" dirty="0" err="1">
                <a:latin typeface="+mn-lt"/>
              </a:rPr>
              <a:t>dem.</a:t>
            </a:r>
            <a:r>
              <a:rPr lang="en-GB" altLang="en-US" sz="1600" dirty="0">
                <a:latin typeface="+mn-lt"/>
              </a:rPr>
              <a:t> </a:t>
            </a:r>
            <a:endParaRPr lang="pt-PT" altLang="en-US" sz="1600" dirty="0">
              <a:latin typeface="+mn-lt"/>
            </a:endParaRPr>
          </a:p>
        </p:txBody>
      </p:sp>
      <p:sp>
        <p:nvSpPr>
          <p:cNvPr id="103430" name="Text Box 18"/>
          <p:cNvSpPr txBox="1">
            <a:spLocks noChangeArrowheads="1"/>
          </p:cNvSpPr>
          <p:nvPr/>
        </p:nvSpPr>
        <p:spPr bwMode="auto">
          <a:xfrm>
            <a:off x="8534130" y="3716335"/>
            <a:ext cx="24479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PT" altLang="en-US" sz="1600" b="1" u="sng" dirty="0">
                <a:latin typeface="+mn-lt"/>
                <a:cs typeface="Arial"/>
              </a:rPr>
              <a:t>Placera</a:t>
            </a:r>
          </a:p>
          <a:p>
            <a:pPr eaLnBrk="1" hangingPunct="1"/>
            <a:r>
              <a:rPr lang="sv-FI" sz="1600" dirty="0"/>
              <a:t>En plats för allt och allt på sin plats.</a:t>
            </a:r>
            <a:endParaRPr lang="sv-FI" sz="1600" dirty="0">
              <a:cs typeface="Calibri"/>
            </a:endParaRPr>
          </a:p>
          <a:p>
            <a:pPr eaLnBrk="1" hangingPunct="1"/>
            <a:endParaRPr lang="pt-PT" altLang="en-US" sz="1600" b="1" u="sng" dirty="0">
              <a:latin typeface="+mn-lt"/>
              <a:cs typeface="Arial"/>
            </a:endParaRPr>
          </a:p>
        </p:txBody>
      </p:sp>
      <p:sp>
        <p:nvSpPr>
          <p:cNvPr id="103431" name="Text Box 19"/>
          <p:cNvSpPr txBox="1">
            <a:spLocks noChangeArrowheads="1"/>
          </p:cNvSpPr>
          <p:nvPr/>
        </p:nvSpPr>
        <p:spPr bwMode="auto">
          <a:xfrm>
            <a:off x="1453736" y="1567782"/>
            <a:ext cx="23844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PT" altLang="en-US" dirty="0">
                <a:latin typeface="+mn-lt"/>
                <a:hlinkClick r:id="" action="ppaction://noaction"/>
              </a:rPr>
              <a:t>5. S  </a:t>
            </a:r>
            <a:r>
              <a:rPr lang="pt-PT" altLang="en-US" dirty="0">
                <a:latin typeface="+mn-lt"/>
                <a:sym typeface="Wingdings" panose="05000000000000000000" pitchFamily="2" charset="2"/>
                <a:hlinkClick r:id="" action="ppaction://noaction"/>
              </a:rPr>
              <a:t>  </a:t>
            </a:r>
            <a:r>
              <a:rPr lang="pt-PT" altLang="en-US" dirty="0">
                <a:latin typeface="+mn-lt"/>
                <a:hlinkClick r:id="" action="ppaction://noaction"/>
              </a:rPr>
              <a:t>Shitsuke</a:t>
            </a:r>
            <a:r>
              <a:rPr lang="pt-PT" altLang="en-US" dirty="0">
                <a:latin typeface="+mn-lt"/>
              </a:rPr>
              <a:t>  躾 </a:t>
            </a:r>
          </a:p>
        </p:txBody>
      </p:sp>
      <p:sp>
        <p:nvSpPr>
          <p:cNvPr id="103432" name="Text Box 20"/>
          <p:cNvSpPr txBox="1">
            <a:spLocks noChangeArrowheads="1"/>
          </p:cNvSpPr>
          <p:nvPr/>
        </p:nvSpPr>
        <p:spPr bwMode="auto">
          <a:xfrm>
            <a:off x="7792355" y="3416996"/>
            <a:ext cx="21156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PT" altLang="en-US" dirty="0">
                <a:latin typeface="+mn-lt"/>
                <a:hlinkClick r:id="" action="ppaction://noaction"/>
              </a:rPr>
              <a:t>2. S  </a:t>
            </a:r>
            <a:r>
              <a:rPr lang="pt-PT" altLang="en-US" dirty="0">
                <a:latin typeface="+mn-lt"/>
                <a:sym typeface="Wingdings" panose="05000000000000000000" pitchFamily="2" charset="2"/>
                <a:hlinkClick r:id="" action="ppaction://noaction"/>
              </a:rPr>
              <a:t>  </a:t>
            </a:r>
            <a:r>
              <a:rPr lang="pt-PT" altLang="en-US" dirty="0">
                <a:latin typeface="+mn-lt"/>
                <a:hlinkClick r:id="" action="ppaction://noaction"/>
              </a:rPr>
              <a:t>Seiton</a:t>
            </a:r>
            <a:r>
              <a:rPr lang="pt-PT" altLang="en-US" dirty="0">
                <a:latin typeface="+mn-lt"/>
              </a:rPr>
              <a:t>  整頓</a:t>
            </a:r>
          </a:p>
        </p:txBody>
      </p:sp>
      <p:sp>
        <p:nvSpPr>
          <p:cNvPr id="103433" name="Text Box 21"/>
          <p:cNvSpPr txBox="1">
            <a:spLocks noChangeArrowheads="1"/>
          </p:cNvSpPr>
          <p:nvPr/>
        </p:nvSpPr>
        <p:spPr bwMode="auto">
          <a:xfrm>
            <a:off x="5525172" y="5283466"/>
            <a:ext cx="20088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PT" altLang="en-US" dirty="0">
                <a:latin typeface="+mn-lt"/>
                <a:hlinkClick r:id="" action="ppaction://noaction"/>
              </a:rPr>
              <a:t>3. S  </a:t>
            </a:r>
            <a:r>
              <a:rPr lang="pt-PT" altLang="en-US" dirty="0">
                <a:latin typeface="+mn-lt"/>
                <a:sym typeface="Wingdings" panose="05000000000000000000" pitchFamily="2" charset="2"/>
                <a:hlinkClick r:id="" action="ppaction://noaction"/>
              </a:rPr>
              <a:t>  </a:t>
            </a:r>
            <a:r>
              <a:rPr lang="pt-PT" altLang="en-US" dirty="0">
                <a:latin typeface="+mn-lt"/>
                <a:hlinkClick r:id="" action="ppaction://noaction"/>
              </a:rPr>
              <a:t>Seisō</a:t>
            </a:r>
            <a:r>
              <a:rPr lang="pt-PT" altLang="en-US" dirty="0">
                <a:latin typeface="+mn-lt"/>
              </a:rPr>
              <a:t>  清掃</a:t>
            </a:r>
          </a:p>
        </p:txBody>
      </p:sp>
      <p:sp>
        <p:nvSpPr>
          <p:cNvPr id="103434" name="Text Box 22"/>
          <p:cNvSpPr txBox="1">
            <a:spLocks noChangeArrowheads="1"/>
          </p:cNvSpPr>
          <p:nvPr/>
        </p:nvSpPr>
        <p:spPr bwMode="auto">
          <a:xfrm>
            <a:off x="1150406" y="4039582"/>
            <a:ext cx="26331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PT" altLang="en-US" dirty="0">
                <a:latin typeface="+mn-lt"/>
                <a:hlinkClick r:id="" action="ppaction://noaction"/>
              </a:rPr>
              <a:t>4. S  </a:t>
            </a:r>
            <a:r>
              <a:rPr lang="pt-PT" altLang="en-US" dirty="0">
                <a:latin typeface="+mn-lt"/>
                <a:sym typeface="Wingdings" panose="05000000000000000000" pitchFamily="2" charset="2"/>
                <a:hlinkClick r:id="" action="ppaction://noaction"/>
              </a:rPr>
              <a:t>  </a:t>
            </a:r>
            <a:r>
              <a:rPr lang="pt-PT" altLang="en-US" dirty="0">
                <a:latin typeface="+mn-lt"/>
                <a:hlinkClick r:id="" action="ppaction://noaction"/>
              </a:rPr>
              <a:t>Seiketsu</a:t>
            </a:r>
            <a:r>
              <a:rPr lang="pt-PT" altLang="en-US" dirty="0">
                <a:latin typeface="+mn-lt"/>
              </a:rPr>
              <a:t>  清潔</a:t>
            </a:r>
          </a:p>
        </p:txBody>
      </p:sp>
      <p:sp>
        <p:nvSpPr>
          <p:cNvPr id="103435" name="Text Box 23"/>
          <p:cNvSpPr txBox="1">
            <a:spLocks noChangeArrowheads="1"/>
          </p:cNvSpPr>
          <p:nvPr/>
        </p:nvSpPr>
        <p:spPr bwMode="auto">
          <a:xfrm>
            <a:off x="1906617" y="4329359"/>
            <a:ext cx="194468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PT" altLang="en-US" sz="1600" b="1" u="sng" dirty="0">
                <a:latin typeface="+mn-lt"/>
                <a:cs typeface="Arial"/>
              </a:rPr>
              <a:t>Standardisera</a:t>
            </a:r>
          </a:p>
          <a:p>
            <a:pPr eaLnBrk="1" hangingPunct="1"/>
            <a:r>
              <a:rPr lang="sv-SE" altLang="en-US" sz="1600" dirty="0">
                <a:latin typeface="+mn-lt"/>
                <a:cs typeface="Arial"/>
              </a:rPr>
              <a:t>Skapa en standardprocess för att behålla de tre föregående (3) stegen.</a:t>
            </a:r>
            <a:r>
              <a:rPr lang="pt-PT" altLang="en-US" sz="1600" dirty="0">
                <a:latin typeface="+mn-lt"/>
                <a:cs typeface="Arial"/>
              </a:rPr>
              <a:t>.</a:t>
            </a:r>
          </a:p>
        </p:txBody>
      </p:sp>
      <p:sp>
        <p:nvSpPr>
          <p:cNvPr id="103436" name="Text Box 24"/>
          <p:cNvSpPr txBox="1">
            <a:spLocks noChangeArrowheads="1"/>
          </p:cNvSpPr>
          <p:nvPr/>
        </p:nvSpPr>
        <p:spPr bwMode="auto">
          <a:xfrm>
            <a:off x="2240672" y="1857639"/>
            <a:ext cx="24352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PT" altLang="en-US" sz="1600" b="1" u="sng" dirty="0">
                <a:latin typeface="+mn-lt"/>
              </a:rPr>
              <a:t>Följ</a:t>
            </a:r>
          </a:p>
          <a:p>
            <a:pPr eaLnBrk="1" hangingPunct="1"/>
            <a:r>
              <a:rPr lang="pt-PT" altLang="en-US" sz="1600" dirty="0">
                <a:latin typeface="+mn-lt"/>
                <a:cs typeface="Arial"/>
              </a:rPr>
              <a:t>Gör regelbundna genomgångars för att upprätthålla och träna sig på  skapad ordning och regler.</a:t>
            </a:r>
          </a:p>
        </p:txBody>
      </p:sp>
      <p:grpSp>
        <p:nvGrpSpPr>
          <p:cNvPr id="103437" name="Group 41"/>
          <p:cNvGrpSpPr>
            <a:grpSpLocks/>
          </p:cNvGrpSpPr>
          <p:nvPr/>
        </p:nvGrpSpPr>
        <p:grpSpPr bwMode="auto">
          <a:xfrm>
            <a:off x="4096653" y="2153419"/>
            <a:ext cx="3411538" cy="3035300"/>
            <a:chOff x="1692275" y="1543050"/>
            <a:chExt cx="3411538" cy="3035300"/>
          </a:xfrm>
        </p:grpSpPr>
        <p:grpSp>
          <p:nvGrpSpPr>
            <p:cNvPr id="103438" name="Group 23"/>
            <p:cNvGrpSpPr>
              <a:grpSpLocks/>
            </p:cNvGrpSpPr>
            <p:nvPr/>
          </p:nvGrpSpPr>
          <p:grpSpPr bwMode="auto">
            <a:xfrm rot="8645151">
              <a:off x="1733111" y="1572114"/>
              <a:ext cx="3139141" cy="2916551"/>
              <a:chOff x="1763713" y="1543050"/>
              <a:chExt cx="3340100" cy="3021013"/>
            </a:xfrm>
          </p:grpSpPr>
          <p:sp>
            <p:nvSpPr>
              <p:cNvPr id="103448" name="AutoShape 10"/>
              <p:cNvSpPr>
                <a:spLocks noChangeArrowheads="1"/>
              </p:cNvSpPr>
              <p:nvPr/>
            </p:nvSpPr>
            <p:spPr bwMode="auto">
              <a:xfrm>
                <a:off x="1763713" y="1543050"/>
                <a:ext cx="3340100" cy="3021013"/>
              </a:xfrm>
              <a:custGeom>
                <a:avLst/>
                <a:gdLst>
                  <a:gd name="T0" fmla="*/ 2147483647 w 21600"/>
                  <a:gd name="T1" fmla="*/ 2147483647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2147483647 h 21600"/>
                  <a:gd name="T8" fmla="*/ 2147483647 w 21600"/>
                  <a:gd name="T9" fmla="*/ 2147483647 h 21600"/>
                  <a:gd name="T10" fmla="*/ 2147483647 w 21600"/>
                  <a:gd name="T11" fmla="*/ 2147483647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65 w 21600"/>
                  <a:gd name="T19" fmla="*/ 3165 h 21600"/>
                  <a:gd name="T20" fmla="*/ 18435 w 21600"/>
                  <a:gd name="T21" fmla="*/ 18435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7954" y="15764"/>
                    </a:moveTo>
                    <a:cubicBezTo>
                      <a:pt x="18965" y="14306"/>
                      <a:pt x="19508" y="12574"/>
                      <a:pt x="19508" y="10800"/>
                    </a:cubicBezTo>
                    <a:cubicBezTo>
                      <a:pt x="19508" y="9936"/>
                      <a:pt x="19379" y="9078"/>
                      <a:pt x="19127" y="8252"/>
                    </a:cubicBezTo>
                    <a:lnTo>
                      <a:pt x="21127" y="7640"/>
                    </a:lnTo>
                    <a:cubicBezTo>
                      <a:pt x="21440" y="8664"/>
                      <a:pt x="21600" y="9729"/>
                      <a:pt x="21600" y="10800"/>
                    </a:cubicBezTo>
                    <a:cubicBezTo>
                      <a:pt x="21600" y="13000"/>
                      <a:pt x="20927" y="15149"/>
                      <a:pt x="19672" y="16957"/>
                    </a:cubicBezTo>
                    <a:lnTo>
                      <a:pt x="21891" y="18496"/>
                    </a:lnTo>
                    <a:lnTo>
                      <a:pt x="16678" y="19437"/>
                    </a:lnTo>
                    <a:lnTo>
                      <a:pt x="15736" y="14225"/>
                    </a:lnTo>
                    <a:lnTo>
                      <a:pt x="17954" y="1576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PT"/>
              </a:p>
            </p:txBody>
          </p:sp>
          <p:sp>
            <p:nvSpPr>
              <p:cNvPr id="103449" name="AutoShape 11"/>
              <p:cNvSpPr>
                <a:spLocks noChangeArrowheads="1"/>
              </p:cNvSpPr>
              <p:nvPr/>
            </p:nvSpPr>
            <p:spPr bwMode="auto">
              <a:xfrm>
                <a:off x="1763713" y="1543050"/>
                <a:ext cx="3340100" cy="3021013"/>
              </a:xfrm>
              <a:custGeom>
                <a:avLst/>
                <a:gdLst>
                  <a:gd name="T0" fmla="*/ 2147483647 w 21600"/>
                  <a:gd name="T1" fmla="*/ 2147483647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2147483647 h 21600"/>
                  <a:gd name="T8" fmla="*/ 2147483647 w 21600"/>
                  <a:gd name="T9" fmla="*/ 2147483647 h 21600"/>
                  <a:gd name="T10" fmla="*/ 2147483647 w 21600"/>
                  <a:gd name="T11" fmla="*/ 2147483647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65 w 21600"/>
                  <a:gd name="T19" fmla="*/ 3165 h 21600"/>
                  <a:gd name="T20" fmla="*/ 18435 w 21600"/>
                  <a:gd name="T21" fmla="*/ 18435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8205" y="19079"/>
                    </a:moveTo>
                    <a:cubicBezTo>
                      <a:pt x="9044" y="19343"/>
                      <a:pt x="9919" y="19477"/>
                      <a:pt x="10800" y="19477"/>
                    </a:cubicBezTo>
                    <a:cubicBezTo>
                      <a:pt x="12310" y="19476"/>
                      <a:pt x="13794" y="19082"/>
                      <a:pt x="15106" y="18333"/>
                    </a:cubicBezTo>
                    <a:lnTo>
                      <a:pt x="16159" y="20176"/>
                    </a:lnTo>
                    <a:cubicBezTo>
                      <a:pt x="14527" y="21109"/>
                      <a:pt x="12680" y="21599"/>
                      <a:pt x="10800" y="21600"/>
                    </a:cubicBezTo>
                    <a:cubicBezTo>
                      <a:pt x="9704" y="21600"/>
                      <a:pt x="8615" y="21433"/>
                      <a:pt x="7570" y="21105"/>
                    </a:cubicBezTo>
                    <a:lnTo>
                      <a:pt x="6762" y="23682"/>
                    </a:lnTo>
                    <a:lnTo>
                      <a:pt x="4297" y="18968"/>
                    </a:lnTo>
                    <a:lnTo>
                      <a:pt x="9012" y="16503"/>
                    </a:lnTo>
                    <a:lnTo>
                      <a:pt x="8205" y="1907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PT"/>
              </a:p>
            </p:txBody>
          </p:sp>
        </p:grpSp>
        <p:grpSp>
          <p:nvGrpSpPr>
            <p:cNvPr id="103439" name="Group 23"/>
            <p:cNvGrpSpPr>
              <a:grpSpLocks/>
            </p:cNvGrpSpPr>
            <p:nvPr/>
          </p:nvGrpSpPr>
          <p:grpSpPr bwMode="auto">
            <a:xfrm>
              <a:off x="1692275" y="1543050"/>
              <a:ext cx="3411538" cy="3035300"/>
              <a:chOff x="1692275" y="1543050"/>
              <a:chExt cx="3411538" cy="3035300"/>
            </a:xfrm>
          </p:grpSpPr>
          <p:sp>
            <p:nvSpPr>
              <p:cNvPr id="103445" name="AutoShape 9"/>
              <p:cNvSpPr>
                <a:spLocks noChangeArrowheads="1"/>
              </p:cNvSpPr>
              <p:nvPr/>
            </p:nvSpPr>
            <p:spPr bwMode="auto">
              <a:xfrm>
                <a:off x="1763713" y="1543050"/>
                <a:ext cx="3311525" cy="3021013"/>
              </a:xfrm>
              <a:custGeom>
                <a:avLst/>
                <a:gdLst>
                  <a:gd name="T0" fmla="*/ 2147483647 w 21600"/>
                  <a:gd name="T1" fmla="*/ 2147483647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2147483647 h 21600"/>
                  <a:gd name="T8" fmla="*/ 2147483647 w 21600"/>
                  <a:gd name="T9" fmla="*/ 2147483647 h 21600"/>
                  <a:gd name="T10" fmla="*/ 2147483647 w 21600"/>
                  <a:gd name="T11" fmla="*/ 2147483647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65 w 21600"/>
                  <a:gd name="T19" fmla="*/ 3165 h 21600"/>
                  <a:gd name="T20" fmla="*/ 18435 w 21600"/>
                  <a:gd name="T21" fmla="*/ 18435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7249" y="4995"/>
                    </a:moveTo>
                    <a:cubicBezTo>
                      <a:pt x="15718" y="3293"/>
                      <a:pt x="13576" y="2266"/>
                      <a:pt x="11290" y="2136"/>
                    </a:cubicBezTo>
                    <a:lnTo>
                      <a:pt x="11410" y="17"/>
                    </a:lnTo>
                    <a:cubicBezTo>
                      <a:pt x="14255" y="178"/>
                      <a:pt x="16921" y="1457"/>
                      <a:pt x="18827" y="3575"/>
                    </a:cubicBezTo>
                    <a:lnTo>
                      <a:pt x="20834" y="1768"/>
                    </a:lnTo>
                    <a:lnTo>
                      <a:pt x="20555" y="7080"/>
                    </a:lnTo>
                    <a:lnTo>
                      <a:pt x="15242" y="6801"/>
                    </a:lnTo>
                    <a:lnTo>
                      <a:pt x="17249" y="499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PT"/>
              </a:p>
            </p:txBody>
          </p:sp>
          <p:sp>
            <p:nvSpPr>
              <p:cNvPr id="103446" name="AutoShape 10"/>
              <p:cNvSpPr>
                <a:spLocks noChangeArrowheads="1"/>
              </p:cNvSpPr>
              <p:nvPr/>
            </p:nvSpPr>
            <p:spPr bwMode="auto">
              <a:xfrm>
                <a:off x="1763713" y="1543050"/>
                <a:ext cx="3340100" cy="3021013"/>
              </a:xfrm>
              <a:custGeom>
                <a:avLst/>
                <a:gdLst>
                  <a:gd name="T0" fmla="*/ 2147483647 w 21600"/>
                  <a:gd name="T1" fmla="*/ 2147483647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2147483647 h 21600"/>
                  <a:gd name="T8" fmla="*/ 2147483647 w 21600"/>
                  <a:gd name="T9" fmla="*/ 2147483647 h 21600"/>
                  <a:gd name="T10" fmla="*/ 2147483647 w 21600"/>
                  <a:gd name="T11" fmla="*/ 2147483647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65 w 21600"/>
                  <a:gd name="T19" fmla="*/ 3165 h 21600"/>
                  <a:gd name="T20" fmla="*/ 18435 w 21600"/>
                  <a:gd name="T21" fmla="*/ 18435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7954" y="15764"/>
                    </a:moveTo>
                    <a:cubicBezTo>
                      <a:pt x="18965" y="14306"/>
                      <a:pt x="19508" y="12574"/>
                      <a:pt x="19508" y="10800"/>
                    </a:cubicBezTo>
                    <a:cubicBezTo>
                      <a:pt x="19508" y="9936"/>
                      <a:pt x="19379" y="9078"/>
                      <a:pt x="19127" y="8252"/>
                    </a:cubicBezTo>
                    <a:lnTo>
                      <a:pt x="21127" y="7640"/>
                    </a:lnTo>
                    <a:cubicBezTo>
                      <a:pt x="21440" y="8664"/>
                      <a:pt x="21600" y="9729"/>
                      <a:pt x="21600" y="10800"/>
                    </a:cubicBezTo>
                    <a:cubicBezTo>
                      <a:pt x="21600" y="13000"/>
                      <a:pt x="20927" y="15149"/>
                      <a:pt x="19672" y="16957"/>
                    </a:cubicBezTo>
                    <a:lnTo>
                      <a:pt x="21891" y="18496"/>
                    </a:lnTo>
                    <a:lnTo>
                      <a:pt x="16678" y="19437"/>
                    </a:lnTo>
                    <a:lnTo>
                      <a:pt x="15736" y="14225"/>
                    </a:lnTo>
                    <a:lnTo>
                      <a:pt x="17954" y="1576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PT"/>
              </a:p>
            </p:txBody>
          </p:sp>
          <p:sp>
            <p:nvSpPr>
              <p:cNvPr id="103447" name="AutoShape 11"/>
              <p:cNvSpPr>
                <a:spLocks noChangeArrowheads="1"/>
              </p:cNvSpPr>
              <p:nvPr/>
            </p:nvSpPr>
            <p:spPr bwMode="auto">
              <a:xfrm>
                <a:off x="1763713" y="1543050"/>
                <a:ext cx="3340100" cy="3021013"/>
              </a:xfrm>
              <a:custGeom>
                <a:avLst/>
                <a:gdLst>
                  <a:gd name="T0" fmla="*/ 2147483647 w 21600"/>
                  <a:gd name="T1" fmla="*/ 2147483647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2147483647 h 21600"/>
                  <a:gd name="T8" fmla="*/ 2147483647 w 21600"/>
                  <a:gd name="T9" fmla="*/ 2147483647 h 21600"/>
                  <a:gd name="T10" fmla="*/ 2147483647 w 21600"/>
                  <a:gd name="T11" fmla="*/ 2147483647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65 w 21600"/>
                  <a:gd name="T19" fmla="*/ 3165 h 21600"/>
                  <a:gd name="T20" fmla="*/ 18435 w 21600"/>
                  <a:gd name="T21" fmla="*/ 18435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8205" y="19079"/>
                    </a:moveTo>
                    <a:cubicBezTo>
                      <a:pt x="9044" y="19343"/>
                      <a:pt x="9919" y="19477"/>
                      <a:pt x="10800" y="19477"/>
                    </a:cubicBezTo>
                    <a:cubicBezTo>
                      <a:pt x="12310" y="19476"/>
                      <a:pt x="13794" y="19082"/>
                      <a:pt x="15106" y="18333"/>
                    </a:cubicBezTo>
                    <a:lnTo>
                      <a:pt x="16159" y="20176"/>
                    </a:lnTo>
                    <a:cubicBezTo>
                      <a:pt x="14527" y="21109"/>
                      <a:pt x="12680" y="21599"/>
                      <a:pt x="10800" y="21600"/>
                    </a:cubicBezTo>
                    <a:cubicBezTo>
                      <a:pt x="9704" y="21600"/>
                      <a:pt x="8615" y="21433"/>
                      <a:pt x="7570" y="21105"/>
                    </a:cubicBezTo>
                    <a:lnTo>
                      <a:pt x="6762" y="23682"/>
                    </a:lnTo>
                    <a:lnTo>
                      <a:pt x="4297" y="18968"/>
                    </a:lnTo>
                    <a:lnTo>
                      <a:pt x="9012" y="16503"/>
                    </a:lnTo>
                    <a:lnTo>
                      <a:pt x="8205" y="1907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PT"/>
              </a:p>
            </p:txBody>
          </p:sp>
        </p:grpSp>
        <p:sp>
          <p:nvSpPr>
            <p:cNvPr id="103440" name="Oval 14"/>
            <p:cNvSpPr>
              <a:spLocks noChangeArrowheads="1"/>
            </p:cNvSpPr>
            <p:nvPr/>
          </p:nvSpPr>
          <p:spPr bwMode="auto">
            <a:xfrm>
              <a:off x="4067175" y="1758285"/>
              <a:ext cx="276225" cy="30295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altLang="en-US" sz="1400" b="1">
                  <a:latin typeface="+mn-lt"/>
                </a:rPr>
                <a:t>1</a:t>
              </a:r>
            </a:p>
          </p:txBody>
        </p:sp>
        <p:sp>
          <p:nvSpPr>
            <p:cNvPr id="103441" name="Oval 15"/>
            <p:cNvSpPr>
              <a:spLocks noChangeArrowheads="1"/>
            </p:cNvSpPr>
            <p:nvPr/>
          </p:nvSpPr>
          <p:spPr bwMode="auto">
            <a:xfrm>
              <a:off x="4779963" y="3215610"/>
              <a:ext cx="276225" cy="30295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altLang="en-US" sz="1400" b="1">
                  <a:latin typeface="+mn-lt"/>
                </a:rPr>
                <a:t>2</a:t>
              </a:r>
            </a:p>
          </p:txBody>
        </p:sp>
        <p:sp>
          <p:nvSpPr>
            <p:cNvPr id="103442" name="Oval 16"/>
            <p:cNvSpPr>
              <a:spLocks noChangeArrowheads="1"/>
            </p:cNvSpPr>
            <p:nvPr/>
          </p:nvSpPr>
          <p:spPr bwMode="auto">
            <a:xfrm>
              <a:off x="3348038" y="4258598"/>
              <a:ext cx="276225" cy="30295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altLang="en-US" sz="1400" b="1">
                  <a:latin typeface="+mn-lt"/>
                </a:rPr>
                <a:t>3</a:t>
              </a:r>
            </a:p>
          </p:txBody>
        </p:sp>
        <p:sp>
          <p:nvSpPr>
            <p:cNvPr id="103443" name="Oval 17"/>
            <p:cNvSpPr>
              <a:spLocks noChangeArrowheads="1"/>
            </p:cNvSpPr>
            <p:nvPr/>
          </p:nvSpPr>
          <p:spPr bwMode="auto">
            <a:xfrm>
              <a:off x="1871663" y="3342610"/>
              <a:ext cx="276225" cy="30295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altLang="en-US" sz="1400" b="1">
                  <a:latin typeface="+mn-lt"/>
                </a:rPr>
                <a:t>4</a:t>
              </a:r>
            </a:p>
          </p:txBody>
        </p:sp>
        <p:sp>
          <p:nvSpPr>
            <p:cNvPr id="103444" name="Oval 18"/>
            <p:cNvSpPr>
              <a:spLocks noChangeArrowheads="1"/>
            </p:cNvSpPr>
            <p:nvPr/>
          </p:nvSpPr>
          <p:spPr bwMode="auto">
            <a:xfrm>
              <a:off x="2339975" y="1829723"/>
              <a:ext cx="276225" cy="30295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altLang="en-US" sz="1400" b="1">
                  <a:latin typeface="+mn-lt"/>
                </a:rPr>
                <a:t>5</a:t>
              </a:r>
            </a:p>
          </p:txBody>
        </p:sp>
      </p:grpSp>
      <p:sp>
        <p:nvSpPr>
          <p:cNvPr id="25" name="Otsikko 1"/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solidFill>
                  <a:srgbClr val="00B050"/>
                </a:solidFill>
                <a:latin typeface="+mn-lt"/>
              </a:rPr>
              <a:t>Princip</a:t>
            </a:r>
            <a:r>
              <a:rPr lang="en-US" sz="4100" b="1" dirty="0">
                <a:solidFill>
                  <a:srgbClr val="00B050"/>
                </a:solidFill>
                <a:latin typeface="+mn-lt"/>
              </a:rPr>
              <a:t> 3</a:t>
            </a:r>
          </a:p>
          <a:p>
            <a:pPr algn="ctr"/>
            <a:r>
              <a:rPr lang="en-US" sz="3300" b="1" dirty="0">
                <a:solidFill>
                  <a:srgbClr val="00B050"/>
                </a:solidFill>
                <a:latin typeface="+mn-lt"/>
              </a:rPr>
              <a:t>5S</a:t>
            </a:r>
          </a:p>
        </p:txBody>
      </p:sp>
      <p:sp>
        <p:nvSpPr>
          <p:cNvPr id="26" name="Text Box 21"/>
          <p:cNvSpPr txBox="1">
            <a:spLocks noChangeArrowheads="1"/>
          </p:cNvSpPr>
          <p:nvPr/>
        </p:nvSpPr>
        <p:spPr bwMode="auto">
          <a:xfrm>
            <a:off x="6281383" y="5536065"/>
            <a:ext cx="277672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PT" altLang="en-US" sz="1600" b="1" u="sng" dirty="0">
                <a:latin typeface="+mn-lt"/>
                <a:cs typeface="Arial"/>
              </a:rPr>
              <a:t>Städa</a:t>
            </a:r>
            <a:r>
              <a:rPr lang="pt-PT" altLang="en-US" sz="1600" dirty="0">
                <a:latin typeface="+mn-lt"/>
                <a:cs typeface="Arial"/>
              </a:rPr>
              <a:t/>
            </a:r>
            <a:br>
              <a:rPr lang="pt-PT" altLang="en-US" sz="1600" dirty="0">
                <a:latin typeface="+mn-lt"/>
                <a:cs typeface="Arial"/>
              </a:rPr>
            </a:br>
            <a:r>
              <a:rPr lang="sv-FI" sz="1600" dirty="0"/>
              <a:t>Städa och inspektera eller </a:t>
            </a:r>
          </a:p>
          <a:p>
            <a:pPr eaLnBrk="1" hangingPunct="1"/>
            <a:r>
              <a:rPr lang="sv-FI" sz="1600" dirty="0"/>
              <a:t>inspektera genom att städa. </a:t>
            </a:r>
          </a:p>
          <a:p>
            <a:pPr eaLnBrk="1" hangingPunct="1"/>
            <a:r>
              <a:rPr lang="pt-PT" altLang="en-US" sz="1600" dirty="0">
                <a:latin typeface="+mn-lt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6313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1" name="Picture 2" descr="http://www.corteart.com.br/loja/images/Caixa%206x6x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979" y="2889352"/>
            <a:ext cx="1586700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2" name="Picture 2" descr="http://www.corteart.com.br/loja/images/Caixa%206x6x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096" y="2889352"/>
            <a:ext cx="1588001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3" name="TextBox 6"/>
          <p:cNvSpPr txBox="1">
            <a:spLocks noChangeArrowheads="1"/>
          </p:cNvSpPr>
          <p:nvPr/>
        </p:nvSpPr>
        <p:spPr bwMode="auto">
          <a:xfrm>
            <a:off x="1228979" y="4489421"/>
            <a:ext cx="15867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PT" altLang="en-US" dirty="0">
                <a:latin typeface="+mn-lt"/>
              </a:rPr>
              <a:t>Förvara </a:t>
            </a:r>
          </a:p>
          <a:p>
            <a:pPr algn="ctr" eaLnBrk="1" hangingPunct="1"/>
            <a:r>
              <a:rPr lang="pt-PT" altLang="en-US" dirty="0">
                <a:latin typeface="+mn-lt"/>
              </a:rPr>
              <a:t>varorna som behövs</a:t>
            </a:r>
            <a:endParaRPr lang="en-US" altLang="en-US" dirty="0">
              <a:latin typeface="+mn-lt"/>
            </a:endParaRPr>
          </a:p>
        </p:txBody>
      </p:sp>
      <p:sp>
        <p:nvSpPr>
          <p:cNvPr id="104454" name="TextBox 7"/>
          <p:cNvSpPr txBox="1">
            <a:spLocks noChangeArrowheads="1"/>
          </p:cNvSpPr>
          <p:nvPr/>
        </p:nvSpPr>
        <p:spPr bwMode="auto">
          <a:xfrm>
            <a:off x="3636096" y="4524885"/>
            <a:ext cx="15880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PT" altLang="en-US" dirty="0">
                <a:latin typeface="+mn-lt"/>
              </a:rPr>
              <a:t>Eliminera onödiga varor </a:t>
            </a:r>
            <a:endParaRPr lang="en-US" altLang="en-US" dirty="0">
              <a:latin typeface="+mn-lt"/>
            </a:endParaRPr>
          </a:p>
        </p:txBody>
      </p:sp>
      <p:sp>
        <p:nvSpPr>
          <p:cNvPr id="104455" name="TextBox 9"/>
          <p:cNvSpPr txBox="1">
            <a:spLocks noChangeArrowheads="1"/>
          </p:cNvSpPr>
          <p:nvPr/>
        </p:nvSpPr>
        <p:spPr bwMode="auto">
          <a:xfrm>
            <a:off x="1228979" y="2914220"/>
            <a:ext cx="158669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Char char="ü"/>
            </a:pPr>
            <a:r>
              <a:rPr lang="pt-PT" altLang="en-US" sz="9600" dirty="0">
                <a:solidFill>
                  <a:srgbClr val="00CC00"/>
                </a:solidFill>
              </a:rPr>
              <a:t> </a:t>
            </a:r>
            <a:endParaRPr lang="en-US" altLang="en-US" sz="9600" dirty="0">
              <a:solidFill>
                <a:srgbClr val="00CC00"/>
              </a:solidFill>
            </a:endParaRPr>
          </a:p>
        </p:txBody>
      </p:sp>
      <p:sp>
        <p:nvSpPr>
          <p:cNvPr id="104456" name="TextBox 10"/>
          <p:cNvSpPr txBox="1">
            <a:spLocks noChangeArrowheads="1"/>
          </p:cNvSpPr>
          <p:nvPr/>
        </p:nvSpPr>
        <p:spPr bwMode="auto">
          <a:xfrm>
            <a:off x="3636096" y="3013277"/>
            <a:ext cx="158800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PT" altLang="en-US" sz="8000" dirty="0">
                <a:solidFill>
                  <a:srgbClr val="FF0000"/>
                </a:solidFill>
              </a:rPr>
              <a:t>X </a:t>
            </a:r>
            <a:endParaRPr lang="en-US" altLang="en-US" sz="8000" dirty="0">
              <a:solidFill>
                <a:srgbClr val="FF0000"/>
              </a:solidFill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2000403" y="1740496"/>
            <a:ext cx="81986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1. S </a:t>
            </a:r>
            <a:r>
              <a:rPr lang="pt-PT" altLang="en-US" sz="2400" b="1" dirty="0">
                <a:solidFill>
                  <a:schemeClr val="accent2"/>
                </a:solidFill>
                <a:latin typeface="Calibri Light" panose="020F0302020204030204"/>
                <a:cs typeface="+mn-cs"/>
                <a:sym typeface="Wingdings" panose="05000000000000000000" pitchFamily="2" charset="2"/>
              </a:rPr>
              <a:t>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Seiri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: 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Sortera</a:t>
            </a:r>
            <a:endParaRPr lang="en-GB" altLang="en-US" sz="40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64594" y="2914220"/>
            <a:ext cx="4336025" cy="225457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algn="ctr">
              <a:defRPr sz="3200">
                <a:latin typeface="Calibri" pitchFamily="34" charset="0"/>
              </a:defRPr>
            </a:lvl1pPr>
          </a:lstStyle>
          <a:p>
            <a:r>
              <a:rPr lang="en-US" sz="3600" dirty="0" err="1"/>
              <a:t>Minska</a:t>
            </a:r>
            <a:r>
              <a:rPr lang="en-US" sz="3600" dirty="0"/>
              <a:t> </a:t>
            </a:r>
            <a:r>
              <a:rPr lang="en-US" sz="3600" dirty="0" err="1"/>
              <a:t>antalet</a:t>
            </a:r>
            <a:r>
              <a:rPr lang="en-US" sz="3600" dirty="0"/>
              <a:t> filer </a:t>
            </a:r>
            <a:r>
              <a:rPr lang="en-US" sz="3600" dirty="0" err="1"/>
              <a:t>och</a:t>
            </a:r>
            <a:r>
              <a:rPr lang="en-US" sz="3600" dirty="0"/>
              <a:t> </a:t>
            </a:r>
            <a:r>
              <a:rPr lang="en-US" sz="3600" dirty="0" err="1"/>
              <a:t>saker</a:t>
            </a:r>
            <a:r>
              <a:rPr lang="en-US" sz="3600" dirty="0"/>
              <a:t> </a:t>
            </a:r>
            <a:r>
              <a:rPr lang="en-US" sz="3600" dirty="0" err="1"/>
              <a:t>och</a:t>
            </a:r>
            <a:r>
              <a:rPr lang="en-US" sz="3600" dirty="0"/>
              <a:t> ting </a:t>
            </a:r>
            <a:r>
              <a:rPr lang="en-US" sz="3600" dirty="0" err="1"/>
              <a:t>genom</a:t>
            </a:r>
            <a:r>
              <a:rPr lang="en-US" sz="3600" dirty="0"/>
              <a:t> </a:t>
            </a:r>
            <a:r>
              <a:rPr lang="en-US" sz="3600" dirty="0" err="1"/>
              <a:t>att</a:t>
            </a:r>
            <a:r>
              <a:rPr lang="en-US" sz="3600" dirty="0"/>
              <a:t> </a:t>
            </a:r>
            <a:r>
              <a:rPr lang="en-US" sz="3600" dirty="0" err="1"/>
              <a:t>göra</a:t>
            </a:r>
            <a:r>
              <a:rPr lang="en-US" sz="3600" dirty="0"/>
              <a:t> </a:t>
            </a:r>
            <a:r>
              <a:rPr lang="en-US" sz="3600" dirty="0" err="1"/>
              <a:t>dej</a:t>
            </a:r>
            <a:r>
              <a:rPr lang="en-US" sz="3600" dirty="0"/>
              <a:t> </a:t>
            </a:r>
            <a:r>
              <a:rPr lang="en-US" sz="3600" dirty="0" err="1"/>
              <a:t>av</a:t>
            </a:r>
            <a:r>
              <a:rPr lang="en-US" sz="3600" dirty="0"/>
              <a:t> med </a:t>
            </a:r>
            <a:r>
              <a:rPr lang="en-US" sz="3600" dirty="0" err="1"/>
              <a:t>dem.</a:t>
            </a:r>
            <a:r>
              <a:rPr lang="en-US" sz="3600" dirty="0"/>
              <a:t> </a:t>
            </a:r>
            <a:endParaRPr lang="en-US" sz="3600" b="1" u="sng" dirty="0"/>
          </a:p>
        </p:txBody>
      </p:sp>
      <p:sp>
        <p:nvSpPr>
          <p:cNvPr id="11" name="Otsikko 1"/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solidFill>
                  <a:srgbClr val="00B050"/>
                </a:solidFill>
                <a:latin typeface="+mn-lt"/>
              </a:rPr>
              <a:t>Princip</a:t>
            </a:r>
            <a:r>
              <a:rPr lang="en-US" sz="4100" b="1" dirty="0">
                <a:solidFill>
                  <a:srgbClr val="00B050"/>
                </a:solidFill>
                <a:latin typeface="+mn-lt"/>
              </a:rPr>
              <a:t> 3</a:t>
            </a:r>
          </a:p>
          <a:p>
            <a:pPr algn="ctr"/>
            <a:r>
              <a:rPr lang="en-US" sz="3300" b="1" dirty="0">
                <a:solidFill>
                  <a:srgbClr val="00B050"/>
                </a:solidFill>
                <a:latin typeface="+mn-lt"/>
              </a:rPr>
              <a:t>5S</a:t>
            </a:r>
          </a:p>
        </p:txBody>
      </p:sp>
    </p:spTree>
    <p:extLst>
      <p:ext uri="{BB962C8B-B14F-4D97-AF65-F5344CB8AC3E}">
        <p14:creationId xmlns:p14="http://schemas.microsoft.com/office/powerpoint/2010/main" val="1345970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8" name="TextBox 16"/>
          <p:cNvSpPr txBox="1">
            <a:spLocks noChangeArrowheads="1"/>
          </p:cNvSpPr>
          <p:nvPr/>
        </p:nvSpPr>
        <p:spPr bwMode="auto">
          <a:xfrm>
            <a:off x="6062870" y="2572691"/>
            <a:ext cx="5625547" cy="276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-723900">
              <a:lnSpc>
                <a:spcPct val="150000"/>
              </a:lnSpc>
              <a:spcAft>
                <a:spcPts val="600"/>
              </a:spcAft>
              <a:defRPr/>
            </a:pPr>
            <a:r>
              <a:rPr lang="pt-PT" altLang="en-US" sz="3200" b="1" dirty="0">
                <a:latin typeface="+mn-lt"/>
              </a:rPr>
              <a:t> Fördelar:</a:t>
            </a:r>
          </a:p>
          <a:p>
            <a:pPr marL="228600" lvl="1" indent="-228600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GB" altLang="en-US" sz="2400" dirty="0" err="1">
                <a:latin typeface="Calibri" pitchFamily="34" charset="0"/>
                <a:cs typeface="+mn-cs"/>
              </a:rPr>
              <a:t>Mera</a:t>
            </a:r>
            <a:r>
              <a:rPr lang="en-GB" altLang="en-US" sz="2400" dirty="0">
                <a:latin typeface="Calibri" pitchFamily="34" charset="0"/>
                <a:cs typeface="+mn-cs"/>
              </a:rPr>
              <a:t> </a:t>
            </a:r>
            <a:r>
              <a:rPr lang="en-GB" altLang="en-US" sz="2400" dirty="0" err="1">
                <a:latin typeface="Calibri" pitchFamily="34" charset="0"/>
                <a:cs typeface="+mn-cs"/>
              </a:rPr>
              <a:t>utrymme</a:t>
            </a:r>
            <a:r>
              <a:rPr lang="en-GB" altLang="en-US" sz="2400" dirty="0">
                <a:latin typeface="Calibri" pitchFamily="34" charset="0"/>
                <a:cs typeface="+mn-cs"/>
              </a:rPr>
              <a:t> </a:t>
            </a:r>
            <a:r>
              <a:rPr lang="en-GB" altLang="en-US" sz="2400" dirty="0" err="1">
                <a:latin typeface="Calibri" pitchFamily="34" charset="0"/>
                <a:cs typeface="+mn-cs"/>
              </a:rPr>
              <a:t>och</a:t>
            </a:r>
            <a:r>
              <a:rPr lang="en-GB" altLang="en-US" sz="2400" dirty="0">
                <a:latin typeface="Calibri" pitchFamily="34" charset="0"/>
                <a:cs typeface="+mn-cs"/>
              </a:rPr>
              <a:t> </a:t>
            </a:r>
            <a:r>
              <a:rPr lang="en-GB" altLang="en-US" sz="2400" dirty="0" err="1">
                <a:latin typeface="Calibri" pitchFamily="34" charset="0"/>
                <a:cs typeface="+mn-cs"/>
              </a:rPr>
              <a:t>tillgänglighet</a:t>
            </a:r>
            <a:endParaRPr lang="en-GB" altLang="en-US" sz="2400" dirty="0">
              <a:latin typeface="Calibri" pitchFamily="34" charset="0"/>
              <a:cs typeface="+mn-cs"/>
            </a:endParaRPr>
          </a:p>
          <a:p>
            <a:pPr marL="228600" lvl="1" indent="-22860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GB" altLang="en-US" sz="2400" dirty="0" err="1">
                <a:latin typeface="Calibri" pitchFamily="34" charset="0"/>
                <a:cs typeface="+mn-cs"/>
              </a:rPr>
              <a:t>Synlighet</a:t>
            </a:r>
            <a:r>
              <a:rPr lang="en-GB" altLang="en-US" sz="2400" dirty="0">
                <a:latin typeface="Calibri" pitchFamily="34" charset="0"/>
                <a:cs typeface="+mn-cs"/>
              </a:rPr>
              <a:t> </a:t>
            </a:r>
            <a:r>
              <a:rPr lang="en-GB" altLang="en-US" sz="2400" dirty="0" err="1">
                <a:latin typeface="Calibri" pitchFamily="34" charset="0"/>
                <a:cs typeface="+mn-cs"/>
              </a:rPr>
              <a:t>av</a:t>
            </a:r>
            <a:r>
              <a:rPr lang="en-GB" altLang="en-US" sz="2400" dirty="0">
                <a:latin typeface="Calibri" pitchFamily="34" charset="0"/>
                <a:cs typeface="+mn-cs"/>
              </a:rPr>
              <a:t> </a:t>
            </a:r>
            <a:r>
              <a:rPr lang="en-GB" altLang="en-US" sz="2400" dirty="0" err="1">
                <a:latin typeface="Calibri" pitchFamily="34" charset="0"/>
                <a:cs typeface="+mn-cs"/>
              </a:rPr>
              <a:t>saker</a:t>
            </a:r>
            <a:r>
              <a:rPr lang="en-GB" altLang="en-US" sz="2400" dirty="0">
                <a:latin typeface="Calibri" pitchFamily="34" charset="0"/>
                <a:cs typeface="+mn-cs"/>
              </a:rPr>
              <a:t> </a:t>
            </a:r>
            <a:r>
              <a:rPr lang="en-GB" altLang="en-US" sz="2400" dirty="0" err="1">
                <a:latin typeface="Calibri" pitchFamily="34" charset="0"/>
                <a:cs typeface="+mn-cs"/>
              </a:rPr>
              <a:t>och</a:t>
            </a:r>
            <a:r>
              <a:rPr lang="en-GB" altLang="en-US" sz="2400" dirty="0">
                <a:latin typeface="Calibri" pitchFamily="34" charset="0"/>
                <a:cs typeface="+mn-cs"/>
              </a:rPr>
              <a:t> ting</a:t>
            </a:r>
          </a:p>
          <a:p>
            <a:pPr marL="228600" lvl="1" indent="-22860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GB" altLang="en-US" sz="2400" dirty="0" err="1">
                <a:latin typeface="Calibri" pitchFamily="34" charset="0"/>
                <a:cs typeface="+mn-cs"/>
              </a:rPr>
              <a:t>Minskning</a:t>
            </a:r>
            <a:r>
              <a:rPr lang="en-GB" altLang="en-US" sz="2400" dirty="0">
                <a:latin typeface="Calibri" pitchFamily="34" charset="0"/>
                <a:cs typeface="+mn-cs"/>
              </a:rPr>
              <a:t> </a:t>
            </a:r>
            <a:r>
              <a:rPr lang="en-GB" altLang="en-US" sz="2400" dirty="0" err="1">
                <a:latin typeface="Calibri" pitchFamily="34" charset="0"/>
                <a:cs typeface="+mn-cs"/>
              </a:rPr>
              <a:t>av</a:t>
            </a:r>
            <a:r>
              <a:rPr lang="en-GB" altLang="en-US" sz="2400" dirty="0">
                <a:latin typeface="Calibri" pitchFamily="34" charset="0"/>
                <a:cs typeface="+mn-cs"/>
              </a:rPr>
              <a:t> </a:t>
            </a:r>
            <a:r>
              <a:rPr lang="en-GB" altLang="en-US" sz="2400" dirty="0" err="1">
                <a:latin typeface="Calibri" pitchFamily="34" charset="0"/>
                <a:cs typeface="+mn-cs"/>
              </a:rPr>
              <a:t>kostnaderna</a:t>
            </a:r>
            <a:endParaRPr lang="en-GB" altLang="en-US" sz="2400" dirty="0">
              <a:latin typeface="Calibri" pitchFamily="34" charset="0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52436" y="2572691"/>
            <a:ext cx="52197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723900" eaLnBrk="0" hangingPunct="0">
              <a:lnSpc>
                <a:spcPct val="150000"/>
              </a:lnSpc>
              <a:spcAft>
                <a:spcPts val="600"/>
              </a:spcAft>
              <a:defRPr/>
            </a:pPr>
            <a:r>
              <a:rPr lang="pt-BR" sz="3200" b="1" dirty="0">
                <a:cs typeface="Arial" panose="020B0604020202020204" pitchFamily="34" charset="0"/>
              </a:rPr>
              <a:t>Målsättningar:</a:t>
            </a:r>
          </a:p>
          <a:p>
            <a:pPr marL="228600" lvl="1" indent="-2286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pt-BR" sz="2400" dirty="0">
                <a:latin typeface="Calibri" pitchFamily="34" charset="0"/>
              </a:rPr>
              <a:t>Undvik allt onödigt och slöseri</a:t>
            </a:r>
            <a:endParaRPr lang="en-GB" sz="2400" dirty="0">
              <a:latin typeface="Calibri" pitchFamily="34" charset="0"/>
            </a:endParaRPr>
          </a:p>
          <a:p>
            <a:pPr marL="228600" lvl="1" indent="-2286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GB" sz="2400" dirty="0" err="1">
                <a:latin typeface="Calibri" pitchFamily="34" charset="0"/>
              </a:rPr>
              <a:t>Använd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en-GB" sz="2400" dirty="0" err="1">
                <a:latin typeface="Calibri" pitchFamily="34" charset="0"/>
              </a:rPr>
              <a:t>resurer</a:t>
            </a:r>
            <a:r>
              <a:rPr lang="en-GB" sz="2400" dirty="0">
                <a:latin typeface="Calibri" pitchFamily="34" charset="0"/>
              </a:rPr>
              <a:t> bara till </a:t>
            </a:r>
            <a:r>
              <a:rPr lang="en-GB" sz="2400" dirty="0" err="1">
                <a:latin typeface="Calibri" pitchFamily="34" charset="0"/>
              </a:rPr>
              <a:t>det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en-GB" sz="2400" dirty="0" err="1">
                <a:latin typeface="Calibri" pitchFamily="34" charset="0"/>
              </a:rPr>
              <a:t>som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en-GB" sz="2400" dirty="0" err="1">
                <a:latin typeface="Calibri" pitchFamily="34" charset="0"/>
              </a:rPr>
              <a:t>behövs</a:t>
            </a:r>
            <a:endParaRPr lang="en-GB" sz="2400" dirty="0">
              <a:latin typeface="Calibri" pitchFamily="34" charset="0"/>
            </a:endParaRPr>
          </a:p>
          <a:p>
            <a:pPr marL="228600" lvl="1" indent="-2286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GB" sz="2400" dirty="0" err="1">
                <a:latin typeface="Calibri" pitchFamily="34" charset="0"/>
              </a:rPr>
              <a:t>Behåll</a:t>
            </a:r>
            <a:r>
              <a:rPr lang="en-GB" sz="2400" dirty="0">
                <a:latin typeface="Calibri" pitchFamily="34" charset="0"/>
              </a:rPr>
              <a:t> bara </a:t>
            </a:r>
            <a:r>
              <a:rPr lang="en-GB" sz="2400" dirty="0" err="1">
                <a:latin typeface="Calibri" pitchFamily="34" charset="0"/>
              </a:rPr>
              <a:t>nödvändiga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en-GB" sz="2400" dirty="0" err="1">
                <a:latin typeface="Calibri" pitchFamily="34" charset="0"/>
              </a:rPr>
              <a:t>grejor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en-GB" sz="2400" dirty="0" err="1">
                <a:latin typeface="Calibri" pitchFamily="34" charset="0"/>
              </a:rPr>
              <a:t>och</a:t>
            </a:r>
            <a:r>
              <a:rPr lang="en-GB" sz="2400" dirty="0">
                <a:latin typeface="Calibri" pitchFamily="34" charset="0"/>
              </a:rPr>
              <a:t> information (data) </a:t>
            </a:r>
            <a:r>
              <a:rPr lang="en-GB" sz="2400" dirty="0" err="1">
                <a:latin typeface="Calibri" pitchFamily="34" charset="0"/>
              </a:rPr>
              <a:t>på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en-GB" sz="2400" dirty="0" err="1">
                <a:latin typeface="Calibri" pitchFamily="34" charset="0"/>
              </a:rPr>
              <a:t>arbetsplatsen</a:t>
            </a:r>
            <a:r>
              <a:rPr lang="en-GB" sz="2400" dirty="0">
                <a:latin typeface="Calibri" pitchFamily="34" charset="0"/>
              </a:rPr>
              <a:t>.</a:t>
            </a:r>
            <a:endParaRPr lang="pt-BR" sz="2400" dirty="0">
              <a:latin typeface="Calibri" pitchFamily="34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2000403" y="1740496"/>
            <a:ext cx="81986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1. S </a:t>
            </a:r>
            <a:r>
              <a:rPr lang="pt-PT" altLang="en-US" sz="2400" b="1" dirty="0">
                <a:solidFill>
                  <a:schemeClr val="accent2"/>
                </a:solidFill>
                <a:latin typeface="Calibri Light" panose="020F0302020204030204"/>
                <a:cs typeface="+mn-cs"/>
                <a:sym typeface="Wingdings" panose="05000000000000000000" pitchFamily="2" charset="2"/>
              </a:rPr>
              <a:t>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Seiri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:  </a:t>
            </a:r>
            <a:r>
              <a:rPr lang="en-GB" altLang="en-US" sz="4000" b="1" dirty="0" err="1">
                <a:solidFill>
                  <a:schemeClr val="accent2"/>
                </a:solidFill>
                <a:latin typeface="+mn-lt"/>
              </a:rPr>
              <a:t>Sortera</a:t>
            </a:r>
            <a:endParaRPr lang="en-GB" altLang="en-US" sz="40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6" name="Otsikko 1"/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>
                <a:solidFill>
                  <a:srgbClr val="00B050"/>
                </a:solidFill>
                <a:latin typeface="+mn-lt"/>
              </a:rPr>
              <a:t>Princip </a:t>
            </a:r>
            <a:r>
              <a:rPr lang="en-US" sz="4100" b="1" dirty="0">
                <a:solidFill>
                  <a:srgbClr val="00B050"/>
                </a:solidFill>
                <a:latin typeface="+mn-lt"/>
              </a:rPr>
              <a:t>3</a:t>
            </a:r>
          </a:p>
          <a:p>
            <a:pPr algn="ctr"/>
            <a:r>
              <a:rPr lang="en-US" sz="3300" b="1" dirty="0">
                <a:solidFill>
                  <a:srgbClr val="00B050"/>
                </a:solidFill>
                <a:latin typeface="+mn-lt"/>
              </a:rPr>
              <a:t>5S</a:t>
            </a:r>
          </a:p>
        </p:txBody>
      </p:sp>
    </p:spTree>
    <p:extLst>
      <p:ext uri="{BB962C8B-B14F-4D97-AF65-F5344CB8AC3E}">
        <p14:creationId xmlns:p14="http://schemas.microsoft.com/office/powerpoint/2010/main" val="598444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ChangeArrowheads="1"/>
          </p:cNvSpPr>
          <p:nvPr/>
        </p:nvSpPr>
        <p:spPr bwMode="auto">
          <a:xfrm>
            <a:off x="515939" y="2568085"/>
            <a:ext cx="6933732" cy="1646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-723900">
              <a:lnSpc>
                <a:spcPct val="150000"/>
              </a:lnSpc>
              <a:spcAft>
                <a:spcPts val="600"/>
              </a:spcAft>
              <a:defRPr/>
            </a:pPr>
            <a:r>
              <a:rPr lang="pt-BR" altLang="en-US" sz="3200" b="1" dirty="0">
                <a:latin typeface="+mn-lt"/>
              </a:rPr>
              <a:t>Hur det görs</a:t>
            </a:r>
          </a:p>
          <a:p>
            <a:pPr eaLnBrk="1" hangingPunct="1"/>
            <a:r>
              <a:rPr lang="en-GB" altLang="en-US" sz="2400" b="1" dirty="0">
                <a:latin typeface="+mn-lt"/>
                <a:cs typeface="Arial"/>
              </a:rPr>
              <a:t>1 – </a:t>
            </a:r>
            <a:r>
              <a:rPr lang="en-GB" altLang="en-US" sz="2400" b="1" dirty="0" err="1">
                <a:latin typeface="+mn-lt"/>
                <a:cs typeface="Arial"/>
              </a:rPr>
              <a:t>Märk</a:t>
            </a:r>
            <a:r>
              <a:rPr lang="en-GB" altLang="en-US" sz="2400" b="1" dirty="0">
                <a:latin typeface="+mn-lt"/>
                <a:cs typeface="Arial"/>
              </a:rPr>
              <a:t> </a:t>
            </a:r>
            <a:r>
              <a:rPr lang="en-GB" altLang="en-US" sz="2400" b="1" dirty="0" err="1">
                <a:latin typeface="+mn-lt"/>
                <a:cs typeface="Arial"/>
              </a:rPr>
              <a:t>alla</a:t>
            </a:r>
            <a:r>
              <a:rPr lang="en-GB" altLang="en-US" sz="2400" b="1" dirty="0">
                <a:latin typeface="+mn-lt"/>
                <a:cs typeface="Arial"/>
              </a:rPr>
              <a:t> </a:t>
            </a:r>
            <a:r>
              <a:rPr lang="en-GB" altLang="en-US" sz="2400" b="1" dirty="0" err="1">
                <a:latin typeface="+mn-lt"/>
                <a:cs typeface="Arial"/>
              </a:rPr>
              <a:t>varor</a:t>
            </a:r>
            <a:r>
              <a:rPr lang="en-GB" altLang="en-US" sz="2400" b="1" dirty="0">
                <a:latin typeface="+mn-lt"/>
                <a:cs typeface="Arial"/>
              </a:rPr>
              <a:t> </a:t>
            </a:r>
            <a:r>
              <a:rPr lang="en-GB" altLang="en-US" sz="2400" b="1" dirty="0" err="1">
                <a:latin typeface="+mn-lt"/>
                <a:cs typeface="Arial"/>
              </a:rPr>
              <a:t>som</a:t>
            </a:r>
            <a:r>
              <a:rPr lang="en-GB" altLang="en-US" sz="2400" b="1" dirty="0">
                <a:latin typeface="+mn-lt"/>
                <a:cs typeface="Arial"/>
              </a:rPr>
              <a:t> </a:t>
            </a:r>
            <a:r>
              <a:rPr lang="en-GB" altLang="en-US" sz="2400" b="1" dirty="0" err="1">
                <a:latin typeface="+mn-lt"/>
                <a:cs typeface="Arial"/>
              </a:rPr>
              <a:t>egentligen</a:t>
            </a:r>
            <a:r>
              <a:rPr lang="en-GB" altLang="en-US" sz="2400" b="1" dirty="0">
                <a:latin typeface="+mn-lt"/>
                <a:cs typeface="Arial"/>
              </a:rPr>
              <a:t> </a:t>
            </a:r>
            <a:r>
              <a:rPr lang="en-GB" altLang="en-US" sz="2400" b="1" dirty="0" err="1">
                <a:latin typeface="+mn-lt"/>
                <a:cs typeface="Arial"/>
              </a:rPr>
              <a:t>inte</a:t>
            </a:r>
            <a:r>
              <a:rPr lang="en-GB" altLang="en-US" sz="2400" b="1" dirty="0">
                <a:latin typeface="+mn-lt"/>
                <a:cs typeface="Arial"/>
              </a:rPr>
              <a:t> </a:t>
            </a:r>
            <a:r>
              <a:rPr lang="en-GB" altLang="en-US" sz="2400" b="1" dirty="0" err="1">
                <a:latin typeface="+mn-lt"/>
                <a:cs typeface="Arial"/>
              </a:rPr>
              <a:t>behövs</a:t>
            </a:r>
            <a:r>
              <a:rPr lang="en-GB" altLang="en-US" sz="2400" b="1" dirty="0">
                <a:latin typeface="+mn-lt"/>
                <a:cs typeface="Arial"/>
              </a:rPr>
              <a:t> med </a:t>
            </a:r>
            <a:r>
              <a:rPr lang="en-GB" altLang="en-US" sz="2400" b="1" dirty="0" err="1">
                <a:solidFill>
                  <a:srgbClr val="FF0000"/>
                </a:solidFill>
                <a:latin typeface="+mn-lt"/>
                <a:cs typeface="Arial"/>
              </a:rPr>
              <a:t>röd</a:t>
            </a:r>
            <a:r>
              <a:rPr lang="en-GB" altLang="en-US" sz="2400" b="1" dirty="0">
                <a:latin typeface="+mn-lt"/>
                <a:cs typeface="Arial"/>
              </a:rPr>
              <a:t> </a:t>
            </a:r>
            <a:r>
              <a:rPr lang="en-GB" altLang="en-US" sz="2400" b="1" dirty="0" err="1">
                <a:latin typeface="+mn-lt"/>
                <a:cs typeface="Arial"/>
              </a:rPr>
              <a:t>punkt</a:t>
            </a:r>
            <a:r>
              <a:rPr lang="en-GB" altLang="en-US" sz="2400" b="1" dirty="0">
                <a:latin typeface="+mn-lt"/>
                <a:cs typeface="Arial"/>
              </a:rPr>
              <a:t>, </a:t>
            </a:r>
            <a:r>
              <a:rPr lang="en-GB" altLang="en-US" sz="2400" b="1" dirty="0" err="1">
                <a:latin typeface="+mn-lt"/>
                <a:cs typeface="Arial"/>
              </a:rPr>
              <a:t>etikett</a:t>
            </a:r>
            <a:r>
              <a:rPr lang="en-GB" altLang="en-US" sz="2400" b="1" dirty="0">
                <a:latin typeface="+mn-lt"/>
                <a:cs typeface="Arial"/>
              </a:rPr>
              <a:t> </a:t>
            </a:r>
            <a:r>
              <a:rPr lang="en-GB" altLang="en-US" sz="2400" b="1" dirty="0" err="1">
                <a:latin typeface="+mn-lt"/>
                <a:cs typeface="Arial"/>
              </a:rPr>
              <a:t>eller</a:t>
            </a:r>
            <a:r>
              <a:rPr lang="en-GB" altLang="en-US" sz="2400" b="1" dirty="0">
                <a:latin typeface="+mn-lt"/>
                <a:cs typeface="Arial"/>
              </a:rPr>
              <a:t> </a:t>
            </a:r>
            <a:r>
              <a:rPr lang="en-GB" altLang="en-US" sz="2400" b="1" dirty="0" err="1">
                <a:latin typeface="+mn-lt"/>
                <a:cs typeface="Arial"/>
              </a:rPr>
              <a:t>spraymålfärg</a:t>
            </a:r>
            <a:r>
              <a:rPr lang="en-GB" altLang="en-US" sz="2400" b="1" dirty="0">
                <a:latin typeface="+mn-lt"/>
                <a:cs typeface="Arial"/>
              </a:rPr>
              <a:t>. </a:t>
            </a:r>
          </a:p>
        </p:txBody>
      </p:sp>
      <p:pic>
        <p:nvPicPr>
          <p:cNvPr id="105475" name="Picture 4" descr="Armário com etiquetas vermelh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619" y="2546890"/>
            <a:ext cx="2808287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000403" y="1740496"/>
            <a:ext cx="81986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1. S </a:t>
            </a:r>
            <a:r>
              <a:rPr lang="pt-PT" altLang="en-US" sz="2400" b="1" dirty="0">
                <a:solidFill>
                  <a:schemeClr val="accent2"/>
                </a:solidFill>
                <a:latin typeface="Calibri Light" panose="020F0302020204030204"/>
                <a:cs typeface="+mn-cs"/>
                <a:sym typeface="Wingdings" panose="05000000000000000000" pitchFamily="2" charset="2"/>
              </a:rPr>
              <a:t>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Seiri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:   </a:t>
            </a:r>
            <a:r>
              <a:rPr lang="en-GB" altLang="en-US" sz="4000" b="1" dirty="0" err="1">
                <a:solidFill>
                  <a:schemeClr val="accent2"/>
                </a:solidFill>
                <a:latin typeface="+mn-lt"/>
              </a:rPr>
              <a:t>Sortera</a:t>
            </a:r>
            <a:endParaRPr lang="en-GB" altLang="en-US" sz="40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78077" y="4694736"/>
            <a:ext cx="4336025" cy="120223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algn="ctr">
              <a:defRPr sz="3200">
                <a:latin typeface="Calibri" pitchFamily="34" charset="0"/>
              </a:defRPr>
            </a:lvl1pPr>
          </a:lstStyle>
          <a:p>
            <a:r>
              <a:rPr lang="en-US" sz="3600" dirty="0" err="1"/>
              <a:t>Plocka</a:t>
            </a:r>
            <a:r>
              <a:rPr lang="en-US" sz="3600" dirty="0"/>
              <a:t> </a:t>
            </a:r>
            <a:r>
              <a:rPr lang="en-US" sz="3600" dirty="0" err="1"/>
              <a:t>bort</a:t>
            </a:r>
            <a:r>
              <a:rPr lang="en-US" sz="3600" dirty="0"/>
              <a:t> de </a:t>
            </a:r>
            <a:r>
              <a:rPr lang="en-US" sz="3600" dirty="0" err="1"/>
              <a:t>märkta</a:t>
            </a:r>
            <a:r>
              <a:rPr lang="en-US" sz="3600" dirty="0"/>
              <a:t> </a:t>
            </a:r>
            <a:r>
              <a:rPr lang="en-US" sz="3600" dirty="0" err="1"/>
              <a:t>varorna</a:t>
            </a:r>
            <a:r>
              <a:rPr lang="en-US" sz="3600" dirty="0"/>
              <a:t> </a:t>
            </a:r>
          </a:p>
        </p:txBody>
      </p:sp>
      <p:sp>
        <p:nvSpPr>
          <p:cNvPr id="10" name="Otsikko 1"/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solidFill>
                  <a:srgbClr val="00B050"/>
                </a:solidFill>
                <a:latin typeface="+mn-lt"/>
              </a:rPr>
              <a:t>Princip</a:t>
            </a:r>
            <a:r>
              <a:rPr lang="en-US" sz="4100" b="1" dirty="0">
                <a:solidFill>
                  <a:srgbClr val="00B050"/>
                </a:solidFill>
                <a:latin typeface="+mn-lt"/>
              </a:rPr>
              <a:t> 3</a:t>
            </a:r>
          </a:p>
          <a:p>
            <a:pPr algn="ctr"/>
            <a:r>
              <a:rPr lang="en-US" sz="3300" b="1" dirty="0">
                <a:solidFill>
                  <a:srgbClr val="00B050"/>
                </a:solidFill>
                <a:latin typeface="+mn-lt"/>
              </a:rPr>
              <a:t>5S</a:t>
            </a:r>
          </a:p>
        </p:txBody>
      </p:sp>
    </p:spTree>
    <p:extLst>
      <p:ext uri="{BB962C8B-B14F-4D97-AF65-F5344CB8AC3E}">
        <p14:creationId xmlns:p14="http://schemas.microsoft.com/office/powerpoint/2010/main" val="146202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ChangeArrowheads="1"/>
          </p:cNvSpPr>
          <p:nvPr/>
        </p:nvSpPr>
        <p:spPr bwMode="auto">
          <a:xfrm>
            <a:off x="515939" y="2582563"/>
            <a:ext cx="5992437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-723900">
              <a:lnSpc>
                <a:spcPct val="150000"/>
              </a:lnSpc>
              <a:spcAft>
                <a:spcPts val="600"/>
              </a:spcAft>
              <a:defRPr/>
            </a:pPr>
            <a:r>
              <a:rPr lang="pt-BR" altLang="en-US" sz="3200" b="1" dirty="0">
                <a:latin typeface="+mn-lt"/>
              </a:rPr>
              <a:t>Hur det görs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pt-PT" altLang="en-US" sz="2400" b="1" dirty="0">
                <a:latin typeface="+mn-lt"/>
              </a:rPr>
              <a:t>2 – Betydelsen av det röda märket på varan: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altLang="en-US" sz="2400" dirty="0" err="1">
                <a:latin typeface="+mn-lt"/>
                <a:cs typeface="+mn-cs"/>
              </a:rPr>
              <a:t>Uttrycker</a:t>
            </a:r>
            <a:r>
              <a:rPr lang="en-GB" altLang="en-US" sz="2400" dirty="0">
                <a:latin typeface="+mn-lt"/>
                <a:cs typeface="+mn-cs"/>
              </a:rPr>
              <a:t> </a:t>
            </a:r>
            <a:r>
              <a:rPr lang="en-GB" altLang="en-US" sz="2400" dirty="0" err="1">
                <a:latin typeface="+mn-lt"/>
                <a:cs typeface="+mn-cs"/>
              </a:rPr>
              <a:t>orsaken</a:t>
            </a:r>
            <a:r>
              <a:rPr lang="en-GB" altLang="en-US" sz="2400" dirty="0">
                <a:latin typeface="+mn-lt"/>
                <a:cs typeface="+mn-cs"/>
              </a:rPr>
              <a:t> till </a:t>
            </a:r>
            <a:r>
              <a:rPr lang="en-GB" altLang="en-US" sz="2400" dirty="0" err="1">
                <a:latin typeface="+mn-lt"/>
                <a:cs typeface="+mn-cs"/>
              </a:rPr>
              <a:t>märkningen</a:t>
            </a:r>
            <a:endParaRPr lang="en-GB" altLang="en-US" sz="2400" dirty="0">
              <a:latin typeface="+mn-lt"/>
              <a:cs typeface="+mn-cs"/>
            </a:endParaRPr>
          </a:p>
          <a:p>
            <a:pPr marL="342900" lvl="1" indent="-342900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GB" altLang="en-US" sz="2400" dirty="0" err="1">
                <a:latin typeface="+mn-lt"/>
                <a:cs typeface="+mn-cs"/>
              </a:rPr>
              <a:t>Uttrycker</a:t>
            </a:r>
            <a:r>
              <a:rPr lang="en-GB" altLang="en-US" sz="2400" dirty="0">
                <a:latin typeface="+mn-lt"/>
                <a:cs typeface="+mn-cs"/>
              </a:rPr>
              <a:t> </a:t>
            </a:r>
            <a:r>
              <a:rPr lang="en-GB" altLang="en-US" sz="2400" dirty="0" err="1">
                <a:latin typeface="+mn-lt"/>
                <a:cs typeface="+mn-cs"/>
              </a:rPr>
              <a:t>förslag</a:t>
            </a:r>
            <a:r>
              <a:rPr lang="en-GB" altLang="en-US" sz="2400" dirty="0">
                <a:latin typeface="+mn-lt"/>
                <a:cs typeface="+mn-cs"/>
              </a:rPr>
              <a:t> </a:t>
            </a:r>
            <a:r>
              <a:rPr lang="en-GB" altLang="en-US" sz="2400" dirty="0" err="1">
                <a:latin typeface="+mn-lt"/>
                <a:cs typeface="+mn-cs"/>
              </a:rPr>
              <a:t>för</a:t>
            </a:r>
            <a:r>
              <a:rPr lang="en-GB" altLang="en-US" sz="2400" dirty="0">
                <a:latin typeface="+mn-lt"/>
                <a:cs typeface="+mn-cs"/>
              </a:rPr>
              <a:t> </a:t>
            </a:r>
            <a:r>
              <a:rPr lang="en-GB" altLang="en-US" sz="2400" dirty="0" err="1">
                <a:latin typeface="+mn-lt"/>
                <a:cs typeface="+mn-cs"/>
              </a:rPr>
              <a:t>handlingen</a:t>
            </a:r>
            <a:endParaRPr lang="en-GB" altLang="en-US" sz="2400" dirty="0">
              <a:latin typeface="+mn-lt"/>
              <a:cs typeface="+mn-cs"/>
            </a:endParaRPr>
          </a:p>
          <a:p>
            <a:pPr marL="342900" lvl="1" indent="-342900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GB" altLang="en-US" sz="2400" dirty="0" err="1">
                <a:latin typeface="+mn-lt"/>
                <a:cs typeface="+mn-cs"/>
              </a:rPr>
              <a:t>Informerar</a:t>
            </a:r>
            <a:r>
              <a:rPr lang="en-GB" altLang="en-US" sz="2400" dirty="0">
                <a:latin typeface="+mn-lt"/>
                <a:cs typeface="+mn-cs"/>
              </a:rPr>
              <a:t> om </a:t>
            </a:r>
            <a:r>
              <a:rPr lang="en-GB" altLang="en-US" sz="2400" dirty="0" err="1">
                <a:latin typeface="+mn-lt"/>
                <a:cs typeface="+mn-cs"/>
              </a:rPr>
              <a:t>beslutet</a:t>
            </a:r>
            <a:endParaRPr lang="pt-PT" altLang="en-US" sz="2400" dirty="0">
              <a:latin typeface="+mn-lt"/>
              <a:cs typeface="+mn-cs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000403" y="1740496"/>
            <a:ext cx="81986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1. S </a:t>
            </a:r>
            <a:r>
              <a:rPr lang="pt-PT" altLang="en-US" sz="2400" b="1" dirty="0">
                <a:solidFill>
                  <a:schemeClr val="accent2"/>
                </a:solidFill>
                <a:latin typeface="Calibri Light" panose="020F0302020204030204"/>
                <a:cs typeface="+mn-cs"/>
                <a:sym typeface="Wingdings" panose="05000000000000000000" pitchFamily="2" charset="2"/>
              </a:rPr>
              <a:t>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Seiri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:   </a:t>
            </a:r>
            <a:r>
              <a:rPr lang="en-GB" altLang="en-US" sz="4000" b="1" dirty="0" err="1">
                <a:solidFill>
                  <a:schemeClr val="accent2"/>
                </a:solidFill>
                <a:latin typeface="+mn-lt"/>
              </a:rPr>
              <a:t>Sortera</a:t>
            </a:r>
            <a:endParaRPr lang="en-GB" altLang="en-US" sz="4000" b="1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6" name="Picture 4" descr="Armário com etiquetas vermelh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784" y="2680730"/>
            <a:ext cx="2808287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tsikko 1"/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solidFill>
                  <a:srgbClr val="00B050"/>
                </a:solidFill>
                <a:latin typeface="+mn-lt"/>
              </a:rPr>
              <a:t>Princip</a:t>
            </a:r>
            <a:r>
              <a:rPr lang="en-US" sz="4100" b="1" dirty="0">
                <a:solidFill>
                  <a:srgbClr val="00B050"/>
                </a:solidFill>
                <a:latin typeface="+mn-lt"/>
              </a:rPr>
              <a:t> 3</a:t>
            </a:r>
          </a:p>
          <a:p>
            <a:pPr algn="ctr"/>
            <a:r>
              <a:rPr lang="en-US" sz="3300" b="1" dirty="0">
                <a:solidFill>
                  <a:srgbClr val="00B050"/>
                </a:solidFill>
                <a:latin typeface="+mn-lt"/>
              </a:rPr>
              <a:t>5S</a:t>
            </a:r>
          </a:p>
        </p:txBody>
      </p:sp>
    </p:spTree>
    <p:extLst>
      <p:ext uri="{BB962C8B-B14F-4D97-AF65-F5344CB8AC3E}">
        <p14:creationId xmlns:p14="http://schemas.microsoft.com/office/powerpoint/2010/main" val="3351731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000403" y="1740496"/>
            <a:ext cx="81986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1. S </a:t>
            </a:r>
            <a:r>
              <a:rPr lang="pt-PT" altLang="en-US" sz="2400" b="1" dirty="0">
                <a:solidFill>
                  <a:schemeClr val="accent2"/>
                </a:solidFill>
                <a:latin typeface="Calibri Light" panose="020F0302020204030204"/>
                <a:cs typeface="+mn-cs"/>
                <a:sym typeface="Wingdings" panose="05000000000000000000" pitchFamily="2" charset="2"/>
              </a:rPr>
              <a:t>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Seiri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:   </a:t>
            </a:r>
            <a:r>
              <a:rPr lang="en-GB" altLang="en-US" sz="4000" b="1" dirty="0" err="1">
                <a:solidFill>
                  <a:schemeClr val="accent2"/>
                </a:solidFill>
                <a:latin typeface="+mn-lt"/>
              </a:rPr>
              <a:t>Sortera</a:t>
            </a:r>
            <a:endParaRPr lang="en-GB" altLang="en-US" sz="4000" b="1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204" y="2708914"/>
            <a:ext cx="2915996" cy="26740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8587" y="2708914"/>
            <a:ext cx="4100193" cy="2674039"/>
          </a:xfrm>
          <a:prstGeom prst="rect">
            <a:avLst/>
          </a:prstGeom>
        </p:spPr>
      </p:pic>
      <p:sp>
        <p:nvSpPr>
          <p:cNvPr id="6" name="Otsikko 1"/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solidFill>
                  <a:srgbClr val="00B050"/>
                </a:solidFill>
                <a:latin typeface="+mn-lt"/>
              </a:rPr>
              <a:t>Princip</a:t>
            </a:r>
            <a:r>
              <a:rPr lang="en-US" sz="4100" b="1" dirty="0">
                <a:solidFill>
                  <a:srgbClr val="00B050"/>
                </a:solidFill>
                <a:latin typeface="+mn-lt"/>
              </a:rPr>
              <a:t> 3</a:t>
            </a:r>
          </a:p>
          <a:p>
            <a:pPr algn="ctr"/>
            <a:r>
              <a:rPr lang="en-US" sz="3300" b="1" dirty="0">
                <a:solidFill>
                  <a:srgbClr val="00B050"/>
                </a:solidFill>
                <a:latin typeface="+mn-lt"/>
              </a:rPr>
              <a:t>5S</a:t>
            </a:r>
          </a:p>
        </p:txBody>
      </p:sp>
    </p:spTree>
    <p:extLst>
      <p:ext uri="{BB962C8B-B14F-4D97-AF65-F5344CB8AC3E}">
        <p14:creationId xmlns:p14="http://schemas.microsoft.com/office/powerpoint/2010/main" val="11833376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15938" y="2317112"/>
            <a:ext cx="7794344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-723900">
              <a:lnSpc>
                <a:spcPct val="150000"/>
              </a:lnSpc>
              <a:spcAft>
                <a:spcPts val="600"/>
              </a:spcAft>
              <a:defRPr/>
            </a:pPr>
            <a:r>
              <a:rPr lang="pt-BR" altLang="en-US" sz="3200" b="1" dirty="0">
                <a:latin typeface="+mn-lt"/>
              </a:rPr>
              <a:t>Hur det görs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2400" b="1" dirty="0">
                <a:latin typeface="+mn-lt"/>
                <a:cs typeface="Arial"/>
              </a:rPr>
              <a:t>3 – </a:t>
            </a:r>
            <a:r>
              <a:rPr lang="en-US" altLang="en-US" sz="2400" b="1" dirty="0" err="1">
                <a:latin typeface="+mn-lt"/>
                <a:cs typeface="Arial"/>
              </a:rPr>
              <a:t>Varorna</a:t>
            </a:r>
            <a:r>
              <a:rPr lang="en-US" altLang="en-US" sz="2400" b="1" dirty="0">
                <a:latin typeface="+mn-lt"/>
                <a:cs typeface="Arial"/>
              </a:rPr>
              <a:t> </a:t>
            </a:r>
            <a:r>
              <a:rPr lang="en-US" altLang="en-US" sz="2400" b="1" dirty="0" err="1">
                <a:latin typeface="+mn-lt"/>
                <a:cs typeface="Arial"/>
              </a:rPr>
              <a:t>som</a:t>
            </a:r>
            <a:r>
              <a:rPr lang="en-US" altLang="en-US" sz="2400" b="1" dirty="0">
                <a:latin typeface="+mn-lt"/>
                <a:cs typeface="Arial"/>
              </a:rPr>
              <a:t> </a:t>
            </a:r>
            <a:r>
              <a:rPr lang="en-US" altLang="en-US" sz="2400" b="1" dirty="0" err="1">
                <a:latin typeface="+mn-lt"/>
                <a:cs typeface="Arial"/>
              </a:rPr>
              <a:t>markeras</a:t>
            </a:r>
            <a:r>
              <a:rPr lang="en-US" altLang="en-US" sz="2400" b="1" dirty="0">
                <a:latin typeface="+mn-lt"/>
                <a:cs typeface="Arial"/>
              </a:rPr>
              <a:t> med </a:t>
            </a:r>
            <a:r>
              <a:rPr lang="en-US" altLang="en-US" sz="2400" b="1" dirty="0">
                <a:solidFill>
                  <a:srgbClr val="FF0000"/>
                </a:solidFill>
                <a:latin typeface="+mn-lt"/>
                <a:cs typeface="Arial"/>
              </a:rPr>
              <a:t>RÖTT </a:t>
            </a:r>
            <a:r>
              <a:rPr lang="en-US" altLang="en-US" sz="2400" b="1" dirty="0" err="1">
                <a:solidFill>
                  <a:srgbClr val="FF0000"/>
                </a:solidFill>
                <a:latin typeface="+mn-lt"/>
                <a:cs typeface="Arial"/>
              </a:rPr>
              <a:t>lagras</a:t>
            </a:r>
            <a:r>
              <a:rPr lang="en-US" altLang="en-US" sz="2400" b="1" dirty="0">
                <a:solidFill>
                  <a:srgbClr val="FF0000"/>
                </a:solidFill>
                <a:latin typeface="+mn-lt"/>
                <a:cs typeface="Arial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+mn-lt"/>
                <a:cs typeface="Arial"/>
              </a:rPr>
              <a:t>tillfälligt</a:t>
            </a:r>
            <a:r>
              <a:rPr lang="en-US" altLang="en-US" sz="2400" b="1" dirty="0">
                <a:solidFill>
                  <a:srgbClr val="FF0000"/>
                </a:solidFill>
                <a:latin typeface="+mn-lt"/>
                <a:cs typeface="Arial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+mn-lt"/>
                <a:cs typeface="Arial"/>
              </a:rPr>
              <a:t>separat</a:t>
            </a:r>
            <a:r>
              <a:rPr lang="en-US" altLang="en-US" sz="2400" b="1" dirty="0">
                <a:solidFill>
                  <a:srgbClr val="FF0000"/>
                </a:solidFill>
                <a:latin typeface="+mn-lt"/>
                <a:cs typeface="Arial"/>
              </a:rPr>
              <a:t> (</a:t>
            </a:r>
            <a:r>
              <a:rPr lang="en-US" altLang="en-US" sz="2400" b="1" dirty="0" err="1">
                <a:solidFill>
                  <a:srgbClr val="FF0000"/>
                </a:solidFill>
                <a:latin typeface="+mn-lt"/>
                <a:cs typeface="Arial"/>
              </a:rPr>
              <a:t>tillfälligt</a:t>
            </a:r>
            <a:r>
              <a:rPr lang="en-US" altLang="en-US" sz="2400" b="1" dirty="0">
                <a:solidFill>
                  <a:srgbClr val="FF0000"/>
                </a:solidFill>
                <a:latin typeface="+mn-lt"/>
                <a:cs typeface="Arial"/>
              </a:rPr>
              <a:t> lager, </a:t>
            </a:r>
            <a:r>
              <a:rPr lang="en-US" altLang="en-US" sz="2400" b="1" dirty="0" err="1">
                <a:solidFill>
                  <a:srgbClr val="FF0000"/>
                </a:solidFill>
                <a:latin typeface="+mn-lt"/>
                <a:cs typeface="Arial"/>
              </a:rPr>
              <a:t>karantänområde</a:t>
            </a:r>
            <a:r>
              <a:rPr lang="en-US" altLang="en-US" sz="2400" b="1" dirty="0">
                <a:solidFill>
                  <a:srgbClr val="FF0000"/>
                </a:solidFill>
                <a:latin typeface="+mn-lt"/>
                <a:cs typeface="Arial"/>
              </a:rPr>
              <a:t>)</a:t>
            </a:r>
            <a:endParaRPr lang="en-US" altLang="en-US" sz="2400" b="1" dirty="0">
              <a:latin typeface="+mn-lt"/>
              <a:cs typeface="Arial"/>
            </a:endParaRP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en-US" sz="2400" dirty="0">
                <a:latin typeface="+mn-lt"/>
                <a:cs typeface="+mn-cs"/>
              </a:rPr>
              <a:t>Ta </a:t>
            </a:r>
            <a:r>
              <a:rPr lang="en-US" altLang="en-US" sz="2400" dirty="0" err="1">
                <a:latin typeface="+mn-lt"/>
                <a:cs typeface="+mn-cs"/>
              </a:rPr>
              <a:t>reda</a:t>
            </a:r>
            <a:r>
              <a:rPr lang="en-US" altLang="en-US" sz="2400" dirty="0">
                <a:latin typeface="+mn-lt"/>
                <a:cs typeface="+mn-cs"/>
              </a:rPr>
              <a:t> </a:t>
            </a:r>
            <a:r>
              <a:rPr lang="en-US" altLang="en-US" sz="2400" dirty="0" err="1">
                <a:latin typeface="+mn-lt"/>
                <a:cs typeface="+mn-cs"/>
              </a:rPr>
              <a:t>på</a:t>
            </a:r>
            <a:r>
              <a:rPr lang="en-US" altLang="en-US" sz="2400" dirty="0">
                <a:latin typeface="+mn-lt"/>
                <a:cs typeface="+mn-cs"/>
              </a:rPr>
              <a:t> </a:t>
            </a:r>
            <a:r>
              <a:rPr lang="en-US" altLang="en-US" sz="2400" dirty="0" err="1">
                <a:latin typeface="+mn-lt"/>
                <a:cs typeface="+mn-cs"/>
              </a:rPr>
              <a:t>anvädningen</a:t>
            </a:r>
            <a:r>
              <a:rPr lang="en-US" altLang="en-US" sz="2400" dirty="0">
                <a:latin typeface="+mn-lt"/>
                <a:cs typeface="+mn-cs"/>
              </a:rPr>
              <a:t> </a:t>
            </a:r>
            <a:r>
              <a:rPr lang="en-US" altLang="en-US" sz="2400" dirty="0" err="1">
                <a:latin typeface="+mn-lt"/>
                <a:cs typeface="+mn-cs"/>
              </a:rPr>
              <a:t>av</a:t>
            </a:r>
            <a:r>
              <a:rPr lang="en-US" altLang="en-US" sz="2400" dirty="0">
                <a:latin typeface="+mn-lt"/>
                <a:cs typeface="+mn-cs"/>
              </a:rPr>
              <a:t> </a:t>
            </a:r>
            <a:r>
              <a:rPr lang="en-US" altLang="en-US" sz="2400" dirty="0" err="1">
                <a:latin typeface="+mn-lt"/>
                <a:cs typeface="+mn-cs"/>
              </a:rPr>
              <a:t>varorna</a:t>
            </a:r>
            <a:r>
              <a:rPr lang="en-US" altLang="en-US" sz="2400" dirty="0">
                <a:latin typeface="+mn-lt"/>
                <a:cs typeface="+mn-cs"/>
              </a:rPr>
              <a:t> </a:t>
            </a:r>
            <a:r>
              <a:rPr lang="en-US" altLang="en-US" sz="2400" dirty="0" err="1">
                <a:latin typeface="+mn-lt"/>
                <a:cs typeface="+mn-cs"/>
              </a:rPr>
              <a:t>för</a:t>
            </a:r>
            <a:r>
              <a:rPr lang="en-US" altLang="en-US" sz="2400" dirty="0">
                <a:latin typeface="+mn-lt"/>
                <a:cs typeface="+mn-cs"/>
              </a:rPr>
              <a:t> </a:t>
            </a:r>
            <a:r>
              <a:rPr lang="en-US" altLang="en-US" sz="2400" dirty="0" err="1">
                <a:latin typeface="+mn-lt"/>
                <a:cs typeface="+mn-cs"/>
              </a:rPr>
              <a:t>framtida</a:t>
            </a:r>
            <a:r>
              <a:rPr lang="en-US" altLang="en-US" sz="2400" dirty="0">
                <a:latin typeface="+mn-lt"/>
                <a:cs typeface="+mn-cs"/>
              </a:rPr>
              <a:t> </a:t>
            </a:r>
            <a:r>
              <a:rPr lang="en-US" altLang="en-US" sz="2400" dirty="0" err="1">
                <a:latin typeface="+mn-lt"/>
                <a:cs typeface="+mn-cs"/>
              </a:rPr>
              <a:t>behov</a:t>
            </a:r>
            <a:r>
              <a:rPr lang="en-US" altLang="en-US" sz="2400" dirty="0">
                <a:latin typeface="+mn-lt"/>
                <a:cs typeface="+mn-cs"/>
              </a:rPr>
              <a:t> </a:t>
            </a:r>
            <a:r>
              <a:rPr lang="en-US" altLang="en-US" sz="2400" dirty="0" err="1">
                <a:latin typeface="+mn-lt"/>
                <a:cs typeface="+mn-cs"/>
              </a:rPr>
              <a:t>inom</a:t>
            </a:r>
            <a:r>
              <a:rPr lang="en-US" altLang="en-US" sz="2400" dirty="0">
                <a:latin typeface="+mn-lt"/>
                <a:cs typeface="+mn-cs"/>
              </a:rPr>
              <a:t> </a:t>
            </a:r>
            <a:r>
              <a:rPr lang="en-US" altLang="en-US" sz="2400" dirty="0" err="1">
                <a:latin typeface="+mn-lt"/>
                <a:cs typeface="+mn-cs"/>
              </a:rPr>
              <a:t>en</a:t>
            </a:r>
            <a:r>
              <a:rPr lang="en-US" altLang="en-US" sz="2400" dirty="0">
                <a:latin typeface="+mn-lt"/>
                <a:cs typeface="+mn-cs"/>
              </a:rPr>
              <a:t> </a:t>
            </a:r>
            <a:r>
              <a:rPr lang="en-US" altLang="en-US" sz="2400" dirty="0" err="1">
                <a:latin typeface="+mn-lt"/>
                <a:cs typeface="+mn-cs"/>
              </a:rPr>
              <a:t>vecka</a:t>
            </a:r>
            <a:r>
              <a:rPr lang="en-US" altLang="en-US" sz="2400" dirty="0">
                <a:latin typeface="+mn-lt"/>
                <a:cs typeface="+mn-cs"/>
              </a:rPr>
              <a:t> </a:t>
            </a:r>
            <a:r>
              <a:rPr lang="en-US" altLang="en-US" sz="2400" dirty="0" err="1">
                <a:latin typeface="+mn-lt"/>
                <a:cs typeface="+mn-cs"/>
              </a:rPr>
              <a:t>från</a:t>
            </a:r>
            <a:r>
              <a:rPr lang="en-US" altLang="en-US" sz="2400" dirty="0">
                <a:latin typeface="+mn-lt"/>
                <a:cs typeface="+mn-cs"/>
              </a:rPr>
              <a:t> </a:t>
            </a:r>
            <a:r>
              <a:rPr lang="en-US" altLang="en-US" sz="2400" dirty="0" err="1">
                <a:latin typeface="+mn-lt"/>
                <a:cs typeface="+mn-cs"/>
              </a:rPr>
              <a:t>anteckningen</a:t>
            </a:r>
            <a:r>
              <a:rPr lang="en-US" altLang="en-US" sz="2400" dirty="0">
                <a:latin typeface="+mn-lt"/>
                <a:cs typeface="+mn-cs"/>
              </a:rPr>
              <a:t>.</a:t>
            </a: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en-US" sz="2400" dirty="0" err="1">
                <a:latin typeface="+mn-lt"/>
                <a:cs typeface="+mn-cs"/>
              </a:rPr>
              <a:t>Varor</a:t>
            </a:r>
            <a:r>
              <a:rPr lang="en-US" altLang="en-US" sz="2400" dirty="0">
                <a:latin typeface="+mn-lt"/>
                <a:cs typeface="+mn-cs"/>
              </a:rPr>
              <a:t> </a:t>
            </a:r>
            <a:r>
              <a:rPr lang="en-US" altLang="en-US" sz="2400" dirty="0" err="1">
                <a:latin typeface="+mn-lt"/>
                <a:cs typeface="+mn-cs"/>
              </a:rPr>
              <a:t>som</a:t>
            </a:r>
            <a:r>
              <a:rPr lang="en-US" altLang="en-US" sz="2400" dirty="0">
                <a:latin typeface="+mn-lt"/>
                <a:cs typeface="+mn-cs"/>
              </a:rPr>
              <a:t> </a:t>
            </a:r>
            <a:r>
              <a:rPr lang="en-US" altLang="en-US" sz="2400" dirty="0" err="1">
                <a:latin typeface="+mn-lt"/>
                <a:cs typeface="+mn-cs"/>
              </a:rPr>
              <a:t>inte</a:t>
            </a:r>
            <a:r>
              <a:rPr lang="en-US" altLang="en-US" sz="2400" dirty="0">
                <a:latin typeface="+mn-lt"/>
                <a:cs typeface="+mn-cs"/>
              </a:rPr>
              <a:t> </a:t>
            </a:r>
            <a:r>
              <a:rPr lang="en-US" altLang="en-US" sz="2400" dirty="0" err="1">
                <a:latin typeface="+mn-lt"/>
                <a:cs typeface="+mn-cs"/>
              </a:rPr>
              <a:t>kommer</a:t>
            </a:r>
            <a:r>
              <a:rPr lang="en-US" altLang="en-US" sz="2400" dirty="0">
                <a:latin typeface="+mn-lt"/>
                <a:cs typeface="+mn-cs"/>
              </a:rPr>
              <a:t> </a:t>
            </a:r>
            <a:r>
              <a:rPr lang="en-US" altLang="en-US" sz="2400" dirty="0" err="1">
                <a:latin typeface="+mn-lt"/>
                <a:cs typeface="+mn-cs"/>
              </a:rPr>
              <a:t>att</a:t>
            </a:r>
            <a:r>
              <a:rPr lang="en-US" altLang="en-US" sz="2400" dirty="0">
                <a:latin typeface="+mn-lt"/>
                <a:cs typeface="+mn-cs"/>
              </a:rPr>
              <a:t> </a:t>
            </a:r>
            <a:r>
              <a:rPr lang="en-US" altLang="en-US" sz="2400" dirty="0" err="1">
                <a:latin typeface="+mn-lt"/>
                <a:cs typeface="+mn-cs"/>
              </a:rPr>
              <a:t>användas</a:t>
            </a:r>
            <a:r>
              <a:rPr lang="en-US" altLang="en-US" sz="2400" dirty="0">
                <a:latin typeface="+mn-lt"/>
                <a:cs typeface="+mn-cs"/>
              </a:rPr>
              <a:t> </a:t>
            </a:r>
            <a:r>
              <a:rPr lang="en-US" altLang="en-US" sz="2400" dirty="0" err="1">
                <a:latin typeface="+mn-lt"/>
                <a:cs typeface="+mn-cs"/>
              </a:rPr>
              <a:t>ska</a:t>
            </a:r>
            <a:r>
              <a:rPr lang="en-US" altLang="en-US" sz="2400" dirty="0">
                <a:latin typeface="+mn-lt"/>
                <a:cs typeface="+mn-cs"/>
              </a:rPr>
              <a:t> </a:t>
            </a:r>
            <a:r>
              <a:rPr lang="en-US" altLang="en-US" sz="2400" dirty="0" err="1">
                <a:latin typeface="+mn-lt"/>
                <a:cs typeface="+mn-cs"/>
              </a:rPr>
              <a:t>elimineras</a:t>
            </a:r>
            <a:r>
              <a:rPr lang="en-US" altLang="en-US" sz="2400" dirty="0">
                <a:latin typeface="+mn-lt"/>
                <a:cs typeface="+mn-cs"/>
              </a:rPr>
              <a:t> </a:t>
            </a:r>
            <a:r>
              <a:rPr lang="en-US" altLang="en-US" sz="2400" dirty="0" err="1">
                <a:latin typeface="+mn-lt"/>
                <a:cs typeface="+mn-cs"/>
              </a:rPr>
              <a:t>senast</a:t>
            </a:r>
            <a:r>
              <a:rPr lang="en-US" altLang="en-US" sz="2400" dirty="0">
                <a:latin typeface="+mn-lt"/>
                <a:cs typeface="+mn-cs"/>
              </a:rPr>
              <a:t> </a:t>
            </a:r>
            <a:r>
              <a:rPr lang="en-US" altLang="en-US" sz="2400" dirty="0" err="1">
                <a:latin typeface="+mn-lt"/>
                <a:cs typeface="+mn-cs"/>
              </a:rPr>
              <a:t>inom</a:t>
            </a:r>
            <a:r>
              <a:rPr lang="en-US" altLang="en-US" sz="2400" dirty="0">
                <a:latin typeface="+mn-lt"/>
                <a:cs typeface="+mn-cs"/>
              </a:rPr>
              <a:t> </a:t>
            </a:r>
            <a:r>
              <a:rPr lang="en-US" altLang="en-US" sz="2400" dirty="0" err="1">
                <a:latin typeface="+mn-lt"/>
                <a:cs typeface="+mn-cs"/>
              </a:rPr>
              <a:t>en</a:t>
            </a:r>
            <a:r>
              <a:rPr lang="en-US" altLang="en-US" sz="2400" dirty="0">
                <a:latin typeface="+mn-lt"/>
                <a:cs typeface="+mn-cs"/>
              </a:rPr>
              <a:t> </a:t>
            </a:r>
            <a:r>
              <a:rPr lang="en-US" altLang="en-US" sz="2400" dirty="0" err="1">
                <a:latin typeface="+mn-lt"/>
                <a:cs typeface="+mn-cs"/>
              </a:rPr>
              <a:t>vecka</a:t>
            </a:r>
            <a:r>
              <a:rPr lang="en-US" altLang="en-US" sz="2400" dirty="0">
                <a:latin typeface="+mn-lt"/>
                <a:cs typeface="+mn-cs"/>
              </a:rPr>
              <a:t>.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000403" y="1740496"/>
            <a:ext cx="81986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2. S </a:t>
            </a:r>
            <a:r>
              <a:rPr lang="pt-PT" altLang="en-US" sz="2400" b="1" dirty="0">
                <a:solidFill>
                  <a:schemeClr val="accent2"/>
                </a:solidFill>
                <a:latin typeface="Calibri Light" panose="020F0302020204030204"/>
                <a:cs typeface="+mn-cs"/>
                <a:sym typeface="Wingdings" panose="05000000000000000000" pitchFamily="2" charset="2"/>
              </a:rPr>
              <a:t>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Seiri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:   </a:t>
            </a:r>
            <a:r>
              <a:rPr lang="en-GB" altLang="en-US" sz="4000" b="1" dirty="0" err="1">
                <a:solidFill>
                  <a:schemeClr val="accent2"/>
                </a:solidFill>
                <a:latin typeface="+mn-lt"/>
              </a:rPr>
              <a:t>Sortera</a:t>
            </a:r>
            <a:endParaRPr lang="en-GB" altLang="en-US" sz="4000" b="1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6" name="Picture 4" descr="Armário com etiquetas vermelh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125" y="2585678"/>
            <a:ext cx="2808287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tsikko 1"/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solidFill>
                  <a:srgbClr val="00B050"/>
                </a:solidFill>
                <a:latin typeface="+mn-lt"/>
              </a:rPr>
              <a:t>Princip</a:t>
            </a:r>
            <a:r>
              <a:rPr lang="en-US" sz="4100" b="1" dirty="0">
                <a:solidFill>
                  <a:srgbClr val="00B050"/>
                </a:solidFill>
                <a:latin typeface="+mn-lt"/>
              </a:rPr>
              <a:t> 3</a:t>
            </a:r>
          </a:p>
          <a:p>
            <a:pPr algn="ctr"/>
            <a:r>
              <a:rPr lang="en-US" sz="3300" b="1" dirty="0">
                <a:solidFill>
                  <a:srgbClr val="00B050"/>
                </a:solidFill>
                <a:latin typeface="+mn-lt"/>
              </a:rPr>
              <a:t>5S</a:t>
            </a:r>
          </a:p>
        </p:txBody>
      </p:sp>
    </p:spTree>
    <p:extLst>
      <p:ext uri="{BB962C8B-B14F-4D97-AF65-F5344CB8AC3E}">
        <p14:creationId xmlns:p14="http://schemas.microsoft.com/office/powerpoint/2010/main" val="36494062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0" y="-8792"/>
            <a:ext cx="12192000" cy="68595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546" name="Text Box 3"/>
          <p:cNvSpPr txBox="1">
            <a:spLocks noChangeArrowheads="1"/>
          </p:cNvSpPr>
          <p:nvPr/>
        </p:nvSpPr>
        <p:spPr bwMode="auto">
          <a:xfrm rot="5778071">
            <a:off x="2890239" y="5715715"/>
            <a:ext cx="25519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/>
              <a:t>1</a:t>
            </a:r>
          </a:p>
        </p:txBody>
      </p:sp>
      <p:sp>
        <p:nvSpPr>
          <p:cNvPr id="108547" name="Text Box 4"/>
          <p:cNvSpPr txBox="1">
            <a:spLocks noChangeArrowheads="1"/>
          </p:cNvSpPr>
          <p:nvPr/>
        </p:nvSpPr>
        <p:spPr bwMode="auto">
          <a:xfrm rot="-1105757">
            <a:off x="4014599" y="2153694"/>
            <a:ext cx="4988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/>
              <a:t>2</a:t>
            </a:r>
          </a:p>
        </p:txBody>
      </p:sp>
      <p:sp>
        <p:nvSpPr>
          <p:cNvPr id="108548" name="Text Box 5"/>
          <p:cNvSpPr txBox="1">
            <a:spLocks noChangeArrowheads="1"/>
          </p:cNvSpPr>
          <p:nvPr/>
        </p:nvSpPr>
        <p:spPr bwMode="auto">
          <a:xfrm rot="7445786">
            <a:off x="2084304" y="345559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3</a:t>
            </a:r>
          </a:p>
        </p:txBody>
      </p:sp>
      <p:sp>
        <p:nvSpPr>
          <p:cNvPr id="108549" name="Text Box 6"/>
          <p:cNvSpPr txBox="1">
            <a:spLocks noChangeArrowheads="1"/>
          </p:cNvSpPr>
          <p:nvPr/>
        </p:nvSpPr>
        <p:spPr bwMode="auto">
          <a:xfrm rot="-9722312">
            <a:off x="7072402" y="5788711"/>
            <a:ext cx="4411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/>
              <a:t>4</a:t>
            </a:r>
          </a:p>
        </p:txBody>
      </p:sp>
      <p:sp>
        <p:nvSpPr>
          <p:cNvPr id="108550" name="Text Box 7"/>
          <p:cNvSpPr txBox="1">
            <a:spLocks noChangeArrowheads="1"/>
          </p:cNvSpPr>
          <p:nvPr/>
        </p:nvSpPr>
        <p:spPr bwMode="auto">
          <a:xfrm rot="559330">
            <a:off x="6541210" y="2811741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5</a:t>
            </a:r>
          </a:p>
        </p:txBody>
      </p:sp>
      <p:sp>
        <p:nvSpPr>
          <p:cNvPr id="108551" name="Text Box 8"/>
          <p:cNvSpPr txBox="1">
            <a:spLocks noChangeArrowheads="1"/>
          </p:cNvSpPr>
          <p:nvPr/>
        </p:nvSpPr>
        <p:spPr bwMode="auto">
          <a:xfrm rot="4821109">
            <a:off x="4567947" y="1148834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Albertus"/>
              </a:rPr>
              <a:t>6</a:t>
            </a:r>
          </a:p>
        </p:txBody>
      </p:sp>
      <p:sp>
        <p:nvSpPr>
          <p:cNvPr id="108552" name="Text Box 9"/>
          <p:cNvSpPr txBox="1">
            <a:spLocks noChangeArrowheads="1"/>
          </p:cNvSpPr>
          <p:nvPr/>
        </p:nvSpPr>
        <p:spPr bwMode="auto">
          <a:xfrm rot="10608044">
            <a:off x="9966326" y="4699000"/>
            <a:ext cx="4286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>
                <a:latin typeface="Algerian" panose="04020705040A02060702" pitchFamily="82" charset="0"/>
              </a:rPr>
              <a:t>7</a:t>
            </a:r>
          </a:p>
        </p:txBody>
      </p:sp>
      <p:sp>
        <p:nvSpPr>
          <p:cNvPr id="108553" name="Text Box 10"/>
          <p:cNvSpPr txBox="1">
            <a:spLocks noChangeArrowheads="1"/>
          </p:cNvSpPr>
          <p:nvPr/>
        </p:nvSpPr>
        <p:spPr bwMode="auto">
          <a:xfrm rot="-5149104">
            <a:off x="7839436" y="3205490"/>
            <a:ext cx="3850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latin typeface="Old English"/>
              </a:rPr>
              <a:t>8</a:t>
            </a:r>
          </a:p>
        </p:txBody>
      </p:sp>
      <p:sp>
        <p:nvSpPr>
          <p:cNvPr id="108554" name="Text Box 11"/>
          <p:cNvSpPr txBox="1">
            <a:spLocks noChangeArrowheads="1"/>
          </p:cNvSpPr>
          <p:nvPr/>
        </p:nvSpPr>
        <p:spPr bwMode="auto">
          <a:xfrm rot="3160852">
            <a:off x="8967704" y="885309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9</a:t>
            </a:r>
          </a:p>
        </p:txBody>
      </p:sp>
      <p:sp>
        <p:nvSpPr>
          <p:cNvPr id="108555" name="Text Box 12"/>
          <p:cNvSpPr txBox="1">
            <a:spLocks noChangeArrowheads="1"/>
          </p:cNvSpPr>
          <p:nvPr/>
        </p:nvSpPr>
        <p:spPr bwMode="auto">
          <a:xfrm>
            <a:off x="3581401" y="5181601"/>
            <a:ext cx="6976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/>
              <a:t>10</a:t>
            </a:r>
          </a:p>
        </p:txBody>
      </p:sp>
      <p:sp>
        <p:nvSpPr>
          <p:cNvPr id="108556" name="Text Box 13"/>
          <p:cNvSpPr txBox="1">
            <a:spLocks noChangeArrowheads="1"/>
          </p:cNvSpPr>
          <p:nvPr/>
        </p:nvSpPr>
        <p:spPr bwMode="auto">
          <a:xfrm rot="3739197">
            <a:off x="3794988" y="3889089"/>
            <a:ext cx="6094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/>
              <a:t>11</a:t>
            </a:r>
          </a:p>
        </p:txBody>
      </p:sp>
      <p:sp>
        <p:nvSpPr>
          <p:cNvPr id="108557" name="Text Box 14"/>
          <p:cNvSpPr txBox="1">
            <a:spLocks noChangeArrowheads="1"/>
          </p:cNvSpPr>
          <p:nvPr/>
        </p:nvSpPr>
        <p:spPr bwMode="auto">
          <a:xfrm rot="10286672">
            <a:off x="3186202" y="1446491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12</a:t>
            </a:r>
          </a:p>
        </p:txBody>
      </p:sp>
      <p:sp>
        <p:nvSpPr>
          <p:cNvPr id="108558" name="Text Box 15"/>
          <p:cNvSpPr txBox="1">
            <a:spLocks noChangeArrowheads="1"/>
          </p:cNvSpPr>
          <p:nvPr/>
        </p:nvSpPr>
        <p:spPr bwMode="auto">
          <a:xfrm>
            <a:off x="6003925" y="5929313"/>
            <a:ext cx="4122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i="1"/>
              <a:t>13</a:t>
            </a:r>
          </a:p>
        </p:txBody>
      </p:sp>
      <p:sp>
        <p:nvSpPr>
          <p:cNvPr id="108559" name="Text Box 16"/>
          <p:cNvSpPr txBox="1">
            <a:spLocks noChangeArrowheads="1"/>
          </p:cNvSpPr>
          <p:nvPr/>
        </p:nvSpPr>
        <p:spPr bwMode="auto">
          <a:xfrm rot="1032637">
            <a:off x="4598938" y="4067146"/>
            <a:ext cx="470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latin typeface="Strider"/>
              </a:rPr>
              <a:t>14</a:t>
            </a:r>
          </a:p>
        </p:txBody>
      </p:sp>
      <p:sp>
        <p:nvSpPr>
          <p:cNvPr id="108560" name="Text Box 17"/>
          <p:cNvSpPr txBox="1">
            <a:spLocks noChangeArrowheads="1"/>
          </p:cNvSpPr>
          <p:nvPr/>
        </p:nvSpPr>
        <p:spPr bwMode="auto">
          <a:xfrm rot="4442509">
            <a:off x="6907372" y="1439932"/>
            <a:ext cx="7553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/>
              <a:t>15</a:t>
            </a:r>
          </a:p>
        </p:txBody>
      </p:sp>
      <p:sp>
        <p:nvSpPr>
          <p:cNvPr id="108561" name="Text Box 18"/>
          <p:cNvSpPr txBox="1">
            <a:spLocks noChangeArrowheads="1"/>
          </p:cNvSpPr>
          <p:nvPr/>
        </p:nvSpPr>
        <p:spPr bwMode="auto">
          <a:xfrm rot="-1791546">
            <a:off x="7543800" y="4800600"/>
            <a:ext cx="10922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600">
                <a:latin typeface="Rockwell" panose="02060603020205020403" pitchFamily="18" charset="0"/>
              </a:rPr>
              <a:t>16</a:t>
            </a:r>
          </a:p>
        </p:txBody>
      </p:sp>
      <p:sp>
        <p:nvSpPr>
          <p:cNvPr id="108562" name="Text Box 19"/>
          <p:cNvSpPr txBox="1">
            <a:spLocks noChangeArrowheads="1"/>
          </p:cNvSpPr>
          <p:nvPr/>
        </p:nvSpPr>
        <p:spPr bwMode="auto">
          <a:xfrm rot="2092250">
            <a:off x="8579009" y="3883095"/>
            <a:ext cx="7553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/>
              <a:t>17</a:t>
            </a:r>
          </a:p>
        </p:txBody>
      </p:sp>
      <p:sp>
        <p:nvSpPr>
          <p:cNvPr id="108563" name="Text Box 21"/>
          <p:cNvSpPr txBox="1">
            <a:spLocks noChangeArrowheads="1"/>
          </p:cNvSpPr>
          <p:nvPr/>
        </p:nvSpPr>
        <p:spPr bwMode="auto">
          <a:xfrm rot="10762735">
            <a:off x="2489917" y="6017133"/>
            <a:ext cx="6399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i="1"/>
              <a:t>19</a:t>
            </a:r>
          </a:p>
        </p:txBody>
      </p:sp>
      <p:sp>
        <p:nvSpPr>
          <p:cNvPr id="108564" name="Text Box 22"/>
          <p:cNvSpPr txBox="1">
            <a:spLocks noChangeArrowheads="1"/>
          </p:cNvSpPr>
          <p:nvPr/>
        </p:nvSpPr>
        <p:spPr bwMode="auto">
          <a:xfrm rot="-8720569">
            <a:off x="1789898" y="2964160"/>
            <a:ext cx="95410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/>
              <a:t>20</a:t>
            </a:r>
          </a:p>
        </p:txBody>
      </p:sp>
      <p:sp>
        <p:nvSpPr>
          <p:cNvPr id="108565" name="Text Box 23"/>
          <p:cNvSpPr txBox="1">
            <a:spLocks noChangeArrowheads="1"/>
          </p:cNvSpPr>
          <p:nvPr/>
        </p:nvSpPr>
        <p:spPr bwMode="auto">
          <a:xfrm rot="4256370">
            <a:off x="2338783" y="743377"/>
            <a:ext cx="8707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/>
              <a:t>21</a:t>
            </a:r>
          </a:p>
        </p:txBody>
      </p:sp>
      <p:sp>
        <p:nvSpPr>
          <p:cNvPr id="108566" name="Text Box 24"/>
          <p:cNvSpPr txBox="1">
            <a:spLocks noChangeArrowheads="1"/>
          </p:cNvSpPr>
          <p:nvPr/>
        </p:nvSpPr>
        <p:spPr bwMode="auto">
          <a:xfrm rot="7002008">
            <a:off x="4791235" y="5256282"/>
            <a:ext cx="7553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/>
              <a:t>22</a:t>
            </a:r>
            <a:endParaRPr lang="en-US" altLang="en-US" sz="4800"/>
          </a:p>
        </p:txBody>
      </p:sp>
      <p:sp>
        <p:nvSpPr>
          <p:cNvPr id="108567" name="Text Box 25"/>
          <p:cNvSpPr txBox="1">
            <a:spLocks noChangeArrowheads="1"/>
          </p:cNvSpPr>
          <p:nvPr/>
        </p:nvSpPr>
        <p:spPr bwMode="auto">
          <a:xfrm>
            <a:off x="7086601" y="2971801"/>
            <a:ext cx="6399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/>
              <a:t>23</a:t>
            </a:r>
          </a:p>
        </p:txBody>
      </p:sp>
      <p:sp>
        <p:nvSpPr>
          <p:cNvPr id="108568" name="Text Box 26"/>
          <p:cNvSpPr txBox="1">
            <a:spLocks noChangeArrowheads="1"/>
          </p:cNvSpPr>
          <p:nvPr/>
        </p:nvSpPr>
        <p:spPr bwMode="auto">
          <a:xfrm rot="1871437">
            <a:off x="5070355" y="758281"/>
            <a:ext cx="8130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/>
              <a:t>24</a:t>
            </a:r>
          </a:p>
        </p:txBody>
      </p:sp>
      <p:sp>
        <p:nvSpPr>
          <p:cNvPr id="108569" name="Text Box 27"/>
          <p:cNvSpPr txBox="1">
            <a:spLocks noChangeArrowheads="1"/>
          </p:cNvSpPr>
          <p:nvPr/>
        </p:nvSpPr>
        <p:spPr bwMode="auto">
          <a:xfrm rot="4314359">
            <a:off x="9804280" y="5817644"/>
            <a:ext cx="8130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/>
              <a:t>25</a:t>
            </a:r>
          </a:p>
        </p:txBody>
      </p:sp>
      <p:sp>
        <p:nvSpPr>
          <p:cNvPr id="108570" name="Text Box 28"/>
          <p:cNvSpPr txBox="1">
            <a:spLocks noChangeArrowheads="1"/>
          </p:cNvSpPr>
          <p:nvPr/>
        </p:nvSpPr>
        <p:spPr bwMode="auto">
          <a:xfrm rot="-4642424">
            <a:off x="7669372" y="3802132"/>
            <a:ext cx="7553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/>
              <a:t>26</a:t>
            </a:r>
          </a:p>
        </p:txBody>
      </p:sp>
      <p:sp>
        <p:nvSpPr>
          <p:cNvPr id="108571" name="Text Box 29"/>
          <p:cNvSpPr txBox="1">
            <a:spLocks noChangeArrowheads="1"/>
          </p:cNvSpPr>
          <p:nvPr/>
        </p:nvSpPr>
        <p:spPr bwMode="auto">
          <a:xfrm rot="5400000">
            <a:off x="8889880" y="291556"/>
            <a:ext cx="8130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/>
              <a:t>27</a:t>
            </a:r>
          </a:p>
        </p:txBody>
      </p:sp>
      <p:sp>
        <p:nvSpPr>
          <p:cNvPr id="108572" name="Text Box 30"/>
          <p:cNvSpPr txBox="1">
            <a:spLocks noChangeArrowheads="1"/>
          </p:cNvSpPr>
          <p:nvPr/>
        </p:nvSpPr>
        <p:spPr bwMode="auto">
          <a:xfrm rot="-3020812">
            <a:off x="1803280" y="4711156"/>
            <a:ext cx="8130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/>
              <a:t>28</a:t>
            </a:r>
          </a:p>
        </p:txBody>
      </p:sp>
      <p:sp>
        <p:nvSpPr>
          <p:cNvPr id="108573" name="Text Box 31"/>
          <p:cNvSpPr txBox="1">
            <a:spLocks noChangeArrowheads="1"/>
          </p:cNvSpPr>
          <p:nvPr/>
        </p:nvSpPr>
        <p:spPr bwMode="auto">
          <a:xfrm rot="2486953">
            <a:off x="1700302" y="2482334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29</a:t>
            </a:r>
          </a:p>
        </p:txBody>
      </p:sp>
      <p:sp>
        <p:nvSpPr>
          <p:cNvPr id="108574" name="Text Box 32"/>
          <p:cNvSpPr txBox="1">
            <a:spLocks noChangeArrowheads="1"/>
          </p:cNvSpPr>
          <p:nvPr/>
        </p:nvSpPr>
        <p:spPr bwMode="auto">
          <a:xfrm>
            <a:off x="3810001" y="228601"/>
            <a:ext cx="6976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/>
              <a:t>30</a:t>
            </a:r>
            <a:endParaRPr lang="en-US" altLang="en-US"/>
          </a:p>
        </p:txBody>
      </p:sp>
      <p:sp>
        <p:nvSpPr>
          <p:cNvPr id="108575" name="Text Box 33"/>
          <p:cNvSpPr txBox="1">
            <a:spLocks noChangeArrowheads="1"/>
          </p:cNvSpPr>
          <p:nvPr/>
        </p:nvSpPr>
        <p:spPr bwMode="auto">
          <a:xfrm rot="1845105">
            <a:off x="6048740" y="4491207"/>
            <a:ext cx="104067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/>
              <a:t>31</a:t>
            </a:r>
          </a:p>
        </p:txBody>
      </p:sp>
      <p:sp>
        <p:nvSpPr>
          <p:cNvPr id="108576" name="Text Box 34"/>
          <p:cNvSpPr txBox="1">
            <a:spLocks noChangeArrowheads="1"/>
          </p:cNvSpPr>
          <p:nvPr/>
        </p:nvSpPr>
        <p:spPr bwMode="auto">
          <a:xfrm rot="3410979">
            <a:off x="4573060" y="3041045"/>
            <a:ext cx="155363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9600"/>
              <a:t>32</a:t>
            </a:r>
          </a:p>
        </p:txBody>
      </p:sp>
      <p:sp>
        <p:nvSpPr>
          <p:cNvPr id="108577" name="Text Box 35"/>
          <p:cNvSpPr txBox="1">
            <a:spLocks noChangeArrowheads="1"/>
          </p:cNvSpPr>
          <p:nvPr/>
        </p:nvSpPr>
        <p:spPr bwMode="auto">
          <a:xfrm rot="9455826">
            <a:off x="6857601" y="225059"/>
            <a:ext cx="8707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/>
              <a:t>33</a:t>
            </a:r>
          </a:p>
        </p:txBody>
      </p:sp>
      <p:sp>
        <p:nvSpPr>
          <p:cNvPr id="108578" name="Text Box 36"/>
          <p:cNvSpPr txBox="1">
            <a:spLocks noChangeArrowheads="1"/>
          </p:cNvSpPr>
          <p:nvPr/>
        </p:nvSpPr>
        <p:spPr bwMode="auto">
          <a:xfrm rot="4813092">
            <a:off x="8633263" y="4582211"/>
            <a:ext cx="6976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/>
              <a:t>34</a:t>
            </a:r>
          </a:p>
        </p:txBody>
      </p:sp>
      <p:sp>
        <p:nvSpPr>
          <p:cNvPr id="108579" name="Text Box 37"/>
          <p:cNvSpPr txBox="1">
            <a:spLocks noChangeArrowheads="1"/>
          </p:cNvSpPr>
          <p:nvPr/>
        </p:nvSpPr>
        <p:spPr bwMode="auto">
          <a:xfrm rot="-5030763">
            <a:off x="9098846" y="3037959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35</a:t>
            </a:r>
          </a:p>
        </p:txBody>
      </p:sp>
      <p:sp>
        <p:nvSpPr>
          <p:cNvPr id="108580" name="Text Box 38"/>
          <p:cNvSpPr txBox="1">
            <a:spLocks noChangeArrowheads="1"/>
          </p:cNvSpPr>
          <p:nvPr/>
        </p:nvSpPr>
        <p:spPr bwMode="auto">
          <a:xfrm rot="5296258">
            <a:off x="9509520" y="1221216"/>
            <a:ext cx="8707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/>
              <a:t>36</a:t>
            </a:r>
          </a:p>
        </p:txBody>
      </p:sp>
      <p:sp>
        <p:nvSpPr>
          <p:cNvPr id="108581" name="Text Box 39"/>
          <p:cNvSpPr txBox="1">
            <a:spLocks noChangeArrowheads="1"/>
          </p:cNvSpPr>
          <p:nvPr/>
        </p:nvSpPr>
        <p:spPr bwMode="auto">
          <a:xfrm rot="3804640">
            <a:off x="3312993" y="5930356"/>
            <a:ext cx="8130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i="1"/>
              <a:t>37</a:t>
            </a:r>
          </a:p>
        </p:txBody>
      </p:sp>
      <p:sp>
        <p:nvSpPr>
          <p:cNvPr id="108582" name="Text Box 40"/>
          <p:cNvSpPr txBox="1">
            <a:spLocks noChangeArrowheads="1"/>
          </p:cNvSpPr>
          <p:nvPr/>
        </p:nvSpPr>
        <p:spPr bwMode="auto">
          <a:xfrm rot="2046325">
            <a:off x="1787614" y="4019034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Old English"/>
              </a:rPr>
              <a:t>38</a:t>
            </a:r>
          </a:p>
        </p:txBody>
      </p:sp>
      <p:sp>
        <p:nvSpPr>
          <p:cNvPr id="108583" name="Text Box 41"/>
          <p:cNvSpPr txBox="1">
            <a:spLocks noChangeArrowheads="1"/>
          </p:cNvSpPr>
          <p:nvPr/>
        </p:nvSpPr>
        <p:spPr bwMode="auto">
          <a:xfrm rot="9035599">
            <a:off x="1724742" y="1745170"/>
            <a:ext cx="6399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/>
              <a:t>39</a:t>
            </a:r>
          </a:p>
        </p:txBody>
      </p:sp>
      <p:sp>
        <p:nvSpPr>
          <p:cNvPr id="108584" name="Text Box 42"/>
          <p:cNvSpPr txBox="1">
            <a:spLocks noChangeArrowheads="1"/>
          </p:cNvSpPr>
          <p:nvPr/>
        </p:nvSpPr>
        <p:spPr bwMode="auto">
          <a:xfrm rot="-403565">
            <a:off x="5791200" y="2895600"/>
            <a:ext cx="120015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7200"/>
              <a:t>41</a:t>
            </a:r>
          </a:p>
        </p:txBody>
      </p:sp>
      <p:sp>
        <p:nvSpPr>
          <p:cNvPr id="108585" name="Text Box 43"/>
          <p:cNvSpPr txBox="1">
            <a:spLocks noChangeArrowheads="1"/>
          </p:cNvSpPr>
          <p:nvPr/>
        </p:nvSpPr>
        <p:spPr bwMode="auto">
          <a:xfrm rot="2110724">
            <a:off x="4390689" y="1598524"/>
            <a:ext cx="9702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i="1"/>
              <a:t>42</a:t>
            </a:r>
          </a:p>
        </p:txBody>
      </p:sp>
      <p:sp>
        <p:nvSpPr>
          <p:cNvPr id="108586" name="Text Box 44"/>
          <p:cNvSpPr txBox="1">
            <a:spLocks noChangeArrowheads="1"/>
          </p:cNvSpPr>
          <p:nvPr/>
        </p:nvSpPr>
        <p:spPr bwMode="auto">
          <a:xfrm rot="2244911">
            <a:off x="8312150" y="5786438"/>
            <a:ext cx="83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>
                <a:latin typeface="Franklin Gothic Demi" panose="020B0703020102020204" pitchFamily="34" charset="0"/>
              </a:rPr>
              <a:t>43</a:t>
            </a:r>
          </a:p>
        </p:txBody>
      </p:sp>
      <p:sp>
        <p:nvSpPr>
          <p:cNvPr id="108587" name="Text Box 45"/>
          <p:cNvSpPr txBox="1">
            <a:spLocks noChangeArrowheads="1"/>
          </p:cNvSpPr>
          <p:nvPr/>
        </p:nvSpPr>
        <p:spPr bwMode="auto">
          <a:xfrm rot="1606631">
            <a:off x="8458200" y="3124201"/>
            <a:ext cx="52705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>
                <a:latin typeface="Onyx" panose="04050602080702020203" pitchFamily="82" charset="0"/>
              </a:rPr>
              <a:t>44</a:t>
            </a:r>
          </a:p>
        </p:txBody>
      </p:sp>
      <p:sp>
        <p:nvSpPr>
          <p:cNvPr id="108588" name="Text Box 46"/>
          <p:cNvSpPr txBox="1">
            <a:spLocks noChangeArrowheads="1"/>
          </p:cNvSpPr>
          <p:nvPr/>
        </p:nvSpPr>
        <p:spPr bwMode="auto">
          <a:xfrm rot="-1652531">
            <a:off x="7892930" y="148681"/>
            <a:ext cx="8130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/>
              <a:t>45</a:t>
            </a:r>
          </a:p>
        </p:txBody>
      </p:sp>
      <p:sp>
        <p:nvSpPr>
          <p:cNvPr id="108589" name="Text Box 47"/>
          <p:cNvSpPr txBox="1">
            <a:spLocks noChangeArrowheads="1"/>
          </p:cNvSpPr>
          <p:nvPr/>
        </p:nvSpPr>
        <p:spPr bwMode="auto">
          <a:xfrm rot="8213527">
            <a:off x="1852702" y="6216134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46</a:t>
            </a:r>
          </a:p>
        </p:txBody>
      </p:sp>
      <p:sp>
        <p:nvSpPr>
          <p:cNvPr id="108590" name="Text Box 48"/>
          <p:cNvSpPr txBox="1">
            <a:spLocks noChangeArrowheads="1"/>
          </p:cNvSpPr>
          <p:nvPr/>
        </p:nvSpPr>
        <p:spPr bwMode="auto">
          <a:xfrm>
            <a:off x="2362200" y="3810000"/>
            <a:ext cx="933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>
                <a:latin typeface="Tahoma" panose="020B0604030504040204" pitchFamily="34" charset="0"/>
              </a:rPr>
              <a:t>47</a:t>
            </a:r>
          </a:p>
        </p:txBody>
      </p:sp>
      <p:sp>
        <p:nvSpPr>
          <p:cNvPr id="108591" name="Text Box 49"/>
          <p:cNvSpPr txBox="1">
            <a:spLocks noChangeArrowheads="1"/>
          </p:cNvSpPr>
          <p:nvPr/>
        </p:nvSpPr>
        <p:spPr bwMode="auto">
          <a:xfrm rot="2922880">
            <a:off x="2868772" y="144532"/>
            <a:ext cx="7553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/>
              <a:t>48</a:t>
            </a:r>
          </a:p>
        </p:txBody>
      </p:sp>
      <p:sp>
        <p:nvSpPr>
          <p:cNvPr id="108592" name="Text Box 50"/>
          <p:cNvSpPr txBox="1">
            <a:spLocks noChangeArrowheads="1"/>
          </p:cNvSpPr>
          <p:nvPr/>
        </p:nvSpPr>
        <p:spPr bwMode="auto">
          <a:xfrm rot="-8802053">
            <a:off x="4708405" y="4568281"/>
            <a:ext cx="8130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/>
              <a:t>49</a:t>
            </a:r>
            <a:endParaRPr lang="en-US" altLang="en-US"/>
          </a:p>
        </p:txBody>
      </p:sp>
      <p:sp>
        <p:nvSpPr>
          <p:cNvPr id="108593" name="Text Box 92"/>
          <p:cNvSpPr txBox="1">
            <a:spLocks noChangeArrowheads="1"/>
          </p:cNvSpPr>
          <p:nvPr/>
        </p:nvSpPr>
        <p:spPr bwMode="auto">
          <a:xfrm>
            <a:off x="5546725" y="4765675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40</a:t>
            </a:r>
          </a:p>
        </p:txBody>
      </p:sp>
      <p:sp>
        <p:nvSpPr>
          <p:cNvPr id="9309" name="Text Box 93"/>
          <p:cNvSpPr txBox="1">
            <a:spLocks noChangeArrowheads="1"/>
          </p:cNvSpPr>
          <p:nvPr/>
        </p:nvSpPr>
        <p:spPr bwMode="auto">
          <a:xfrm rot="2715581">
            <a:off x="8351997" y="870020"/>
            <a:ext cx="75533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4000" i="1">
                <a:effectLst>
                  <a:outerShdw blurRad="38100" dist="38100" dir="2700000" algn="tl">
                    <a:srgbClr val="C0C0C0"/>
                  </a:outerShdw>
                </a:effectLst>
              </a:rPr>
              <a:t>18</a:t>
            </a:r>
            <a:endParaRPr lang="en-US" sz="4800">
              <a:latin typeface="Paisley ICG 01 Alt"/>
            </a:endParaRPr>
          </a:p>
        </p:txBody>
      </p:sp>
    </p:spTree>
    <p:extLst>
      <p:ext uri="{BB962C8B-B14F-4D97-AF65-F5344CB8AC3E}">
        <p14:creationId xmlns:p14="http://schemas.microsoft.com/office/powerpoint/2010/main" val="1969298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2" name="TextBox 5"/>
          <p:cNvSpPr txBox="1">
            <a:spLocks noChangeArrowheads="1"/>
          </p:cNvSpPr>
          <p:nvPr/>
        </p:nvSpPr>
        <p:spPr bwMode="auto">
          <a:xfrm>
            <a:off x="905435" y="2890637"/>
            <a:ext cx="6308181" cy="236091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algn="ctr">
              <a:defRPr sz="3600">
                <a:solidFill>
                  <a:schemeClr val="lt1"/>
                </a:solidFill>
                <a:latin typeface="Calibri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GB" sz="2400" dirty="0" err="1">
                <a:latin typeface="Calibri"/>
                <a:cs typeface="Calibri"/>
              </a:rPr>
              <a:t>En</a:t>
            </a:r>
            <a:r>
              <a:rPr lang="en-GB" sz="2400" dirty="0">
                <a:latin typeface="Calibri"/>
                <a:cs typeface="Calibri"/>
              </a:rPr>
              <a:t> plats </a:t>
            </a:r>
            <a:r>
              <a:rPr lang="en-GB" sz="2400" dirty="0" err="1">
                <a:latin typeface="Calibri"/>
                <a:cs typeface="Calibri"/>
              </a:rPr>
              <a:t>för</a:t>
            </a:r>
            <a:r>
              <a:rPr lang="en-GB" sz="2400" dirty="0">
                <a:latin typeface="Calibri"/>
                <a:cs typeface="Calibri"/>
              </a:rPr>
              <a:t> </a:t>
            </a:r>
            <a:r>
              <a:rPr lang="en-GB" sz="2400" dirty="0" err="1">
                <a:latin typeface="Calibri"/>
                <a:cs typeface="Calibri"/>
              </a:rPr>
              <a:t>alla</a:t>
            </a:r>
            <a:r>
              <a:rPr lang="en-GB" sz="2400" dirty="0">
                <a:latin typeface="Calibri"/>
                <a:cs typeface="Calibri"/>
              </a:rPr>
              <a:t> </a:t>
            </a:r>
            <a:r>
              <a:rPr lang="en-GB" sz="2400" dirty="0" err="1">
                <a:latin typeface="Calibri"/>
                <a:cs typeface="Calibri"/>
              </a:rPr>
              <a:t>saker</a:t>
            </a:r>
            <a:r>
              <a:rPr lang="en-GB" sz="2400" dirty="0">
                <a:latin typeface="Calibri"/>
                <a:cs typeface="Calibri"/>
              </a:rPr>
              <a:t> </a:t>
            </a:r>
            <a:r>
              <a:rPr lang="en-GB" sz="2400" dirty="0" err="1">
                <a:latin typeface="Calibri"/>
                <a:cs typeface="Calibri"/>
              </a:rPr>
              <a:t>och</a:t>
            </a:r>
            <a:r>
              <a:rPr lang="en-GB" sz="2400" dirty="0">
                <a:latin typeface="Calibri"/>
                <a:cs typeface="Calibri"/>
              </a:rPr>
              <a:t> </a:t>
            </a:r>
            <a:r>
              <a:rPr lang="en-GB" sz="2400" dirty="0" err="1">
                <a:latin typeface="Calibri"/>
                <a:cs typeface="Calibri"/>
              </a:rPr>
              <a:t>alla</a:t>
            </a:r>
            <a:r>
              <a:rPr lang="en-GB" sz="2400" dirty="0">
                <a:latin typeface="Calibri"/>
                <a:cs typeface="Calibri"/>
              </a:rPr>
              <a:t> </a:t>
            </a:r>
            <a:r>
              <a:rPr lang="en-GB" sz="2400" dirty="0" err="1">
                <a:latin typeface="Calibri"/>
                <a:cs typeface="Calibri"/>
              </a:rPr>
              <a:t>saker</a:t>
            </a:r>
            <a:r>
              <a:rPr lang="en-GB" sz="2400" dirty="0">
                <a:latin typeface="Calibri"/>
                <a:cs typeface="Calibri"/>
              </a:rPr>
              <a:t> </a:t>
            </a:r>
            <a:r>
              <a:rPr lang="en-GB" sz="2400" dirty="0" err="1">
                <a:latin typeface="Calibri"/>
                <a:cs typeface="Calibri"/>
              </a:rPr>
              <a:t>på</a:t>
            </a:r>
            <a:r>
              <a:rPr lang="en-GB" sz="2400" dirty="0">
                <a:latin typeface="Calibri"/>
                <a:cs typeface="Calibri"/>
              </a:rPr>
              <a:t> sin plats.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GB" sz="2400" dirty="0" err="1">
                <a:latin typeface="Calibri"/>
                <a:cs typeface="Calibri"/>
              </a:rPr>
              <a:t>Placera</a:t>
            </a:r>
            <a:r>
              <a:rPr lang="en-GB" sz="2400" dirty="0">
                <a:latin typeface="Calibri"/>
                <a:cs typeface="Calibri"/>
              </a:rPr>
              <a:t> </a:t>
            </a:r>
            <a:r>
              <a:rPr lang="en-GB" sz="2400" dirty="0" err="1">
                <a:latin typeface="Calibri"/>
                <a:cs typeface="Calibri"/>
              </a:rPr>
              <a:t>enligt</a:t>
            </a:r>
            <a:r>
              <a:rPr lang="en-GB" sz="2400" dirty="0">
                <a:latin typeface="Calibri"/>
                <a:cs typeface="Calibri"/>
              </a:rPr>
              <a:t> </a:t>
            </a:r>
            <a:r>
              <a:rPr lang="en-GB" sz="2400" dirty="0" err="1">
                <a:latin typeface="Calibri"/>
                <a:cs typeface="Calibri"/>
              </a:rPr>
              <a:t>användningsbehovet</a:t>
            </a:r>
            <a:r>
              <a:rPr lang="en-GB" sz="2400" dirty="0">
                <a:latin typeface="Calibri"/>
                <a:cs typeface="Calibri"/>
              </a:rPr>
              <a:t>.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GB" sz="2400" dirty="0" err="1">
                <a:latin typeface="Calibri"/>
                <a:cs typeface="Calibri"/>
              </a:rPr>
              <a:t>Placera</a:t>
            </a:r>
            <a:r>
              <a:rPr lang="en-GB" sz="2400" dirty="0">
                <a:latin typeface="Calibri"/>
                <a:cs typeface="Calibri"/>
              </a:rPr>
              <a:t> </a:t>
            </a:r>
            <a:r>
              <a:rPr lang="en-GB" sz="2400" dirty="0" err="1">
                <a:latin typeface="Calibri"/>
                <a:cs typeface="Calibri"/>
              </a:rPr>
              <a:t>enligt</a:t>
            </a:r>
            <a:r>
              <a:rPr lang="en-GB" sz="2400" dirty="0">
                <a:latin typeface="Calibri"/>
                <a:cs typeface="Calibri"/>
              </a:rPr>
              <a:t> </a:t>
            </a:r>
            <a:r>
              <a:rPr lang="en-GB" sz="2400" dirty="0" err="1">
                <a:latin typeface="Calibri"/>
                <a:cs typeface="Calibri"/>
              </a:rPr>
              <a:t>priorieterings</a:t>
            </a:r>
            <a:r>
              <a:rPr lang="en-GB" sz="2400" dirty="0">
                <a:latin typeface="Calibri"/>
                <a:cs typeface="Calibri"/>
              </a:rPr>
              <a:t>-/ -</a:t>
            </a:r>
            <a:r>
              <a:rPr lang="en-GB" sz="2400" dirty="0" err="1">
                <a:latin typeface="Calibri"/>
                <a:cs typeface="Calibri"/>
              </a:rPr>
              <a:t>eller</a:t>
            </a:r>
            <a:r>
              <a:rPr lang="en-GB" sz="2400" dirty="0">
                <a:latin typeface="Calibri"/>
                <a:cs typeface="Calibri"/>
              </a:rPr>
              <a:t> </a:t>
            </a:r>
            <a:r>
              <a:rPr lang="en-GB" sz="2400" dirty="0" err="1">
                <a:latin typeface="Calibri"/>
                <a:cs typeface="Calibri"/>
              </a:rPr>
              <a:t>användningsbehovet</a:t>
            </a:r>
            <a:r>
              <a:rPr lang="en-GB" sz="2400" dirty="0">
                <a:latin typeface="Calibri"/>
                <a:cs typeface="Calibri"/>
              </a:rPr>
              <a:t> (</a:t>
            </a:r>
            <a:r>
              <a:rPr lang="en-GB" sz="2400" dirty="0" err="1">
                <a:latin typeface="Calibri"/>
                <a:cs typeface="Calibri"/>
              </a:rPr>
              <a:t>avsluta</a:t>
            </a:r>
            <a:r>
              <a:rPr lang="en-GB" sz="2400" dirty="0">
                <a:latin typeface="Calibri"/>
                <a:cs typeface="Calibri"/>
              </a:rPr>
              <a:t>/</a:t>
            </a:r>
            <a:r>
              <a:rPr lang="en-GB" sz="2400" dirty="0" err="1">
                <a:latin typeface="Calibri"/>
                <a:cs typeface="Calibri"/>
              </a:rPr>
              <a:t>arkivera</a:t>
            </a:r>
            <a:r>
              <a:rPr lang="en-GB" sz="2400" dirty="0">
                <a:latin typeface="Calibri"/>
                <a:cs typeface="Calibri"/>
              </a:rPr>
              <a:t>)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GB" sz="2400" dirty="0" err="1"/>
              <a:t>Märk</a:t>
            </a:r>
            <a:r>
              <a:rPr lang="en-GB" sz="2400" dirty="0"/>
              <a:t> </a:t>
            </a:r>
            <a:r>
              <a:rPr lang="en-GB" sz="2400" dirty="0" err="1">
                <a:solidFill>
                  <a:schemeClr val="bg1"/>
                </a:solidFill>
              </a:rPr>
              <a:t>artiklarnas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placering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1402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134" y="2890637"/>
            <a:ext cx="3623874" cy="23609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000403" y="1740496"/>
            <a:ext cx="81986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2. S </a:t>
            </a:r>
            <a:r>
              <a:rPr lang="pt-PT" altLang="en-US" sz="2400" b="1" dirty="0">
                <a:solidFill>
                  <a:schemeClr val="accent2"/>
                </a:solidFill>
                <a:latin typeface="Calibri Light" panose="020F0302020204030204"/>
                <a:cs typeface="+mn-cs"/>
                <a:sym typeface="Wingdings" panose="05000000000000000000" pitchFamily="2" charset="2"/>
              </a:rPr>
              <a:t>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Seiton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:   </a:t>
            </a:r>
            <a:r>
              <a:rPr lang="en-GB" altLang="en-US" sz="4000" b="1" dirty="0" err="1">
                <a:solidFill>
                  <a:schemeClr val="accent2"/>
                </a:solidFill>
                <a:latin typeface="+mn-lt"/>
              </a:rPr>
              <a:t>Placera</a:t>
            </a:r>
            <a:endParaRPr lang="en-GB" altLang="en-US" sz="40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6" name="Otsikko 1"/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solidFill>
                  <a:srgbClr val="00B050"/>
                </a:solidFill>
                <a:latin typeface="+mn-lt"/>
              </a:rPr>
              <a:t>Princip</a:t>
            </a:r>
            <a:r>
              <a:rPr lang="en-US" sz="4100" b="1" dirty="0">
                <a:solidFill>
                  <a:srgbClr val="00B050"/>
                </a:solidFill>
                <a:latin typeface="+mn-lt"/>
              </a:rPr>
              <a:t> 3</a:t>
            </a:r>
          </a:p>
          <a:p>
            <a:pPr algn="ctr"/>
            <a:r>
              <a:rPr lang="en-US" sz="3300" b="1" dirty="0">
                <a:solidFill>
                  <a:srgbClr val="00B050"/>
                </a:solidFill>
                <a:latin typeface="+mn-lt"/>
              </a:rPr>
              <a:t>5S</a:t>
            </a:r>
          </a:p>
        </p:txBody>
      </p:sp>
    </p:spTree>
    <p:extLst>
      <p:ext uri="{BB962C8B-B14F-4D97-AF65-F5344CB8AC3E}">
        <p14:creationId xmlns:p14="http://schemas.microsoft.com/office/powerpoint/2010/main" val="1337187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30FD6B7-0CA8-44C9-B1F9-29C4F9A91022}"/>
              </a:ext>
            </a:extLst>
          </p:cNvPr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 smtClean="0">
                <a:latin typeface="+mn-lt"/>
              </a:rPr>
              <a:t>Målen</a:t>
            </a:r>
            <a:endParaRPr lang="en-US" sz="4100" b="1" dirty="0">
              <a:latin typeface="+mn-lt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067EBD9D-A770-48F3-8D4D-5BE35C1DB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657" y="2001898"/>
            <a:ext cx="7537851" cy="2089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400" dirty="0" smtClean="0">
                <a:latin typeface="Calibri" pitchFamily="34" charset="0"/>
              </a:rPr>
              <a:t>Målen för det här avsnittet är:</a:t>
            </a:r>
            <a:endParaRPr lang="en-US" altLang="ja-JP" sz="2400" dirty="0">
              <a:latin typeface="Calibri" pitchFamily="34" charset="0"/>
            </a:endParaRPr>
          </a:p>
          <a:p>
            <a:pPr>
              <a:defRPr/>
            </a:pPr>
            <a:r>
              <a:rPr lang="en-US" altLang="ja-JP" sz="3200" b="1" dirty="0" err="1" smtClean="0">
                <a:latin typeface="Calibri" pitchFamily="34" charset="0"/>
              </a:rPr>
              <a:t>Att</a:t>
            </a:r>
            <a:r>
              <a:rPr lang="en-US" altLang="ja-JP" sz="3200" b="1" dirty="0" smtClean="0">
                <a:latin typeface="Calibri" pitchFamily="34" charset="0"/>
              </a:rPr>
              <a:t> </a:t>
            </a:r>
            <a:r>
              <a:rPr lang="en-US" altLang="ja-JP" sz="3200" b="1" dirty="0" err="1" smtClean="0">
                <a:latin typeface="Calibri" pitchFamily="34" charset="0"/>
              </a:rPr>
              <a:t>förklara</a:t>
            </a:r>
            <a:r>
              <a:rPr lang="en-US" altLang="ja-JP" sz="3200" b="1" dirty="0" smtClean="0">
                <a:latin typeface="Calibri" pitchFamily="34" charset="0"/>
              </a:rPr>
              <a:t> </a:t>
            </a:r>
            <a:r>
              <a:rPr lang="en-US" altLang="ja-JP" sz="3200" b="1" dirty="0" err="1" smtClean="0">
                <a:latin typeface="Calibri" pitchFamily="34" charset="0"/>
              </a:rPr>
              <a:t>systemet</a:t>
            </a:r>
            <a:r>
              <a:rPr lang="en-US" altLang="ja-JP" sz="3200" b="1" dirty="0" smtClean="0">
                <a:latin typeface="Calibri" pitchFamily="34" charset="0"/>
              </a:rPr>
              <a:t> </a:t>
            </a:r>
            <a:r>
              <a:rPr lang="en-US" altLang="ja-JP" sz="3200" b="1" dirty="0" err="1" smtClean="0">
                <a:latin typeface="Calibri" pitchFamily="34" charset="0"/>
              </a:rPr>
              <a:t>hur</a:t>
            </a:r>
            <a:r>
              <a:rPr lang="en-US" altLang="ja-JP" sz="3200" b="1" dirty="0" smtClean="0">
                <a:latin typeface="Calibri" pitchFamily="34" charset="0"/>
              </a:rPr>
              <a:t> man </a:t>
            </a:r>
            <a:r>
              <a:rPr lang="en-US" altLang="ja-JP" sz="3200" b="1" dirty="0" err="1" smtClean="0">
                <a:latin typeface="Calibri" pitchFamily="34" charset="0"/>
              </a:rPr>
              <a:t>standardiserar</a:t>
            </a:r>
            <a:r>
              <a:rPr lang="en-US" altLang="ja-JP" sz="3200" b="1" dirty="0" smtClean="0">
                <a:latin typeface="Calibri" pitchFamily="34" charset="0"/>
              </a:rPr>
              <a:t> </a:t>
            </a:r>
            <a:r>
              <a:rPr lang="en-US" altLang="ja-JP" sz="3200" b="1" dirty="0" err="1" smtClean="0">
                <a:latin typeface="Calibri" pitchFamily="34" charset="0"/>
              </a:rPr>
              <a:t>processen</a:t>
            </a:r>
            <a:r>
              <a:rPr lang="en-US" altLang="ja-JP" sz="3200" b="1" dirty="0" smtClean="0">
                <a:latin typeface="Calibri" pitchFamily="34" charset="0"/>
              </a:rPr>
              <a:t> </a:t>
            </a:r>
            <a:r>
              <a:rPr lang="en-US" altLang="ja-JP" sz="3200" b="1" dirty="0" err="1" smtClean="0">
                <a:latin typeface="Calibri" pitchFamily="34" charset="0"/>
              </a:rPr>
              <a:t>som</a:t>
            </a:r>
            <a:r>
              <a:rPr lang="en-US" altLang="ja-JP" sz="3200" b="1" dirty="0" smtClean="0">
                <a:latin typeface="Calibri" pitchFamily="34" charset="0"/>
              </a:rPr>
              <a:t> </a:t>
            </a:r>
            <a:r>
              <a:rPr lang="en-US" altLang="ja-JP" sz="3200" b="1" dirty="0" err="1" smtClean="0">
                <a:latin typeface="Calibri" pitchFamily="34" charset="0"/>
              </a:rPr>
              <a:t>en</a:t>
            </a:r>
            <a:r>
              <a:rPr lang="en-US" altLang="ja-JP" sz="3200" b="1" dirty="0" smtClean="0">
                <a:latin typeface="Calibri" pitchFamily="34" charset="0"/>
              </a:rPr>
              <a:t> del </a:t>
            </a:r>
            <a:r>
              <a:rPr lang="en-US" altLang="ja-JP" sz="3200" b="1" dirty="0" err="1" smtClean="0">
                <a:latin typeface="Calibri" pitchFamily="34" charset="0"/>
              </a:rPr>
              <a:t>av</a:t>
            </a:r>
            <a:r>
              <a:rPr lang="en-US" altLang="ja-JP" sz="3200" b="1" dirty="0" smtClean="0">
                <a:latin typeface="Calibri" pitchFamily="34" charset="0"/>
              </a:rPr>
              <a:t> </a:t>
            </a:r>
            <a:r>
              <a:rPr lang="en-US" altLang="ja-JP" sz="3200" b="1" dirty="0" err="1" smtClean="0">
                <a:latin typeface="Calibri" pitchFamily="34" charset="0"/>
              </a:rPr>
              <a:t>det</a:t>
            </a:r>
            <a:r>
              <a:rPr lang="en-US" altLang="ja-JP" sz="3200" b="1" dirty="0" smtClean="0">
                <a:latin typeface="Calibri" pitchFamily="34" charset="0"/>
              </a:rPr>
              <a:t> </a:t>
            </a:r>
            <a:r>
              <a:rPr lang="en-US" altLang="ja-JP" sz="3200" b="1" dirty="0" err="1" smtClean="0">
                <a:latin typeface="Calibri" pitchFamily="34" charset="0"/>
              </a:rPr>
              <a:t>kontinuerliga</a:t>
            </a:r>
            <a:r>
              <a:rPr lang="en-US" altLang="ja-JP" sz="3200" b="1" dirty="0" smtClean="0">
                <a:latin typeface="Calibri" pitchFamily="34" charset="0"/>
              </a:rPr>
              <a:t> </a:t>
            </a:r>
            <a:r>
              <a:rPr lang="en-US" altLang="ja-JP" sz="3200" b="1" dirty="0" err="1" smtClean="0">
                <a:latin typeface="Calibri" pitchFamily="34" charset="0"/>
              </a:rPr>
              <a:t>flödet</a:t>
            </a:r>
            <a:r>
              <a:rPr lang="en-US" altLang="ja-JP" sz="3200" b="1" dirty="0" smtClean="0">
                <a:latin typeface="Calibri" pitchFamily="34" charset="0"/>
              </a:rPr>
              <a:t>.</a:t>
            </a:r>
            <a:endParaRPr lang="en-US" altLang="ja-JP" sz="3200" b="1" dirty="0">
              <a:latin typeface="Calibri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28A36F-22CA-4A39-B0A0-A8E164B8A76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00107" y="2396036"/>
            <a:ext cx="2416750" cy="240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7165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000403" y="1740496"/>
            <a:ext cx="81986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2. S </a:t>
            </a:r>
            <a:r>
              <a:rPr lang="pt-PT" altLang="en-US" sz="2400" b="1" dirty="0">
                <a:solidFill>
                  <a:schemeClr val="accent2"/>
                </a:solidFill>
                <a:latin typeface="Calibri Light" panose="020F0302020204030204"/>
                <a:cs typeface="+mn-cs"/>
                <a:sym typeface="Wingdings" panose="05000000000000000000" pitchFamily="2" charset="2"/>
              </a:rPr>
              <a:t>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Seiton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:   </a:t>
            </a:r>
            <a:r>
              <a:rPr lang="en-GB" altLang="en-US" sz="4000" b="1" dirty="0" err="1">
                <a:solidFill>
                  <a:schemeClr val="accent2"/>
                </a:solidFill>
                <a:latin typeface="+mn-lt"/>
              </a:rPr>
              <a:t>Placera</a:t>
            </a:r>
            <a:endParaRPr lang="en-GB" altLang="en-US" sz="40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5" name="Rectangle 2"/>
          <p:cNvSpPr txBox="1">
            <a:spLocks noChangeAspect="1" noChangeArrowheads="1"/>
          </p:cNvSpPr>
          <p:nvPr/>
        </p:nvSpPr>
        <p:spPr>
          <a:xfrm>
            <a:off x="6134470" y="2578135"/>
            <a:ext cx="5414303" cy="3474758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hangingPunct="0">
              <a:lnSpc>
                <a:spcPct val="150000"/>
              </a:lnSpc>
              <a:spcBef>
                <a:spcPct val="50000"/>
              </a:spcBef>
              <a:spcAft>
                <a:spcPts val="300"/>
              </a:spcAft>
              <a:buNone/>
              <a:defRPr/>
            </a:pPr>
            <a:r>
              <a:rPr lang="pt-PT" altLang="en-US" sz="3200" b="1" dirty="0"/>
              <a:t>Fördelar</a:t>
            </a:r>
            <a:r>
              <a:rPr lang="pt-BR" altLang="en-US" sz="3200" b="1" dirty="0">
                <a:cs typeface="Arial" panose="020B0604020202020204" pitchFamily="34" charset="0"/>
              </a:rPr>
              <a:t>:</a:t>
            </a:r>
          </a:p>
          <a:p>
            <a:pPr marL="228600" lvl="1">
              <a:lnSpc>
                <a:spcPct val="12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/>
            </a:pPr>
            <a:r>
              <a:rPr lang="en-GB" altLang="en-US" sz="2200" dirty="0" err="1">
                <a:latin typeface="Calibri"/>
                <a:cs typeface="Calibri"/>
              </a:rPr>
              <a:t>Tryggare</a:t>
            </a:r>
            <a:r>
              <a:rPr lang="en-GB" altLang="en-US" sz="2200" dirty="0">
                <a:latin typeface="Calibri"/>
                <a:cs typeface="Calibri"/>
              </a:rPr>
              <a:t> </a:t>
            </a:r>
            <a:r>
              <a:rPr lang="en-GB" altLang="en-US" sz="2200" dirty="0" err="1">
                <a:latin typeface="Calibri"/>
                <a:cs typeface="Calibri"/>
              </a:rPr>
              <a:t>omständigheter</a:t>
            </a:r>
            <a:endParaRPr lang="en-GB" altLang="en-US" sz="2200" dirty="0">
              <a:latin typeface="Calibri"/>
              <a:cs typeface="Calibri"/>
            </a:endParaRPr>
          </a:p>
          <a:p>
            <a:pPr marL="228600" lvl="1">
              <a:lnSpc>
                <a:spcPct val="12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/>
            </a:pPr>
            <a:r>
              <a:rPr lang="en-GB" altLang="en-US" sz="2200" dirty="0" err="1">
                <a:latin typeface="Calibri"/>
                <a:cs typeface="Calibri"/>
              </a:rPr>
              <a:t>Sparar</a:t>
            </a:r>
            <a:r>
              <a:rPr lang="en-GB" altLang="en-US" sz="2200" dirty="0">
                <a:latin typeface="Calibri"/>
                <a:cs typeface="Calibri"/>
              </a:rPr>
              <a:t> </a:t>
            </a:r>
            <a:r>
              <a:rPr lang="en-GB" altLang="en-US" sz="2200" dirty="0" err="1">
                <a:latin typeface="Calibri"/>
                <a:cs typeface="Calibri"/>
              </a:rPr>
              <a:t>tid</a:t>
            </a:r>
            <a:r>
              <a:rPr lang="en-GB" altLang="en-US" sz="2200" dirty="0">
                <a:latin typeface="Calibri"/>
                <a:cs typeface="Calibri"/>
              </a:rPr>
              <a:t> </a:t>
            </a:r>
            <a:r>
              <a:rPr lang="en-GB" altLang="en-US" sz="2200" dirty="0" err="1">
                <a:latin typeface="Calibri"/>
                <a:cs typeface="Calibri"/>
              </a:rPr>
              <a:t>på</a:t>
            </a:r>
            <a:r>
              <a:rPr lang="en-GB" altLang="en-US" sz="2200" dirty="0">
                <a:latin typeface="Calibri"/>
                <a:cs typeface="Calibri"/>
              </a:rPr>
              <a:t> </a:t>
            </a:r>
            <a:r>
              <a:rPr lang="en-GB" altLang="en-US" sz="2200" dirty="0" err="1">
                <a:latin typeface="Calibri"/>
                <a:cs typeface="Calibri"/>
              </a:rPr>
              <a:t>att</a:t>
            </a:r>
            <a:r>
              <a:rPr lang="en-GB" altLang="en-US" sz="2200" dirty="0">
                <a:latin typeface="Calibri"/>
                <a:cs typeface="Calibri"/>
              </a:rPr>
              <a:t> </a:t>
            </a:r>
            <a:r>
              <a:rPr lang="en-GB" altLang="en-US" sz="2200" dirty="0" err="1">
                <a:latin typeface="Calibri"/>
                <a:cs typeface="Calibri"/>
              </a:rPr>
              <a:t>inte</a:t>
            </a:r>
            <a:r>
              <a:rPr lang="en-GB" altLang="en-US" sz="2200" dirty="0">
                <a:latin typeface="Calibri"/>
                <a:cs typeface="Calibri"/>
              </a:rPr>
              <a:t> </a:t>
            </a:r>
            <a:r>
              <a:rPr lang="en-GB" altLang="en-US" sz="2200" dirty="0" err="1">
                <a:latin typeface="Calibri"/>
                <a:cs typeface="Calibri"/>
              </a:rPr>
              <a:t>behöva</a:t>
            </a:r>
            <a:r>
              <a:rPr lang="en-GB" altLang="en-US" sz="2200" dirty="0">
                <a:latin typeface="Calibri"/>
                <a:cs typeface="Calibri"/>
              </a:rPr>
              <a:t> </a:t>
            </a:r>
            <a:r>
              <a:rPr lang="en-GB" altLang="en-US" sz="2200" dirty="0" err="1">
                <a:latin typeface="Calibri"/>
                <a:cs typeface="Calibri"/>
              </a:rPr>
              <a:t>söka</a:t>
            </a:r>
            <a:r>
              <a:rPr lang="en-GB" altLang="en-US" sz="2200" dirty="0">
                <a:latin typeface="Calibri"/>
                <a:cs typeface="Calibri"/>
              </a:rPr>
              <a:t> </a:t>
            </a:r>
            <a:r>
              <a:rPr lang="en-GB" altLang="en-US" sz="2200" dirty="0" err="1">
                <a:latin typeface="Calibri"/>
                <a:cs typeface="Calibri"/>
              </a:rPr>
              <a:t>saker</a:t>
            </a:r>
            <a:r>
              <a:rPr lang="en-GB" altLang="en-US" sz="2200" dirty="0">
                <a:latin typeface="Calibri"/>
                <a:cs typeface="Calibri"/>
              </a:rPr>
              <a:t>.</a:t>
            </a:r>
          </a:p>
          <a:p>
            <a:pPr marL="228600" lvl="1">
              <a:lnSpc>
                <a:spcPct val="12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/>
            </a:pPr>
            <a:r>
              <a:rPr lang="en-GB" altLang="en-US" sz="2200" dirty="0" err="1">
                <a:latin typeface="Calibri"/>
                <a:cs typeface="Calibri"/>
              </a:rPr>
              <a:t>Mindre</a:t>
            </a:r>
            <a:r>
              <a:rPr lang="en-GB" altLang="en-US" sz="2200" dirty="0">
                <a:latin typeface="Calibri"/>
                <a:cs typeface="Calibri"/>
              </a:rPr>
              <a:t> </a:t>
            </a:r>
            <a:r>
              <a:rPr lang="en-GB" altLang="en-US" sz="2200" dirty="0" err="1">
                <a:latin typeface="Calibri"/>
                <a:cs typeface="Calibri"/>
              </a:rPr>
              <a:t>fysisk</a:t>
            </a:r>
            <a:r>
              <a:rPr lang="en-GB" altLang="en-US" sz="2200" dirty="0">
                <a:latin typeface="Calibri"/>
                <a:cs typeface="Calibri"/>
              </a:rPr>
              <a:t> </a:t>
            </a:r>
            <a:r>
              <a:rPr lang="en-GB" altLang="en-US" sz="2200" dirty="0" err="1">
                <a:latin typeface="Calibri"/>
                <a:cs typeface="Calibri"/>
              </a:rPr>
              <a:t>trötthet</a:t>
            </a:r>
            <a:endParaRPr lang="en-GB" altLang="en-US" sz="2200" dirty="0">
              <a:latin typeface="Calibri" pitchFamily="34" charset="0"/>
              <a:cs typeface="Calibri" pitchFamily="34" charset="0"/>
            </a:endParaRPr>
          </a:p>
          <a:p>
            <a:pPr marL="228600" lvl="1">
              <a:lnSpc>
                <a:spcPct val="12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/>
            </a:pPr>
            <a:r>
              <a:rPr lang="en-GB" altLang="en-US" sz="2200" dirty="0" err="1">
                <a:latin typeface="Calibri"/>
                <a:cs typeface="Calibri"/>
              </a:rPr>
              <a:t>Utvecklat</a:t>
            </a:r>
            <a:r>
              <a:rPr lang="en-GB" altLang="en-US" sz="2200" dirty="0">
                <a:latin typeface="Calibri"/>
                <a:cs typeface="Calibri"/>
              </a:rPr>
              <a:t> </a:t>
            </a:r>
            <a:r>
              <a:rPr lang="en-GB" altLang="en-US" sz="2200" dirty="0" err="1">
                <a:latin typeface="Calibri"/>
                <a:cs typeface="Calibri"/>
              </a:rPr>
              <a:t>flöde</a:t>
            </a:r>
            <a:r>
              <a:rPr lang="en-GB" altLang="en-US" sz="2200" dirty="0">
                <a:latin typeface="Calibri"/>
                <a:cs typeface="Calibri"/>
              </a:rPr>
              <a:t> </a:t>
            </a:r>
            <a:r>
              <a:rPr lang="en-GB" altLang="en-US" sz="2200" dirty="0" err="1">
                <a:latin typeface="Calibri"/>
                <a:cs typeface="Calibri"/>
              </a:rPr>
              <a:t>av</a:t>
            </a:r>
            <a:r>
              <a:rPr lang="en-GB" altLang="en-US" sz="2200" dirty="0">
                <a:latin typeface="Calibri"/>
                <a:cs typeface="Calibri"/>
              </a:rPr>
              <a:t> </a:t>
            </a:r>
            <a:r>
              <a:rPr lang="en-GB" altLang="en-US" sz="2200" dirty="0" err="1">
                <a:latin typeface="Calibri"/>
                <a:cs typeface="Calibri"/>
              </a:rPr>
              <a:t>människor</a:t>
            </a:r>
            <a:r>
              <a:rPr lang="en-GB" altLang="en-US" sz="2200" dirty="0">
                <a:latin typeface="Calibri"/>
                <a:cs typeface="Calibri"/>
              </a:rPr>
              <a:t>, information </a:t>
            </a:r>
            <a:r>
              <a:rPr lang="en-GB" altLang="en-US" sz="2200" dirty="0" err="1">
                <a:latin typeface="Calibri"/>
                <a:cs typeface="Calibri"/>
              </a:rPr>
              <a:t>och</a:t>
            </a:r>
            <a:r>
              <a:rPr lang="en-GB" altLang="en-US" sz="2200" dirty="0">
                <a:latin typeface="Calibri"/>
                <a:cs typeface="Calibri"/>
              </a:rPr>
              <a:t> material. </a:t>
            </a:r>
          </a:p>
          <a:p>
            <a:pPr marL="228600" lvl="1">
              <a:lnSpc>
                <a:spcPct val="12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/>
            </a:pPr>
            <a:r>
              <a:rPr lang="en-GB" altLang="en-US" sz="2200" dirty="0" err="1">
                <a:latin typeface="Calibri"/>
                <a:cs typeface="Calibri"/>
              </a:rPr>
              <a:t>Lättare</a:t>
            </a:r>
            <a:r>
              <a:rPr lang="en-GB" altLang="en-US" sz="2200" dirty="0">
                <a:latin typeface="Calibri"/>
                <a:cs typeface="Calibri"/>
              </a:rPr>
              <a:t> </a:t>
            </a:r>
            <a:r>
              <a:rPr lang="en-GB" altLang="en-US" sz="2200" dirty="0" err="1">
                <a:latin typeface="Calibri"/>
                <a:cs typeface="Calibri"/>
              </a:rPr>
              <a:t>att</a:t>
            </a:r>
            <a:r>
              <a:rPr lang="en-GB" altLang="en-US" sz="2200" dirty="0">
                <a:latin typeface="Calibri"/>
                <a:cs typeface="Calibri"/>
              </a:rPr>
              <a:t> </a:t>
            </a:r>
            <a:r>
              <a:rPr lang="en-GB" altLang="en-US" sz="2200" dirty="0" err="1">
                <a:latin typeface="Calibri"/>
                <a:cs typeface="Calibri"/>
              </a:rPr>
              <a:t>hitta</a:t>
            </a:r>
            <a:r>
              <a:rPr lang="en-GB" altLang="en-US" sz="2200" dirty="0">
                <a:latin typeface="Calibri"/>
                <a:cs typeface="Calibri"/>
              </a:rPr>
              <a:t> information </a:t>
            </a:r>
            <a:r>
              <a:rPr lang="en-GB" altLang="en-US" sz="2200" dirty="0" err="1">
                <a:latin typeface="Calibri"/>
                <a:cs typeface="Calibri"/>
              </a:rPr>
              <a:t>och</a:t>
            </a:r>
            <a:r>
              <a:rPr lang="en-GB" altLang="en-US" sz="2200" dirty="0">
                <a:latin typeface="Calibri"/>
                <a:cs typeface="Calibri"/>
              </a:rPr>
              <a:t> </a:t>
            </a:r>
            <a:r>
              <a:rPr lang="en-GB" altLang="en-US" sz="2200" dirty="0" err="1">
                <a:latin typeface="Calibri"/>
                <a:cs typeface="Calibri"/>
              </a:rPr>
              <a:t>saker</a:t>
            </a:r>
            <a:r>
              <a:rPr lang="en-GB" altLang="en-US" sz="2200" dirty="0">
                <a:latin typeface="Calibri"/>
                <a:cs typeface="Calibri"/>
              </a:rPr>
              <a:t>.</a:t>
            </a:r>
            <a:endParaRPr lang="pt-BR" altLang="en-US" sz="2200" dirty="0">
              <a:latin typeface="Calibri"/>
              <a:cs typeface="Calibri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380B6F2-E421-4282-8897-DF3E391AD365}"/>
              </a:ext>
            </a:extLst>
          </p:cNvPr>
          <p:cNvSpPr txBox="1">
            <a:spLocks noChangeAspect="1" noChangeArrowheads="1"/>
          </p:cNvSpPr>
          <p:nvPr/>
        </p:nvSpPr>
        <p:spPr>
          <a:xfrm>
            <a:off x="735619" y="2578134"/>
            <a:ext cx="5136264" cy="3474759"/>
          </a:xfrm>
          <a:prstGeom prst="rect">
            <a:avLst/>
          </a:prstGeom>
        </p:spPr>
        <p:txBody>
          <a:bodyPr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50000"/>
              </a:spcBef>
              <a:spcAft>
                <a:spcPts val="300"/>
              </a:spcAft>
              <a:buNone/>
              <a:defRPr/>
            </a:pPr>
            <a:r>
              <a:rPr lang="pt-BR" altLang="en-US" sz="3200" b="1" dirty="0">
                <a:cs typeface="Calibri"/>
              </a:rPr>
              <a:t>Målsättning</a:t>
            </a:r>
            <a:r>
              <a:rPr lang="pt-BR" altLang="en-US" sz="3200" b="1" dirty="0">
                <a:cs typeface="Arial"/>
              </a:rPr>
              <a:t>:</a:t>
            </a:r>
            <a:endParaRPr lang="nl-NL" altLang="en-US" dirty="0">
              <a:cs typeface="Arial"/>
            </a:endParaRPr>
          </a:p>
          <a:p>
            <a:pPr marL="228600"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sv-SE" sz="2200" dirty="0">
                <a:cs typeface="Calibri" panose="020F0502020204030204"/>
              </a:rPr>
              <a:t>Ta i bruk en systematisk lagringsmetod för att snabbt identifiera använda objekt / artiklar / information.</a:t>
            </a:r>
          </a:p>
          <a:p>
            <a:pPr marL="228600"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sv-SE" sz="2200" dirty="0">
                <a:cs typeface="Calibri" panose="020F0502020204030204"/>
              </a:rPr>
              <a:t>Att få en funktionell och praktisk ordning/ layout för funktionerna.</a:t>
            </a:r>
          </a:p>
          <a:p>
            <a:pPr marL="228600"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sv-SE" sz="2200" dirty="0">
                <a:cs typeface="Calibri" panose="020F0502020204030204"/>
              </a:rPr>
              <a:t>Använda synlig kommunikation.</a:t>
            </a:r>
          </a:p>
          <a:p>
            <a:pPr marL="228600"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sv-SE" sz="2200" dirty="0">
                <a:cs typeface="Calibri" panose="020F0502020204030204"/>
              </a:rPr>
              <a:t>Säkerställ säkra förhållanden</a:t>
            </a:r>
            <a:endParaRPr lang="en-GB" sz="2200" dirty="0">
              <a:cs typeface="Calibri" panose="020F0502020204030204"/>
            </a:endParaRPr>
          </a:p>
        </p:txBody>
      </p:sp>
      <p:sp>
        <p:nvSpPr>
          <p:cNvPr id="9" name="Otsikko 1"/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solidFill>
                  <a:srgbClr val="00B050"/>
                </a:solidFill>
                <a:latin typeface="+mn-lt"/>
              </a:rPr>
              <a:t>Princip</a:t>
            </a:r>
            <a:r>
              <a:rPr lang="en-US" sz="4100" b="1" dirty="0">
                <a:solidFill>
                  <a:srgbClr val="00B050"/>
                </a:solidFill>
                <a:latin typeface="+mn-lt"/>
              </a:rPr>
              <a:t> 3</a:t>
            </a:r>
          </a:p>
          <a:p>
            <a:pPr algn="ctr"/>
            <a:r>
              <a:rPr lang="en-US" sz="3300" b="1" dirty="0">
                <a:solidFill>
                  <a:srgbClr val="00B050"/>
                </a:solidFill>
                <a:latin typeface="+mn-lt"/>
              </a:rPr>
              <a:t>5S</a:t>
            </a:r>
          </a:p>
        </p:txBody>
      </p:sp>
    </p:spTree>
    <p:extLst>
      <p:ext uri="{BB962C8B-B14F-4D97-AF65-F5344CB8AC3E}">
        <p14:creationId xmlns:p14="http://schemas.microsoft.com/office/powerpoint/2010/main" val="35955220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022929" y="3246006"/>
            <a:ext cx="8156575" cy="2435705"/>
            <a:chOff x="328" y="1577"/>
            <a:chExt cx="5138" cy="1694"/>
          </a:xfrm>
        </p:grpSpPr>
        <p:sp>
          <p:nvSpPr>
            <p:cNvPr id="110597" name="Text Box 5"/>
            <p:cNvSpPr txBox="1">
              <a:spLocks noChangeArrowheads="1"/>
            </p:cNvSpPr>
            <p:nvPr/>
          </p:nvSpPr>
          <p:spPr bwMode="auto">
            <a:xfrm>
              <a:off x="328" y="1577"/>
              <a:ext cx="2348" cy="429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pt-BR" altLang="en-US" sz="2800" b="1" dirty="0">
                  <a:solidFill>
                    <a:schemeClr val="bg1"/>
                  </a:solidFill>
                  <a:latin typeface="+mn-lt"/>
                  <a:cs typeface="Arial"/>
                </a:rPr>
                <a:t>Används kontinuerligt</a:t>
              </a:r>
              <a:endParaRPr lang="pt-BR" altLang="en-US" sz="2800" b="1" i="1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10598" name="Text Box 6"/>
            <p:cNvSpPr txBox="1">
              <a:spLocks noChangeArrowheads="1"/>
            </p:cNvSpPr>
            <p:nvPr/>
          </p:nvSpPr>
          <p:spPr bwMode="auto">
            <a:xfrm>
              <a:off x="328" y="2209"/>
              <a:ext cx="2348" cy="429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pt-BR" altLang="en-US" sz="2800" b="1" dirty="0">
                  <a:solidFill>
                    <a:schemeClr val="bg1"/>
                  </a:solidFill>
                  <a:latin typeface="+mn-lt"/>
                  <a:cs typeface="Arial"/>
                </a:rPr>
                <a:t>Används emellanåt</a:t>
              </a:r>
              <a:endParaRPr lang="pt-BR" altLang="en-US" sz="2800" b="1" i="1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10599" name="Text Box 7"/>
            <p:cNvSpPr txBox="1">
              <a:spLocks noChangeArrowheads="1"/>
            </p:cNvSpPr>
            <p:nvPr/>
          </p:nvSpPr>
          <p:spPr bwMode="auto">
            <a:xfrm>
              <a:off x="328" y="2841"/>
              <a:ext cx="2348" cy="429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pt-BR" altLang="en-US" sz="2800" b="1" dirty="0">
                  <a:solidFill>
                    <a:schemeClr val="bg1"/>
                  </a:solidFill>
                  <a:latin typeface="+mn-lt"/>
                  <a:cs typeface="Arial"/>
                </a:rPr>
                <a:t>Används sällan</a:t>
              </a:r>
              <a:endParaRPr lang="pt-BR" altLang="en-US" sz="2800" b="1" i="1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10600" name="Text Box 8"/>
            <p:cNvSpPr txBox="1">
              <a:spLocks noChangeArrowheads="1"/>
            </p:cNvSpPr>
            <p:nvPr/>
          </p:nvSpPr>
          <p:spPr bwMode="auto">
            <a:xfrm>
              <a:off x="3118" y="1578"/>
              <a:ext cx="2348" cy="429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pt-BR" altLang="en-US" sz="2800" b="1" dirty="0">
                  <a:solidFill>
                    <a:schemeClr val="bg1"/>
                  </a:solidFill>
                  <a:latin typeface="+mn-lt"/>
                </a:rPr>
                <a:t>Inom räckhåll</a:t>
              </a:r>
            </a:p>
          </p:txBody>
        </p:sp>
        <p:sp>
          <p:nvSpPr>
            <p:cNvPr id="110601" name="Text Box 9"/>
            <p:cNvSpPr txBox="1">
              <a:spLocks noChangeArrowheads="1"/>
            </p:cNvSpPr>
            <p:nvPr/>
          </p:nvSpPr>
          <p:spPr bwMode="auto">
            <a:xfrm>
              <a:off x="3118" y="2210"/>
              <a:ext cx="2348" cy="429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pt-BR" altLang="en-US" sz="2800" b="1" dirty="0">
                  <a:solidFill>
                    <a:schemeClr val="bg1"/>
                  </a:solidFill>
                  <a:latin typeface="+mn-lt"/>
                </a:rPr>
                <a:t>Nära arbetsstationen</a:t>
              </a:r>
            </a:p>
          </p:txBody>
        </p:sp>
        <p:sp>
          <p:nvSpPr>
            <p:cNvPr id="110602" name="Text Box 10"/>
            <p:cNvSpPr txBox="1">
              <a:spLocks noChangeArrowheads="1"/>
            </p:cNvSpPr>
            <p:nvPr/>
          </p:nvSpPr>
          <p:spPr bwMode="auto">
            <a:xfrm>
              <a:off x="3118" y="2842"/>
              <a:ext cx="2348" cy="429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pt-BR" altLang="en-US" sz="2800" b="1" dirty="0">
                  <a:solidFill>
                    <a:schemeClr val="bg1"/>
                  </a:solidFill>
                  <a:latin typeface="+mn-lt"/>
                </a:rPr>
                <a:t>Utanför arbetsstationen</a:t>
              </a:r>
            </a:p>
          </p:txBody>
        </p:sp>
        <p:grpSp>
          <p:nvGrpSpPr>
            <p:cNvPr id="110603" name="Group 11"/>
            <p:cNvGrpSpPr>
              <a:grpSpLocks/>
            </p:cNvGrpSpPr>
            <p:nvPr/>
          </p:nvGrpSpPr>
          <p:grpSpPr bwMode="auto">
            <a:xfrm>
              <a:off x="2734" y="1620"/>
              <a:ext cx="358" cy="1583"/>
              <a:chOff x="2734" y="1620"/>
              <a:chExt cx="358" cy="1672"/>
            </a:xfrm>
          </p:grpSpPr>
          <p:sp>
            <p:nvSpPr>
              <p:cNvPr id="110604" name="AutoShape 12"/>
              <p:cNvSpPr>
                <a:spLocks noChangeArrowheads="1"/>
              </p:cNvSpPr>
              <p:nvPr/>
            </p:nvSpPr>
            <p:spPr bwMode="auto">
              <a:xfrm>
                <a:off x="2734" y="1620"/>
                <a:ext cx="358" cy="332"/>
              </a:xfrm>
              <a:prstGeom prst="rightArrow">
                <a:avLst>
                  <a:gd name="adj1" fmla="val 54815"/>
                  <a:gd name="adj2" fmla="val 47291"/>
                </a:avLst>
              </a:prstGeom>
              <a:ln>
                <a:headEnd/>
                <a:tailEnd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Char char="&gt;"/>
                </a:pPr>
                <a:endParaRPr lang="en-GB" altLang="en-US" sz="2800">
                  <a:latin typeface="+mn-lt"/>
                </a:endParaRPr>
              </a:p>
            </p:txBody>
          </p:sp>
          <p:sp>
            <p:nvSpPr>
              <p:cNvPr id="110605" name="AutoShape 13"/>
              <p:cNvSpPr>
                <a:spLocks noChangeArrowheads="1"/>
              </p:cNvSpPr>
              <p:nvPr/>
            </p:nvSpPr>
            <p:spPr bwMode="auto">
              <a:xfrm>
                <a:off x="2734" y="2290"/>
                <a:ext cx="358" cy="336"/>
              </a:xfrm>
              <a:prstGeom prst="rightArrow">
                <a:avLst>
                  <a:gd name="adj1" fmla="val 54815"/>
                  <a:gd name="adj2" fmla="val 47290"/>
                </a:avLst>
              </a:prstGeom>
              <a:ln>
                <a:headEnd/>
                <a:tailEnd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Char char="&gt;"/>
                </a:pPr>
                <a:endParaRPr lang="en-GB" altLang="en-US" sz="2800">
                  <a:latin typeface="+mn-lt"/>
                </a:endParaRPr>
              </a:p>
            </p:txBody>
          </p:sp>
          <p:sp>
            <p:nvSpPr>
              <p:cNvPr id="110606" name="AutoShape 14"/>
              <p:cNvSpPr>
                <a:spLocks noChangeArrowheads="1"/>
              </p:cNvSpPr>
              <p:nvPr/>
            </p:nvSpPr>
            <p:spPr bwMode="auto">
              <a:xfrm>
                <a:off x="2734" y="2960"/>
                <a:ext cx="358" cy="332"/>
              </a:xfrm>
              <a:prstGeom prst="rightArrow">
                <a:avLst>
                  <a:gd name="adj1" fmla="val 54815"/>
                  <a:gd name="adj2" fmla="val 47291"/>
                </a:avLst>
              </a:prstGeom>
              <a:ln>
                <a:headEnd/>
                <a:tailEnd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Char char="&gt;"/>
                </a:pPr>
                <a:endParaRPr lang="en-GB" altLang="en-US" sz="2800">
                  <a:latin typeface="+mn-lt"/>
                </a:endParaRPr>
              </a:p>
            </p:txBody>
          </p:sp>
        </p:grpSp>
      </p:grp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2000403" y="1740496"/>
            <a:ext cx="81986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2. S </a:t>
            </a:r>
            <a:r>
              <a:rPr lang="pt-PT" altLang="en-US" sz="2400" b="1" dirty="0">
                <a:solidFill>
                  <a:schemeClr val="accent2"/>
                </a:solidFill>
                <a:latin typeface="Calibri Light" panose="020F0302020204030204"/>
                <a:cs typeface="+mn-cs"/>
                <a:sym typeface="Wingdings" panose="05000000000000000000" pitchFamily="2" charset="2"/>
              </a:rPr>
              <a:t>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Seiton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:   </a:t>
            </a:r>
            <a:r>
              <a:rPr lang="en-GB" altLang="en-US" sz="4000" b="1" dirty="0" err="1">
                <a:solidFill>
                  <a:schemeClr val="accent2"/>
                </a:solidFill>
                <a:latin typeface="+mn-lt"/>
              </a:rPr>
              <a:t>Placera</a:t>
            </a:r>
            <a:endParaRPr lang="en-GB" altLang="en-US" sz="40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515939" y="2318289"/>
            <a:ext cx="7556346" cy="754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-723900">
              <a:lnSpc>
                <a:spcPct val="150000"/>
              </a:lnSpc>
              <a:defRPr/>
            </a:pPr>
            <a:r>
              <a:rPr lang="pt-BR" altLang="en-US" sz="3200" b="1" dirty="0">
                <a:latin typeface="+mn-lt"/>
              </a:rPr>
              <a:t>Hur kan det nås</a:t>
            </a:r>
          </a:p>
        </p:txBody>
      </p:sp>
      <p:sp>
        <p:nvSpPr>
          <p:cNvPr id="19" name="Otsikko 1"/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solidFill>
                  <a:srgbClr val="00B050"/>
                </a:solidFill>
                <a:latin typeface="+mn-lt"/>
              </a:rPr>
              <a:t>Princip</a:t>
            </a:r>
            <a:r>
              <a:rPr lang="en-US" sz="4100" b="1" dirty="0">
                <a:solidFill>
                  <a:srgbClr val="00B050"/>
                </a:solidFill>
                <a:latin typeface="+mn-lt"/>
              </a:rPr>
              <a:t> 3</a:t>
            </a:r>
          </a:p>
          <a:p>
            <a:pPr algn="ctr"/>
            <a:r>
              <a:rPr lang="en-US" sz="3300" b="1" dirty="0">
                <a:solidFill>
                  <a:srgbClr val="00B050"/>
                </a:solidFill>
                <a:latin typeface="+mn-lt"/>
              </a:rPr>
              <a:t>5S</a:t>
            </a:r>
          </a:p>
        </p:txBody>
      </p:sp>
    </p:spTree>
    <p:extLst>
      <p:ext uri="{BB962C8B-B14F-4D97-AF65-F5344CB8AC3E}">
        <p14:creationId xmlns:p14="http://schemas.microsoft.com/office/powerpoint/2010/main" val="212091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/>
          <p:cNvSpPr/>
          <p:nvPr/>
        </p:nvSpPr>
        <p:spPr>
          <a:xfrm>
            <a:off x="0" y="-8792"/>
            <a:ext cx="12192000" cy="68595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2642" name="Group 2"/>
          <p:cNvGrpSpPr>
            <a:grpSpLocks/>
          </p:cNvGrpSpPr>
          <p:nvPr/>
        </p:nvGrpSpPr>
        <p:grpSpPr bwMode="auto">
          <a:xfrm>
            <a:off x="1524000" y="0"/>
            <a:ext cx="9144000" cy="6858000"/>
            <a:chOff x="0" y="0"/>
            <a:chExt cx="5760" cy="4320"/>
          </a:xfrm>
        </p:grpSpPr>
        <p:sp>
          <p:nvSpPr>
            <p:cNvPr id="112692" name="Line 3"/>
            <p:cNvSpPr>
              <a:spLocks noChangeShapeType="1"/>
            </p:cNvSpPr>
            <p:nvPr/>
          </p:nvSpPr>
          <p:spPr bwMode="auto">
            <a:xfrm>
              <a:off x="0" y="2880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PT"/>
            </a:p>
          </p:txBody>
        </p:sp>
        <p:sp>
          <p:nvSpPr>
            <p:cNvPr id="112693" name="Line 4"/>
            <p:cNvSpPr>
              <a:spLocks noChangeShapeType="1"/>
            </p:cNvSpPr>
            <p:nvPr/>
          </p:nvSpPr>
          <p:spPr bwMode="auto">
            <a:xfrm>
              <a:off x="0" y="1440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PT"/>
            </a:p>
          </p:txBody>
        </p:sp>
        <p:sp>
          <p:nvSpPr>
            <p:cNvPr id="112694" name="Line 5"/>
            <p:cNvSpPr>
              <a:spLocks noChangeShapeType="1"/>
            </p:cNvSpPr>
            <p:nvPr/>
          </p:nvSpPr>
          <p:spPr bwMode="auto">
            <a:xfrm flipV="1">
              <a:off x="1920" y="0"/>
              <a:ext cx="0" cy="43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PT"/>
            </a:p>
          </p:txBody>
        </p:sp>
        <p:sp>
          <p:nvSpPr>
            <p:cNvPr id="112695" name="Line 6"/>
            <p:cNvSpPr>
              <a:spLocks noChangeShapeType="1"/>
            </p:cNvSpPr>
            <p:nvPr/>
          </p:nvSpPr>
          <p:spPr bwMode="auto">
            <a:xfrm flipV="1">
              <a:off x="3840" y="0"/>
              <a:ext cx="0" cy="43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PT"/>
            </a:p>
          </p:txBody>
        </p:sp>
      </p:grpSp>
      <p:sp>
        <p:nvSpPr>
          <p:cNvPr id="112643" name="Text Box 7"/>
          <p:cNvSpPr txBox="1">
            <a:spLocks noChangeArrowheads="1"/>
          </p:cNvSpPr>
          <p:nvPr/>
        </p:nvSpPr>
        <p:spPr bwMode="auto">
          <a:xfrm rot="5778071">
            <a:off x="2892643" y="5715715"/>
            <a:ext cx="25039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112644" name="Text Box 8"/>
          <p:cNvSpPr txBox="1">
            <a:spLocks noChangeArrowheads="1"/>
          </p:cNvSpPr>
          <p:nvPr/>
        </p:nvSpPr>
        <p:spPr bwMode="auto">
          <a:xfrm rot="-1105757">
            <a:off x="4029025" y="2153694"/>
            <a:ext cx="470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112645" name="Text Box 9"/>
          <p:cNvSpPr txBox="1">
            <a:spLocks noChangeArrowheads="1"/>
          </p:cNvSpPr>
          <p:nvPr/>
        </p:nvSpPr>
        <p:spPr bwMode="auto">
          <a:xfrm rot="7445786">
            <a:off x="2089914" y="345559"/>
            <a:ext cx="3016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112646" name="Text Box 10"/>
          <p:cNvSpPr txBox="1">
            <a:spLocks noChangeArrowheads="1"/>
          </p:cNvSpPr>
          <p:nvPr/>
        </p:nvSpPr>
        <p:spPr bwMode="auto">
          <a:xfrm rot="-9722312">
            <a:off x="7083623" y="5788711"/>
            <a:ext cx="4187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112647" name="Text Box 11"/>
          <p:cNvSpPr txBox="1">
            <a:spLocks noChangeArrowheads="1"/>
          </p:cNvSpPr>
          <p:nvPr/>
        </p:nvSpPr>
        <p:spPr bwMode="auto">
          <a:xfrm rot="559330">
            <a:off x="6546820" y="2811741"/>
            <a:ext cx="3016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112648" name="Text Box 12"/>
          <p:cNvSpPr txBox="1">
            <a:spLocks noChangeArrowheads="1"/>
          </p:cNvSpPr>
          <p:nvPr/>
        </p:nvSpPr>
        <p:spPr bwMode="auto">
          <a:xfrm rot="4821109">
            <a:off x="4567947" y="1148834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Albertus"/>
              </a:rPr>
              <a:t>6</a:t>
            </a:r>
          </a:p>
        </p:txBody>
      </p:sp>
      <p:sp>
        <p:nvSpPr>
          <p:cNvPr id="112649" name="Text Box 13"/>
          <p:cNvSpPr txBox="1">
            <a:spLocks noChangeArrowheads="1"/>
          </p:cNvSpPr>
          <p:nvPr/>
        </p:nvSpPr>
        <p:spPr bwMode="auto">
          <a:xfrm rot="10608044">
            <a:off x="9966326" y="4699000"/>
            <a:ext cx="4286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>
                <a:latin typeface="Algerian" panose="04020705040A02060702" pitchFamily="82" charset="0"/>
              </a:rPr>
              <a:t>7</a:t>
            </a:r>
          </a:p>
        </p:txBody>
      </p:sp>
      <p:sp>
        <p:nvSpPr>
          <p:cNvPr id="112650" name="Text Box 14"/>
          <p:cNvSpPr txBox="1">
            <a:spLocks noChangeArrowheads="1"/>
          </p:cNvSpPr>
          <p:nvPr/>
        </p:nvSpPr>
        <p:spPr bwMode="auto">
          <a:xfrm rot="-5149104">
            <a:off x="7839436" y="3205490"/>
            <a:ext cx="3850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latin typeface="Old English"/>
              </a:rPr>
              <a:t>8</a:t>
            </a:r>
          </a:p>
        </p:txBody>
      </p:sp>
      <p:sp>
        <p:nvSpPr>
          <p:cNvPr id="112651" name="Text Box 15"/>
          <p:cNvSpPr txBox="1">
            <a:spLocks noChangeArrowheads="1"/>
          </p:cNvSpPr>
          <p:nvPr/>
        </p:nvSpPr>
        <p:spPr bwMode="auto">
          <a:xfrm rot="3160852">
            <a:off x="8973314" y="885309"/>
            <a:ext cx="3016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9</a:t>
            </a:r>
          </a:p>
        </p:txBody>
      </p:sp>
      <p:sp>
        <p:nvSpPr>
          <p:cNvPr id="112652" name="Text Box 16"/>
          <p:cNvSpPr txBox="1">
            <a:spLocks noChangeArrowheads="1"/>
          </p:cNvSpPr>
          <p:nvPr/>
        </p:nvSpPr>
        <p:spPr bwMode="auto">
          <a:xfrm>
            <a:off x="3581401" y="5181601"/>
            <a:ext cx="6527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Calibri" panose="020F0502020204030204" pitchFamily="34" charset="0"/>
              </a:rPr>
              <a:t>10</a:t>
            </a:r>
          </a:p>
        </p:txBody>
      </p:sp>
      <p:sp>
        <p:nvSpPr>
          <p:cNvPr id="112653" name="Text Box 17"/>
          <p:cNvSpPr txBox="1">
            <a:spLocks noChangeArrowheads="1"/>
          </p:cNvSpPr>
          <p:nvPr/>
        </p:nvSpPr>
        <p:spPr bwMode="auto">
          <a:xfrm rot="3739197">
            <a:off x="3798997" y="3889089"/>
            <a:ext cx="6014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>
                <a:latin typeface="Calibri" panose="020F0502020204030204" pitchFamily="34" charset="0"/>
              </a:rPr>
              <a:t>11</a:t>
            </a:r>
          </a:p>
        </p:txBody>
      </p:sp>
      <p:sp>
        <p:nvSpPr>
          <p:cNvPr id="112654" name="Text Box 18"/>
          <p:cNvSpPr txBox="1">
            <a:spLocks noChangeArrowheads="1"/>
          </p:cNvSpPr>
          <p:nvPr/>
        </p:nvSpPr>
        <p:spPr bwMode="auto">
          <a:xfrm rot="10286672">
            <a:off x="3197423" y="1446491"/>
            <a:ext cx="4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12</a:t>
            </a:r>
          </a:p>
        </p:txBody>
      </p:sp>
      <p:sp>
        <p:nvSpPr>
          <p:cNvPr id="112655" name="Text Box 19"/>
          <p:cNvSpPr txBox="1">
            <a:spLocks noChangeArrowheads="1"/>
          </p:cNvSpPr>
          <p:nvPr/>
        </p:nvSpPr>
        <p:spPr bwMode="auto">
          <a:xfrm>
            <a:off x="6003925" y="5929313"/>
            <a:ext cx="3930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i="1">
                <a:latin typeface="Calibri" panose="020F0502020204030204" pitchFamily="34" charset="0"/>
              </a:rPr>
              <a:t>13</a:t>
            </a:r>
          </a:p>
        </p:txBody>
      </p:sp>
      <p:sp>
        <p:nvSpPr>
          <p:cNvPr id="112656" name="Text Box 20"/>
          <p:cNvSpPr txBox="1">
            <a:spLocks noChangeArrowheads="1"/>
          </p:cNvSpPr>
          <p:nvPr/>
        </p:nvSpPr>
        <p:spPr bwMode="auto">
          <a:xfrm rot="1032637">
            <a:off x="4598938" y="4067146"/>
            <a:ext cx="470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latin typeface="Strider"/>
              </a:rPr>
              <a:t>14</a:t>
            </a:r>
          </a:p>
        </p:txBody>
      </p:sp>
      <p:sp>
        <p:nvSpPr>
          <p:cNvPr id="112657" name="Text Box 21"/>
          <p:cNvSpPr txBox="1">
            <a:spLocks noChangeArrowheads="1"/>
          </p:cNvSpPr>
          <p:nvPr/>
        </p:nvSpPr>
        <p:spPr bwMode="auto">
          <a:xfrm rot="4442509">
            <a:off x="6933020" y="1439932"/>
            <a:ext cx="70403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>
                <a:latin typeface="Calibri" panose="020F0502020204030204" pitchFamily="34" charset="0"/>
              </a:rPr>
              <a:t>15</a:t>
            </a:r>
          </a:p>
        </p:txBody>
      </p:sp>
      <p:sp>
        <p:nvSpPr>
          <p:cNvPr id="112658" name="Text Box 22"/>
          <p:cNvSpPr txBox="1">
            <a:spLocks noChangeArrowheads="1"/>
          </p:cNvSpPr>
          <p:nvPr/>
        </p:nvSpPr>
        <p:spPr bwMode="auto">
          <a:xfrm rot="-1791546">
            <a:off x="7543800" y="4800600"/>
            <a:ext cx="10922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600">
                <a:latin typeface="Rockwell" panose="02060603020205020403" pitchFamily="18" charset="0"/>
              </a:rPr>
              <a:t>16</a:t>
            </a:r>
          </a:p>
        </p:txBody>
      </p:sp>
      <p:sp>
        <p:nvSpPr>
          <p:cNvPr id="112659" name="Text Box 23"/>
          <p:cNvSpPr txBox="1">
            <a:spLocks noChangeArrowheads="1"/>
          </p:cNvSpPr>
          <p:nvPr/>
        </p:nvSpPr>
        <p:spPr bwMode="auto">
          <a:xfrm rot="2092250">
            <a:off x="8604657" y="3883095"/>
            <a:ext cx="70403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>
                <a:latin typeface="Calibri" panose="020F0502020204030204" pitchFamily="34" charset="0"/>
              </a:rPr>
              <a:t>17</a:t>
            </a:r>
          </a:p>
        </p:txBody>
      </p:sp>
      <p:sp>
        <p:nvSpPr>
          <p:cNvPr id="112660" name="Text Box 25"/>
          <p:cNvSpPr txBox="1">
            <a:spLocks noChangeArrowheads="1"/>
          </p:cNvSpPr>
          <p:nvPr/>
        </p:nvSpPr>
        <p:spPr bwMode="auto">
          <a:xfrm rot="10762735">
            <a:off x="2509153" y="6017133"/>
            <a:ext cx="6014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i="1">
                <a:latin typeface="Calibri" panose="020F0502020204030204" pitchFamily="34" charset="0"/>
              </a:rPr>
              <a:t>19</a:t>
            </a:r>
          </a:p>
        </p:txBody>
      </p:sp>
      <p:sp>
        <p:nvSpPr>
          <p:cNvPr id="112661" name="Text Box 26"/>
          <p:cNvSpPr txBox="1">
            <a:spLocks noChangeArrowheads="1"/>
          </p:cNvSpPr>
          <p:nvPr/>
        </p:nvSpPr>
        <p:spPr bwMode="auto">
          <a:xfrm rot="-8720569">
            <a:off x="1823561" y="2964160"/>
            <a:ext cx="88678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>
                <a:latin typeface="Calibri" panose="020F0502020204030204" pitchFamily="34" charset="0"/>
              </a:rPr>
              <a:t>20</a:t>
            </a:r>
          </a:p>
        </p:txBody>
      </p:sp>
      <p:sp>
        <p:nvSpPr>
          <p:cNvPr id="112662" name="Text Box 27"/>
          <p:cNvSpPr txBox="1">
            <a:spLocks noChangeArrowheads="1"/>
          </p:cNvSpPr>
          <p:nvPr/>
        </p:nvSpPr>
        <p:spPr bwMode="auto">
          <a:xfrm rot="4256370">
            <a:off x="2369240" y="743377"/>
            <a:ext cx="8098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>
                <a:latin typeface="Calibri" panose="020F0502020204030204" pitchFamily="34" charset="0"/>
              </a:rPr>
              <a:t>21</a:t>
            </a:r>
          </a:p>
        </p:txBody>
      </p:sp>
      <p:sp>
        <p:nvSpPr>
          <p:cNvPr id="112663" name="Text Box 28"/>
          <p:cNvSpPr txBox="1">
            <a:spLocks noChangeArrowheads="1"/>
          </p:cNvSpPr>
          <p:nvPr/>
        </p:nvSpPr>
        <p:spPr bwMode="auto">
          <a:xfrm rot="7002008">
            <a:off x="4816883" y="5256282"/>
            <a:ext cx="70403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>
                <a:latin typeface="Calibri" panose="020F0502020204030204" pitchFamily="34" charset="0"/>
              </a:rPr>
              <a:t>22</a:t>
            </a:r>
            <a:endParaRPr lang="en-US" altLang="en-US" sz="4800">
              <a:latin typeface="Calibri" panose="020F0502020204030204" pitchFamily="34" charset="0"/>
            </a:endParaRPr>
          </a:p>
        </p:txBody>
      </p:sp>
      <p:sp>
        <p:nvSpPr>
          <p:cNvPr id="112664" name="Text Box 29"/>
          <p:cNvSpPr txBox="1">
            <a:spLocks noChangeArrowheads="1"/>
          </p:cNvSpPr>
          <p:nvPr/>
        </p:nvSpPr>
        <p:spPr bwMode="auto">
          <a:xfrm>
            <a:off x="7086601" y="2971801"/>
            <a:ext cx="6014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>
                <a:latin typeface="Calibri" panose="020F0502020204030204" pitchFamily="34" charset="0"/>
              </a:rPr>
              <a:t>23</a:t>
            </a:r>
          </a:p>
        </p:txBody>
      </p:sp>
      <p:sp>
        <p:nvSpPr>
          <p:cNvPr id="112665" name="Text Box 30"/>
          <p:cNvSpPr txBox="1">
            <a:spLocks noChangeArrowheads="1"/>
          </p:cNvSpPr>
          <p:nvPr/>
        </p:nvSpPr>
        <p:spPr bwMode="auto">
          <a:xfrm rot="1871437">
            <a:off x="5099209" y="758281"/>
            <a:ext cx="75533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>
                <a:latin typeface="Calibri" panose="020F0502020204030204" pitchFamily="34" charset="0"/>
              </a:rPr>
              <a:t>24</a:t>
            </a:r>
          </a:p>
        </p:txBody>
      </p:sp>
      <p:sp>
        <p:nvSpPr>
          <p:cNvPr id="112666" name="Text Box 31"/>
          <p:cNvSpPr txBox="1">
            <a:spLocks noChangeArrowheads="1"/>
          </p:cNvSpPr>
          <p:nvPr/>
        </p:nvSpPr>
        <p:spPr bwMode="auto">
          <a:xfrm rot="4314359">
            <a:off x="9625172" y="5516019"/>
            <a:ext cx="75533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>
                <a:latin typeface="Calibri" panose="020F0502020204030204" pitchFamily="34" charset="0"/>
              </a:rPr>
              <a:t>25</a:t>
            </a:r>
          </a:p>
        </p:txBody>
      </p:sp>
      <p:sp>
        <p:nvSpPr>
          <p:cNvPr id="112667" name="Text Box 32"/>
          <p:cNvSpPr txBox="1">
            <a:spLocks noChangeArrowheads="1"/>
          </p:cNvSpPr>
          <p:nvPr/>
        </p:nvSpPr>
        <p:spPr bwMode="auto">
          <a:xfrm rot="-4642424">
            <a:off x="7695020" y="3802132"/>
            <a:ext cx="70403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>
                <a:latin typeface="Calibri" panose="020F0502020204030204" pitchFamily="34" charset="0"/>
              </a:rPr>
              <a:t>26</a:t>
            </a:r>
          </a:p>
        </p:txBody>
      </p:sp>
      <p:sp>
        <p:nvSpPr>
          <p:cNvPr id="112668" name="Text Box 33"/>
          <p:cNvSpPr txBox="1">
            <a:spLocks noChangeArrowheads="1"/>
          </p:cNvSpPr>
          <p:nvPr/>
        </p:nvSpPr>
        <p:spPr bwMode="auto">
          <a:xfrm rot="5400000">
            <a:off x="8918734" y="291556"/>
            <a:ext cx="75533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>
                <a:latin typeface="Calibri" panose="020F0502020204030204" pitchFamily="34" charset="0"/>
              </a:rPr>
              <a:t>27</a:t>
            </a:r>
          </a:p>
        </p:txBody>
      </p:sp>
      <p:sp>
        <p:nvSpPr>
          <p:cNvPr id="112669" name="Text Box 34"/>
          <p:cNvSpPr txBox="1">
            <a:spLocks noChangeArrowheads="1"/>
          </p:cNvSpPr>
          <p:nvPr/>
        </p:nvSpPr>
        <p:spPr bwMode="auto">
          <a:xfrm rot="-3020812">
            <a:off x="1832134" y="4711156"/>
            <a:ext cx="75533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>
                <a:latin typeface="Calibri" panose="020F0502020204030204" pitchFamily="34" charset="0"/>
              </a:rPr>
              <a:t>28</a:t>
            </a:r>
          </a:p>
        </p:txBody>
      </p:sp>
      <p:sp>
        <p:nvSpPr>
          <p:cNvPr id="112670" name="Text Box 35"/>
          <p:cNvSpPr txBox="1">
            <a:spLocks noChangeArrowheads="1"/>
          </p:cNvSpPr>
          <p:nvPr/>
        </p:nvSpPr>
        <p:spPr bwMode="auto">
          <a:xfrm rot="2486953">
            <a:off x="1711523" y="2482334"/>
            <a:ext cx="4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29</a:t>
            </a:r>
          </a:p>
        </p:txBody>
      </p:sp>
      <p:sp>
        <p:nvSpPr>
          <p:cNvPr id="112671" name="Text Box 36"/>
          <p:cNvSpPr txBox="1">
            <a:spLocks noChangeArrowheads="1"/>
          </p:cNvSpPr>
          <p:nvPr/>
        </p:nvSpPr>
        <p:spPr bwMode="auto">
          <a:xfrm>
            <a:off x="3810001" y="228601"/>
            <a:ext cx="6527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Calibri" panose="020F0502020204030204" pitchFamily="34" charset="0"/>
              </a:rPr>
              <a:t>30</a:t>
            </a:r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12672" name="Text Box 37"/>
          <p:cNvSpPr txBox="1">
            <a:spLocks noChangeArrowheads="1"/>
          </p:cNvSpPr>
          <p:nvPr/>
        </p:nvSpPr>
        <p:spPr bwMode="auto">
          <a:xfrm rot="1845105">
            <a:off x="6087214" y="4491207"/>
            <a:ext cx="9637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>
                <a:latin typeface="Calibri" panose="020F0502020204030204" pitchFamily="34" charset="0"/>
              </a:rPr>
              <a:t>31</a:t>
            </a:r>
          </a:p>
        </p:txBody>
      </p:sp>
      <p:sp>
        <p:nvSpPr>
          <p:cNvPr id="112673" name="Text Box 38"/>
          <p:cNvSpPr txBox="1">
            <a:spLocks noChangeArrowheads="1"/>
          </p:cNvSpPr>
          <p:nvPr/>
        </p:nvSpPr>
        <p:spPr bwMode="auto">
          <a:xfrm rot="3410979">
            <a:off x="4633974" y="3041045"/>
            <a:ext cx="143180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9600">
                <a:latin typeface="Calibri" panose="020F0502020204030204" pitchFamily="34" charset="0"/>
              </a:rPr>
              <a:t>32</a:t>
            </a:r>
          </a:p>
        </p:txBody>
      </p:sp>
      <p:sp>
        <p:nvSpPr>
          <p:cNvPr id="112674" name="Text Box 39"/>
          <p:cNvSpPr txBox="1">
            <a:spLocks noChangeArrowheads="1"/>
          </p:cNvSpPr>
          <p:nvPr/>
        </p:nvSpPr>
        <p:spPr bwMode="auto">
          <a:xfrm rot="9455826">
            <a:off x="6888058" y="225059"/>
            <a:ext cx="8098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>
                <a:latin typeface="Calibri" panose="020F0502020204030204" pitchFamily="34" charset="0"/>
              </a:rPr>
              <a:t>33</a:t>
            </a:r>
          </a:p>
        </p:txBody>
      </p:sp>
      <p:sp>
        <p:nvSpPr>
          <p:cNvPr id="112675" name="Text Box 40"/>
          <p:cNvSpPr txBox="1">
            <a:spLocks noChangeArrowheads="1"/>
          </p:cNvSpPr>
          <p:nvPr/>
        </p:nvSpPr>
        <p:spPr bwMode="auto">
          <a:xfrm rot="4813092">
            <a:off x="8655705" y="4582211"/>
            <a:ext cx="6527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Calibri" panose="020F0502020204030204" pitchFamily="34" charset="0"/>
              </a:rPr>
              <a:t>34</a:t>
            </a:r>
          </a:p>
        </p:txBody>
      </p:sp>
      <p:sp>
        <p:nvSpPr>
          <p:cNvPr id="112676" name="Text Box 41"/>
          <p:cNvSpPr txBox="1">
            <a:spLocks noChangeArrowheads="1"/>
          </p:cNvSpPr>
          <p:nvPr/>
        </p:nvSpPr>
        <p:spPr bwMode="auto">
          <a:xfrm rot="-5030763">
            <a:off x="9110067" y="3037959"/>
            <a:ext cx="4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35</a:t>
            </a:r>
          </a:p>
        </p:txBody>
      </p:sp>
      <p:sp>
        <p:nvSpPr>
          <p:cNvPr id="112677" name="Text Box 42"/>
          <p:cNvSpPr txBox="1">
            <a:spLocks noChangeArrowheads="1"/>
          </p:cNvSpPr>
          <p:nvPr/>
        </p:nvSpPr>
        <p:spPr bwMode="auto">
          <a:xfrm rot="5296258">
            <a:off x="9539977" y="1221216"/>
            <a:ext cx="8098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>
                <a:latin typeface="Calibri" panose="020F0502020204030204" pitchFamily="34" charset="0"/>
              </a:rPr>
              <a:t>36</a:t>
            </a:r>
          </a:p>
        </p:txBody>
      </p:sp>
      <p:sp>
        <p:nvSpPr>
          <p:cNvPr id="112678" name="Text Box 43"/>
          <p:cNvSpPr txBox="1">
            <a:spLocks noChangeArrowheads="1"/>
          </p:cNvSpPr>
          <p:nvPr/>
        </p:nvSpPr>
        <p:spPr bwMode="auto">
          <a:xfrm rot="3804640">
            <a:off x="3341847" y="5930356"/>
            <a:ext cx="75533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i="1">
                <a:latin typeface="Calibri" panose="020F0502020204030204" pitchFamily="34" charset="0"/>
              </a:rPr>
              <a:t>37</a:t>
            </a:r>
          </a:p>
        </p:txBody>
      </p:sp>
      <p:sp>
        <p:nvSpPr>
          <p:cNvPr id="112679" name="Text Box 44"/>
          <p:cNvSpPr txBox="1">
            <a:spLocks noChangeArrowheads="1"/>
          </p:cNvSpPr>
          <p:nvPr/>
        </p:nvSpPr>
        <p:spPr bwMode="auto">
          <a:xfrm rot="2046325">
            <a:off x="1787614" y="4019034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Old English"/>
              </a:rPr>
              <a:t>38</a:t>
            </a:r>
          </a:p>
        </p:txBody>
      </p:sp>
      <p:sp>
        <p:nvSpPr>
          <p:cNvPr id="112680" name="Text Box 45"/>
          <p:cNvSpPr txBox="1">
            <a:spLocks noChangeArrowheads="1"/>
          </p:cNvSpPr>
          <p:nvPr/>
        </p:nvSpPr>
        <p:spPr bwMode="auto">
          <a:xfrm rot="9035599">
            <a:off x="1743978" y="1745170"/>
            <a:ext cx="6014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>
                <a:latin typeface="Calibri" panose="020F0502020204030204" pitchFamily="34" charset="0"/>
              </a:rPr>
              <a:t>39</a:t>
            </a:r>
          </a:p>
        </p:txBody>
      </p:sp>
      <p:sp>
        <p:nvSpPr>
          <p:cNvPr id="112681" name="Text Box 46"/>
          <p:cNvSpPr txBox="1">
            <a:spLocks noChangeArrowheads="1"/>
          </p:cNvSpPr>
          <p:nvPr/>
        </p:nvSpPr>
        <p:spPr bwMode="auto">
          <a:xfrm rot="-403565">
            <a:off x="5791200" y="2895600"/>
            <a:ext cx="120015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7200"/>
              <a:t>41</a:t>
            </a:r>
          </a:p>
        </p:txBody>
      </p:sp>
      <p:sp>
        <p:nvSpPr>
          <p:cNvPr id="112682" name="Text Box 47"/>
          <p:cNvSpPr txBox="1">
            <a:spLocks noChangeArrowheads="1"/>
          </p:cNvSpPr>
          <p:nvPr/>
        </p:nvSpPr>
        <p:spPr bwMode="auto">
          <a:xfrm rot="2110724">
            <a:off x="4660900" y="1693863"/>
            <a:ext cx="6683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i="1">
                <a:latin typeface="Calibri" panose="020F0502020204030204" pitchFamily="34" charset="0"/>
              </a:rPr>
              <a:t>42</a:t>
            </a:r>
          </a:p>
        </p:txBody>
      </p:sp>
      <p:sp>
        <p:nvSpPr>
          <p:cNvPr id="112683" name="Text Box 48"/>
          <p:cNvSpPr txBox="1">
            <a:spLocks noChangeArrowheads="1"/>
          </p:cNvSpPr>
          <p:nvPr/>
        </p:nvSpPr>
        <p:spPr bwMode="auto">
          <a:xfrm rot="2244911">
            <a:off x="8312150" y="5786438"/>
            <a:ext cx="83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>
                <a:latin typeface="Franklin Gothic Demi" panose="020B0703020102020204" pitchFamily="34" charset="0"/>
              </a:rPr>
              <a:t>43</a:t>
            </a:r>
          </a:p>
        </p:txBody>
      </p:sp>
      <p:sp>
        <p:nvSpPr>
          <p:cNvPr id="112684" name="Text Box 49"/>
          <p:cNvSpPr txBox="1">
            <a:spLocks noChangeArrowheads="1"/>
          </p:cNvSpPr>
          <p:nvPr/>
        </p:nvSpPr>
        <p:spPr bwMode="auto">
          <a:xfrm rot="1606631">
            <a:off x="8458200" y="3124201"/>
            <a:ext cx="52705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>
                <a:latin typeface="Onyx" panose="04050602080702020203" pitchFamily="82" charset="0"/>
              </a:rPr>
              <a:t>44</a:t>
            </a:r>
          </a:p>
        </p:txBody>
      </p:sp>
      <p:sp>
        <p:nvSpPr>
          <p:cNvPr id="112685" name="Text Box 50"/>
          <p:cNvSpPr txBox="1">
            <a:spLocks noChangeArrowheads="1"/>
          </p:cNvSpPr>
          <p:nvPr/>
        </p:nvSpPr>
        <p:spPr bwMode="auto">
          <a:xfrm rot="-1652531">
            <a:off x="7921784" y="148681"/>
            <a:ext cx="75533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>
                <a:latin typeface="Calibri" panose="020F0502020204030204" pitchFamily="34" charset="0"/>
              </a:rPr>
              <a:t>45</a:t>
            </a:r>
          </a:p>
        </p:txBody>
      </p:sp>
      <p:sp>
        <p:nvSpPr>
          <p:cNvPr id="112686" name="Text Box 51"/>
          <p:cNvSpPr txBox="1">
            <a:spLocks noChangeArrowheads="1"/>
          </p:cNvSpPr>
          <p:nvPr/>
        </p:nvSpPr>
        <p:spPr bwMode="auto">
          <a:xfrm rot="8213527">
            <a:off x="1863923" y="6216134"/>
            <a:ext cx="4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46</a:t>
            </a:r>
          </a:p>
        </p:txBody>
      </p:sp>
      <p:sp>
        <p:nvSpPr>
          <p:cNvPr id="112687" name="Text Box 52"/>
          <p:cNvSpPr txBox="1">
            <a:spLocks noChangeArrowheads="1"/>
          </p:cNvSpPr>
          <p:nvPr/>
        </p:nvSpPr>
        <p:spPr bwMode="auto">
          <a:xfrm>
            <a:off x="2362200" y="3810000"/>
            <a:ext cx="933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>
                <a:latin typeface="Tahoma" panose="020B0604030504040204" pitchFamily="34" charset="0"/>
              </a:rPr>
              <a:t>47</a:t>
            </a:r>
          </a:p>
        </p:txBody>
      </p:sp>
      <p:sp>
        <p:nvSpPr>
          <p:cNvPr id="112688" name="Text Box 53"/>
          <p:cNvSpPr txBox="1">
            <a:spLocks noChangeArrowheads="1"/>
          </p:cNvSpPr>
          <p:nvPr/>
        </p:nvSpPr>
        <p:spPr bwMode="auto">
          <a:xfrm rot="2922880">
            <a:off x="2894420" y="144532"/>
            <a:ext cx="70403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>
                <a:latin typeface="Calibri" panose="020F0502020204030204" pitchFamily="34" charset="0"/>
              </a:rPr>
              <a:t>48</a:t>
            </a:r>
          </a:p>
        </p:txBody>
      </p:sp>
      <p:sp>
        <p:nvSpPr>
          <p:cNvPr id="112689" name="Text Box 54"/>
          <p:cNvSpPr txBox="1">
            <a:spLocks noChangeArrowheads="1"/>
          </p:cNvSpPr>
          <p:nvPr/>
        </p:nvSpPr>
        <p:spPr bwMode="auto">
          <a:xfrm rot="-8802053">
            <a:off x="4737259" y="4568281"/>
            <a:ext cx="75533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>
                <a:latin typeface="Calibri" panose="020F0502020204030204" pitchFamily="34" charset="0"/>
              </a:rPr>
              <a:t>49</a:t>
            </a:r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12690" name="Text Box 57"/>
          <p:cNvSpPr txBox="1">
            <a:spLocks noChangeArrowheads="1"/>
          </p:cNvSpPr>
          <p:nvPr/>
        </p:nvSpPr>
        <p:spPr bwMode="auto">
          <a:xfrm>
            <a:off x="5546725" y="4765675"/>
            <a:ext cx="4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Calibri" panose="020F0502020204030204" pitchFamily="34" charset="0"/>
              </a:rPr>
              <a:t>40</a:t>
            </a:r>
          </a:p>
        </p:txBody>
      </p:sp>
      <p:sp>
        <p:nvSpPr>
          <p:cNvPr id="8250" name="Text Box 58"/>
          <p:cNvSpPr txBox="1">
            <a:spLocks noChangeArrowheads="1"/>
          </p:cNvSpPr>
          <p:nvPr/>
        </p:nvSpPr>
        <p:spPr bwMode="auto">
          <a:xfrm rot="2715581">
            <a:off x="8377645" y="870020"/>
            <a:ext cx="70403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4000" i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18</a:t>
            </a:r>
            <a:endParaRPr lang="en-US" sz="4800">
              <a:latin typeface="Paisley ICG 01 Alt"/>
            </a:endParaRPr>
          </a:p>
        </p:txBody>
      </p:sp>
    </p:spTree>
    <p:extLst>
      <p:ext uri="{BB962C8B-B14F-4D97-AF65-F5344CB8AC3E}">
        <p14:creationId xmlns:p14="http://schemas.microsoft.com/office/powerpoint/2010/main" val="2227482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15938" y="2362639"/>
            <a:ext cx="5219700" cy="2506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723900" eaLnBrk="0" hangingPunct="0">
              <a:lnSpc>
                <a:spcPct val="150000"/>
              </a:lnSpc>
              <a:spcAft>
                <a:spcPts val="300"/>
              </a:spcAft>
              <a:tabLst>
                <a:tab pos="533400" algn="l"/>
              </a:tabLst>
              <a:defRPr/>
            </a:pPr>
            <a:r>
              <a:rPr lang="pt-BR" sz="3200" b="1" dirty="0">
                <a:cs typeface="Arial" panose="020B0604020202020204" pitchFamily="34" charset="0"/>
              </a:rPr>
              <a:t>Målsättningarna:</a:t>
            </a:r>
          </a:p>
          <a:p>
            <a:pPr marL="228600" lvl="1" indent="-228600">
              <a:lnSpc>
                <a:spcPct val="12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en-GB" sz="2400" dirty="0" err="1">
                <a:latin typeface="Calibri" pitchFamily="34" charset="0"/>
              </a:rPr>
              <a:t>Att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en-GB" sz="2400" dirty="0" err="1">
                <a:latin typeface="Calibri" pitchFamily="34" charset="0"/>
              </a:rPr>
              <a:t>öka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en-GB" sz="2400" dirty="0" err="1">
                <a:latin typeface="Calibri" pitchFamily="34" charset="0"/>
              </a:rPr>
              <a:t>effektiviteten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en-GB" sz="2400" dirty="0" err="1">
                <a:latin typeface="Calibri" pitchFamily="34" charset="0"/>
              </a:rPr>
              <a:t>av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en-GB" sz="2400" dirty="0" err="1">
                <a:latin typeface="Calibri" pitchFamily="34" charset="0"/>
              </a:rPr>
              <a:t>arbetet</a:t>
            </a:r>
            <a:endParaRPr lang="en-GB" sz="2400" dirty="0">
              <a:latin typeface="Calibri" pitchFamily="34" charset="0"/>
            </a:endParaRPr>
          </a:p>
          <a:p>
            <a:pPr marL="228600" lvl="1" indent="-228600">
              <a:lnSpc>
                <a:spcPct val="12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en-GB" sz="2400" dirty="0" err="1">
                <a:latin typeface="Calibri" pitchFamily="34" charset="0"/>
              </a:rPr>
              <a:t>Att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en-GB" sz="2400" dirty="0" err="1">
                <a:latin typeface="Calibri" pitchFamily="34" charset="0"/>
              </a:rPr>
              <a:t>höja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en-GB" sz="2400" dirty="0" err="1">
                <a:latin typeface="Calibri" pitchFamily="34" charset="0"/>
              </a:rPr>
              <a:t>personalens</a:t>
            </a:r>
            <a:r>
              <a:rPr lang="en-GB" sz="2400" dirty="0">
                <a:latin typeface="Calibri" pitchFamily="34" charset="0"/>
              </a:rPr>
              <a:t> motivation</a:t>
            </a:r>
          </a:p>
          <a:p>
            <a:pPr marL="228600" lvl="1" indent="-228600">
              <a:lnSpc>
                <a:spcPct val="12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en-GB" sz="2400" dirty="0" err="1">
                <a:latin typeface="Calibri" pitchFamily="34" charset="0"/>
              </a:rPr>
              <a:t>Att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en-GB" sz="2400" dirty="0" err="1">
                <a:latin typeface="Calibri" pitchFamily="34" charset="0"/>
              </a:rPr>
              <a:t>skapa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en-GB" sz="2400" dirty="0" err="1">
                <a:latin typeface="Calibri" pitchFamily="34" charset="0"/>
              </a:rPr>
              <a:t>trevligare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en-GB" sz="2400" dirty="0" err="1">
                <a:latin typeface="Calibri" pitchFamily="34" charset="0"/>
              </a:rPr>
              <a:t>atmosfär</a:t>
            </a:r>
            <a:r>
              <a:rPr lang="en-GB" sz="2400" dirty="0">
                <a:latin typeface="Calibri" pitchFamily="34" charset="0"/>
              </a:rPr>
              <a:t>.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000403" y="1740496"/>
            <a:ext cx="81986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3. S </a:t>
            </a:r>
            <a:r>
              <a:rPr lang="pt-PT" altLang="en-US" sz="2400" b="1" dirty="0">
                <a:solidFill>
                  <a:schemeClr val="accent2"/>
                </a:solidFill>
                <a:latin typeface="Calibri Light" panose="020F0302020204030204"/>
                <a:cs typeface="+mn-cs"/>
                <a:sym typeface="Wingdings" panose="05000000000000000000" pitchFamily="2" charset="2"/>
              </a:rPr>
              <a:t>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Seiso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:   </a:t>
            </a:r>
            <a:r>
              <a:rPr lang="en-GB" altLang="en-US" sz="4000" b="1" dirty="0" err="1">
                <a:solidFill>
                  <a:schemeClr val="accent2"/>
                </a:solidFill>
                <a:latin typeface="+mn-lt"/>
              </a:rPr>
              <a:t>Städa</a:t>
            </a:r>
            <a:endParaRPr lang="en-GB" altLang="en-US" sz="40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56362" y="3201682"/>
            <a:ext cx="5253285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indent="-228600">
              <a:lnSpc>
                <a:spcPct val="12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en-GB" sz="2400" dirty="0" err="1">
                <a:latin typeface="Calibri" pitchFamily="34" charset="0"/>
              </a:rPr>
              <a:t>Att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en-GB" sz="2400" dirty="0" err="1">
                <a:latin typeface="Calibri" pitchFamily="34" charset="0"/>
              </a:rPr>
              <a:t>öka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en-GB" sz="2400" dirty="0" err="1">
                <a:latin typeface="Calibri" pitchFamily="34" charset="0"/>
              </a:rPr>
              <a:t>kvalitetsmedvetenhet</a:t>
            </a:r>
            <a:endParaRPr lang="en-GB" sz="2400" dirty="0">
              <a:latin typeface="Calibri" pitchFamily="34" charset="0"/>
            </a:endParaRPr>
          </a:p>
          <a:p>
            <a:pPr marL="228600" lvl="1" indent="-228600">
              <a:lnSpc>
                <a:spcPct val="12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en-GB" sz="2400" dirty="0" err="1">
                <a:latin typeface="Calibri" pitchFamily="34" charset="0"/>
              </a:rPr>
              <a:t>Att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en-GB" sz="2400" dirty="0" err="1">
                <a:latin typeface="Calibri" pitchFamily="34" charset="0"/>
              </a:rPr>
              <a:t>utveckla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en-GB" sz="2400" dirty="0" err="1">
                <a:latin typeface="Calibri" pitchFamily="34" charset="0"/>
              </a:rPr>
              <a:t>produktens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en-GB" sz="2400" dirty="0" err="1">
                <a:latin typeface="Calibri" pitchFamily="34" charset="0"/>
              </a:rPr>
              <a:t>eller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en-GB" sz="2400" dirty="0" err="1">
                <a:latin typeface="Calibri" pitchFamily="34" charset="0"/>
              </a:rPr>
              <a:t>tjänstens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en-GB" sz="2400" dirty="0" err="1">
                <a:latin typeface="Calibri" pitchFamily="34" charset="0"/>
              </a:rPr>
              <a:t>kvalitet</a:t>
            </a:r>
            <a:endParaRPr lang="en-GB" sz="2400" dirty="0">
              <a:latin typeface="Calibri" pitchFamily="34" charset="0"/>
            </a:endParaRPr>
          </a:p>
          <a:p>
            <a:pPr marL="228600" lvl="1" indent="-228600">
              <a:lnSpc>
                <a:spcPct val="12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en-GB" sz="2400" dirty="0" err="1">
                <a:latin typeface="Calibri" pitchFamily="34" charset="0"/>
              </a:rPr>
              <a:t>Eliminera</a:t>
            </a:r>
            <a:r>
              <a:rPr lang="en-GB" sz="2400" dirty="0">
                <a:latin typeface="Calibri" pitchFamily="34" charset="0"/>
              </a:rPr>
              <a:t> all smuts/</a:t>
            </a:r>
            <a:r>
              <a:rPr lang="en-GB" sz="2400" dirty="0" err="1">
                <a:latin typeface="Calibri" pitchFamily="34" charset="0"/>
              </a:rPr>
              <a:t>onödigt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en-GB" sz="2400" dirty="0" err="1">
                <a:latin typeface="Calibri" pitchFamily="34" charset="0"/>
              </a:rPr>
              <a:t>som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en-GB" sz="2400" dirty="0" err="1">
                <a:latin typeface="Calibri" pitchFamily="34" charset="0"/>
              </a:rPr>
              <a:t>påverkar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en-GB" sz="2400" dirty="0" err="1">
                <a:latin typeface="Calibri" pitchFamily="34" charset="0"/>
              </a:rPr>
              <a:t>allt</a:t>
            </a:r>
            <a:r>
              <a:rPr lang="en-GB" sz="2400" dirty="0">
                <a:latin typeface="Calibri" pitchFamily="34" charset="0"/>
              </a:rPr>
              <a:t> man </a:t>
            </a:r>
            <a:r>
              <a:rPr lang="en-GB" sz="2400" dirty="0" err="1">
                <a:latin typeface="Calibri" pitchFamily="34" charset="0"/>
              </a:rPr>
              <a:t>gör</a:t>
            </a:r>
            <a:r>
              <a:rPr lang="en-GB" sz="2400" dirty="0">
                <a:latin typeface="Calibri" pitchFamily="34" charset="0"/>
              </a:rPr>
              <a:t> / </a:t>
            </a:r>
            <a:r>
              <a:rPr lang="en-GB" sz="2400" dirty="0" err="1">
                <a:latin typeface="Calibri" pitchFamily="34" charset="0"/>
              </a:rPr>
              <a:t>uppgifter</a:t>
            </a:r>
            <a:endParaRPr lang="pt-BR" sz="2400" dirty="0">
              <a:latin typeface="Calibri" pitchFamily="34" charset="0"/>
            </a:endParaRPr>
          </a:p>
        </p:txBody>
      </p:sp>
      <p:sp>
        <p:nvSpPr>
          <p:cNvPr id="6" name="Otsikko 1"/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solidFill>
                  <a:srgbClr val="00B050"/>
                </a:solidFill>
                <a:latin typeface="+mn-lt"/>
              </a:rPr>
              <a:t>Princip</a:t>
            </a:r>
            <a:r>
              <a:rPr lang="en-US" sz="4100" b="1" dirty="0">
                <a:solidFill>
                  <a:srgbClr val="00B050"/>
                </a:solidFill>
                <a:latin typeface="+mn-lt"/>
              </a:rPr>
              <a:t> 3</a:t>
            </a:r>
          </a:p>
          <a:p>
            <a:pPr algn="ctr"/>
            <a:r>
              <a:rPr lang="en-US" sz="3300" b="1" dirty="0">
                <a:solidFill>
                  <a:srgbClr val="00B050"/>
                </a:solidFill>
                <a:latin typeface="+mn-lt"/>
              </a:rPr>
              <a:t>5S</a:t>
            </a:r>
          </a:p>
        </p:txBody>
      </p:sp>
    </p:spTree>
    <p:extLst>
      <p:ext uri="{BB962C8B-B14F-4D97-AF65-F5344CB8AC3E}">
        <p14:creationId xmlns:p14="http://schemas.microsoft.com/office/powerpoint/2010/main" val="25644016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3" name="TextBox 7"/>
          <p:cNvSpPr txBox="1">
            <a:spLocks noChangeArrowheads="1"/>
          </p:cNvSpPr>
          <p:nvPr/>
        </p:nvSpPr>
        <p:spPr bwMode="auto">
          <a:xfrm>
            <a:off x="515938" y="2365453"/>
            <a:ext cx="5940424" cy="28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50000"/>
              </a:spcBef>
              <a:spcAft>
                <a:spcPts val="300"/>
              </a:spcAft>
              <a:defRPr/>
            </a:pPr>
            <a:r>
              <a:rPr lang="pt-PT" altLang="en-US" sz="3200" b="1" dirty="0">
                <a:latin typeface="+mn-lt"/>
              </a:rPr>
              <a:t>Fördelar:</a:t>
            </a:r>
          </a:p>
          <a:p>
            <a:pPr marL="228600" lvl="1" indent="-228600" eaLnBrk="1" hangingPunct="1">
              <a:lnSpc>
                <a:spcPct val="12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pt-PT" altLang="en-US" sz="2400" dirty="0">
                <a:latin typeface="Calibri" pitchFamily="34" charset="0"/>
                <a:cs typeface="+mn-cs"/>
              </a:rPr>
              <a:t>Saker och ting blir synliga dvs visuella</a:t>
            </a:r>
          </a:p>
          <a:p>
            <a:pPr marL="228600" lvl="1" indent="-228600" eaLnBrk="1" hangingPunct="1">
              <a:lnSpc>
                <a:spcPct val="12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en-GB" altLang="en-US" sz="2400" dirty="0" err="1">
                <a:latin typeface="Calibri"/>
                <a:cs typeface="Calibri"/>
              </a:rPr>
              <a:t>Förebygger</a:t>
            </a:r>
            <a:r>
              <a:rPr lang="en-GB" altLang="en-US" sz="2400" dirty="0">
                <a:latin typeface="Calibri"/>
                <a:cs typeface="Calibri"/>
              </a:rPr>
              <a:t> </a:t>
            </a:r>
            <a:r>
              <a:rPr lang="en-GB" altLang="en-US" sz="2400" dirty="0" err="1">
                <a:latin typeface="Calibri"/>
                <a:cs typeface="Calibri"/>
              </a:rPr>
              <a:t>olycksfall</a:t>
            </a:r>
            <a:r>
              <a:rPr lang="en-GB" altLang="en-US" sz="2400" dirty="0">
                <a:latin typeface="Calibri"/>
                <a:cs typeface="Calibri"/>
              </a:rPr>
              <a:t/>
            </a:r>
            <a:br>
              <a:rPr lang="en-GB" altLang="en-US" sz="2400" dirty="0">
                <a:latin typeface="Calibri"/>
                <a:cs typeface="Calibri"/>
              </a:rPr>
            </a:br>
            <a:r>
              <a:rPr lang="en-GB" altLang="en-US" sz="2400" dirty="0">
                <a:latin typeface="Calibri"/>
                <a:cs typeface="Calibri"/>
              </a:rPr>
              <a:t>(tex. </a:t>
            </a:r>
            <a:r>
              <a:rPr lang="en-GB" altLang="en-US" sz="2400" dirty="0" err="1">
                <a:latin typeface="Calibri"/>
                <a:cs typeface="Calibri"/>
              </a:rPr>
              <a:t>Halkolyckor</a:t>
            </a:r>
            <a:r>
              <a:rPr lang="en-GB" altLang="en-US" sz="2400" dirty="0">
                <a:latin typeface="Calibri"/>
                <a:cs typeface="Calibri"/>
              </a:rPr>
              <a:t> </a:t>
            </a:r>
            <a:r>
              <a:rPr lang="en-GB" altLang="en-US" sz="2400" dirty="0" err="1">
                <a:latin typeface="Calibri"/>
                <a:cs typeface="Calibri"/>
              </a:rPr>
              <a:t>pga</a:t>
            </a:r>
            <a:r>
              <a:rPr lang="en-GB" altLang="en-US" sz="2400" dirty="0">
                <a:latin typeface="Calibri"/>
                <a:cs typeface="Calibri"/>
              </a:rPr>
              <a:t> </a:t>
            </a:r>
            <a:r>
              <a:rPr lang="en-GB" altLang="en-US" sz="2400" dirty="0" err="1">
                <a:latin typeface="Calibri"/>
                <a:cs typeface="Calibri"/>
              </a:rPr>
              <a:t>av</a:t>
            </a:r>
            <a:r>
              <a:rPr lang="en-GB" altLang="en-US" sz="2400" dirty="0">
                <a:latin typeface="Calibri"/>
                <a:cs typeface="Calibri"/>
              </a:rPr>
              <a:t> </a:t>
            </a:r>
            <a:r>
              <a:rPr lang="en-GB" altLang="en-US" sz="2400" dirty="0" err="1">
                <a:latin typeface="Calibri"/>
                <a:cs typeface="Calibri"/>
              </a:rPr>
              <a:t>läckage</a:t>
            </a:r>
            <a:r>
              <a:rPr lang="en-GB" altLang="en-US" sz="2400" dirty="0">
                <a:latin typeface="Calibri"/>
                <a:cs typeface="Calibri"/>
              </a:rPr>
              <a:t>) </a:t>
            </a:r>
          </a:p>
          <a:p>
            <a:pPr marL="228600" lvl="1" indent="-228600" eaLnBrk="1" hangingPunct="1">
              <a:lnSpc>
                <a:spcPct val="12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en-GB" altLang="en-US" sz="2400" dirty="0" err="1">
                <a:latin typeface="Calibri" pitchFamily="34" charset="0"/>
                <a:cs typeface="+mn-cs"/>
              </a:rPr>
              <a:t>Höja</a:t>
            </a:r>
            <a:r>
              <a:rPr lang="en-GB" altLang="en-US" sz="2400" dirty="0">
                <a:latin typeface="Calibri" pitchFamily="34" charset="0"/>
                <a:cs typeface="+mn-cs"/>
              </a:rPr>
              <a:t> </a:t>
            </a:r>
            <a:r>
              <a:rPr lang="en-GB" altLang="en-US" sz="2400" dirty="0" err="1">
                <a:latin typeface="Calibri" pitchFamily="34" charset="0"/>
                <a:cs typeface="+mn-cs"/>
              </a:rPr>
              <a:t>kvaliteten</a:t>
            </a:r>
            <a:r>
              <a:rPr lang="en-GB" altLang="en-US" sz="2400" dirty="0">
                <a:latin typeface="Calibri" pitchFamily="34" charset="0"/>
                <a:cs typeface="+mn-cs"/>
              </a:rPr>
              <a:t> </a:t>
            </a:r>
            <a:r>
              <a:rPr lang="en-GB" altLang="en-US" sz="2400" dirty="0" err="1">
                <a:latin typeface="Calibri" pitchFamily="34" charset="0"/>
                <a:cs typeface="+mn-cs"/>
              </a:rPr>
              <a:t>på</a:t>
            </a:r>
            <a:r>
              <a:rPr lang="en-GB" altLang="en-US" sz="2400" dirty="0">
                <a:latin typeface="Calibri" pitchFamily="34" charset="0"/>
                <a:cs typeface="+mn-cs"/>
              </a:rPr>
              <a:t> </a:t>
            </a:r>
            <a:r>
              <a:rPr lang="en-GB" altLang="en-US" sz="2400" dirty="0" err="1">
                <a:latin typeface="Calibri" pitchFamily="34" charset="0"/>
                <a:cs typeface="+mn-cs"/>
              </a:rPr>
              <a:t>arbetsstationen</a:t>
            </a:r>
            <a:endParaRPr lang="en-GB" altLang="en-US" sz="2400" dirty="0">
              <a:latin typeface="Calibri" pitchFamily="34" charset="0"/>
              <a:cs typeface="+mn-cs"/>
            </a:endParaRP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6456362" y="3089670"/>
            <a:ext cx="5371203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>
              <a:lnSpc>
                <a:spcPct val="130000"/>
              </a:lnSpc>
              <a:spcBef>
                <a:spcPct val="500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/>
            </a:pPr>
            <a:r>
              <a:rPr lang="en-GB" altLang="en-US" sz="2400" dirty="0" err="1">
                <a:latin typeface="Calibri" pitchFamily="34" charset="0"/>
                <a:cs typeface="+mn-cs"/>
              </a:rPr>
              <a:t>Ökar</a:t>
            </a:r>
            <a:r>
              <a:rPr lang="en-GB" altLang="en-US" sz="2400" dirty="0">
                <a:latin typeface="Calibri" pitchFamily="34" charset="0"/>
                <a:cs typeface="+mn-cs"/>
              </a:rPr>
              <a:t> </a:t>
            </a:r>
            <a:r>
              <a:rPr lang="en-GB" altLang="en-US" sz="2400" dirty="0" err="1">
                <a:latin typeface="Calibri" pitchFamily="34" charset="0"/>
                <a:cs typeface="+mn-cs"/>
              </a:rPr>
              <a:t>arbetstrivsel</a:t>
            </a:r>
            <a:endParaRPr lang="en-GB" altLang="en-US" sz="2400" dirty="0">
              <a:latin typeface="Calibri" pitchFamily="34" charset="0"/>
              <a:cs typeface="+mn-cs"/>
            </a:endParaRPr>
          </a:p>
          <a:p>
            <a:pPr marL="342900" lvl="1" indent="-342900" eaLnBrk="1" hangingPunct="1">
              <a:lnSpc>
                <a:spcPct val="12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en-GB" altLang="en-US" sz="2400" dirty="0" err="1">
                <a:latin typeface="Calibri" pitchFamily="34" charset="0"/>
                <a:cs typeface="+mn-cs"/>
              </a:rPr>
              <a:t>Ger</a:t>
            </a:r>
            <a:r>
              <a:rPr lang="en-GB" altLang="en-US" sz="2400" dirty="0">
                <a:latin typeface="Calibri" pitchFamily="34" charset="0"/>
                <a:cs typeface="+mn-cs"/>
              </a:rPr>
              <a:t> </a:t>
            </a:r>
            <a:r>
              <a:rPr lang="en-GB" altLang="en-US" sz="2400" dirty="0" err="1">
                <a:latin typeface="Calibri" pitchFamily="34" charset="0"/>
                <a:cs typeface="+mn-cs"/>
              </a:rPr>
              <a:t>en</a:t>
            </a:r>
            <a:r>
              <a:rPr lang="en-GB" altLang="en-US" sz="2400" dirty="0">
                <a:latin typeface="Calibri" pitchFamily="34" charset="0"/>
                <a:cs typeface="+mn-cs"/>
              </a:rPr>
              <a:t> bra </a:t>
            </a:r>
            <a:r>
              <a:rPr lang="en-GB" altLang="en-US" sz="2400" dirty="0" err="1">
                <a:latin typeface="Calibri" pitchFamily="34" charset="0"/>
                <a:cs typeface="+mn-cs"/>
              </a:rPr>
              <a:t>bild</a:t>
            </a:r>
            <a:r>
              <a:rPr lang="en-GB" altLang="en-US" sz="2400" dirty="0">
                <a:latin typeface="Calibri" pitchFamily="34" charset="0"/>
                <a:cs typeface="+mn-cs"/>
              </a:rPr>
              <a:t> </a:t>
            </a:r>
            <a:r>
              <a:rPr lang="en-GB" altLang="en-US" sz="2400" dirty="0" err="1">
                <a:latin typeface="Calibri" pitchFamily="34" charset="0"/>
                <a:cs typeface="+mn-cs"/>
              </a:rPr>
              <a:t>av</a:t>
            </a:r>
            <a:r>
              <a:rPr lang="en-GB" altLang="en-US" sz="2400" dirty="0">
                <a:latin typeface="Calibri" pitchFamily="34" charset="0"/>
                <a:cs typeface="+mn-cs"/>
              </a:rPr>
              <a:t> </a:t>
            </a:r>
            <a:r>
              <a:rPr lang="en-GB" altLang="en-US" sz="2400" dirty="0" err="1">
                <a:latin typeface="Calibri" pitchFamily="34" charset="0"/>
                <a:cs typeface="+mn-cs"/>
              </a:rPr>
              <a:t>organisationen</a:t>
            </a:r>
            <a:endParaRPr lang="en-US" altLang="en-US" sz="2400" dirty="0">
              <a:latin typeface="Calibri" pitchFamily="34" charset="0"/>
              <a:cs typeface="+mn-cs"/>
            </a:endParaRPr>
          </a:p>
        </p:txBody>
      </p:sp>
      <p:sp>
        <p:nvSpPr>
          <p:cNvPr id="6" name="Otsikko 1"/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solidFill>
                  <a:srgbClr val="00B050"/>
                </a:solidFill>
                <a:latin typeface="+mn-lt"/>
              </a:rPr>
              <a:t>Princip</a:t>
            </a:r>
            <a:r>
              <a:rPr lang="en-US" sz="4100" b="1" dirty="0">
                <a:solidFill>
                  <a:srgbClr val="00B050"/>
                </a:solidFill>
                <a:latin typeface="+mn-lt"/>
              </a:rPr>
              <a:t> 3</a:t>
            </a:r>
          </a:p>
          <a:p>
            <a:pPr algn="ctr"/>
            <a:r>
              <a:rPr lang="en-US" sz="3300" b="1" dirty="0">
                <a:solidFill>
                  <a:srgbClr val="00B050"/>
                </a:solidFill>
                <a:latin typeface="+mn-lt"/>
              </a:rPr>
              <a:t>5S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000403" y="1740496"/>
            <a:ext cx="81986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3. S </a:t>
            </a:r>
            <a:r>
              <a:rPr lang="pt-PT" altLang="en-US" sz="2400" b="1" dirty="0">
                <a:solidFill>
                  <a:schemeClr val="accent2"/>
                </a:solidFill>
                <a:latin typeface="Calibri Light" panose="020F0302020204030204"/>
                <a:cs typeface="+mn-cs"/>
                <a:sym typeface="Wingdings" panose="05000000000000000000" pitchFamily="2" charset="2"/>
              </a:rPr>
              <a:t>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Seiso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:   </a:t>
            </a:r>
            <a:r>
              <a:rPr lang="en-GB" altLang="en-US" sz="4000" b="1" dirty="0" err="1">
                <a:solidFill>
                  <a:schemeClr val="accent2"/>
                </a:solidFill>
                <a:latin typeface="+mn-lt"/>
              </a:rPr>
              <a:t>Städa</a:t>
            </a:r>
            <a:endParaRPr lang="en-GB" altLang="en-US" sz="4000" b="1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118401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3"/>
          <p:cNvSpPr>
            <a:spLocks noGrp="1" noChangeAspect="1" noChangeArrowheads="1"/>
          </p:cNvSpPr>
          <p:nvPr>
            <p:ph type="body" idx="4294967295"/>
          </p:nvPr>
        </p:nvSpPr>
        <p:spPr>
          <a:xfrm>
            <a:off x="515938" y="2364727"/>
            <a:ext cx="5382838" cy="3543013"/>
          </a:xfrm>
          <a:prstGeom prst="rect">
            <a:avLst/>
          </a:prstGeom>
          <a:solidFill>
            <a:schemeClr val="bg1">
              <a:alpha val="7059"/>
            </a:schemeClr>
          </a:solidFill>
        </p:spPr>
        <p:txBody>
          <a:bodyPr>
            <a:normAutofit/>
          </a:bodyPr>
          <a:lstStyle/>
          <a:p>
            <a:pPr marL="0" indent="0" eaLnBrk="0" hangingPunct="0">
              <a:lnSpc>
                <a:spcPct val="130000"/>
              </a:lnSpc>
              <a:spcBef>
                <a:spcPct val="50000"/>
              </a:spcBef>
              <a:spcAft>
                <a:spcPts val="300"/>
              </a:spcAft>
              <a:buNone/>
              <a:defRPr/>
            </a:pPr>
            <a:r>
              <a:rPr lang="pt-BR" altLang="en-US" sz="3200" b="1" dirty="0">
                <a:cs typeface="Arial" panose="020B0604020202020204" pitchFamily="34" charset="0"/>
              </a:rPr>
              <a:t>Hur det nås:</a:t>
            </a:r>
          </a:p>
          <a:p>
            <a:pPr marL="228600" lvl="1">
              <a:lnSpc>
                <a:spcPct val="13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en-GB" altLang="en-US" dirty="0" err="1">
                <a:latin typeface="Calibri" pitchFamily="34" charset="0"/>
              </a:rPr>
              <a:t>Träna</a:t>
            </a:r>
            <a:r>
              <a:rPr lang="en-GB" altLang="en-US" dirty="0">
                <a:latin typeface="Calibri" pitchFamily="34" charset="0"/>
              </a:rPr>
              <a:t> folk </a:t>
            </a:r>
            <a:r>
              <a:rPr lang="en-GB" altLang="en-US" dirty="0" err="1">
                <a:latin typeface="Calibri" pitchFamily="34" charset="0"/>
              </a:rPr>
              <a:t>på</a:t>
            </a:r>
            <a:r>
              <a:rPr lang="en-GB" altLang="en-US" dirty="0">
                <a:latin typeface="Calibri" pitchFamily="34" charset="0"/>
              </a:rPr>
              <a:t> </a:t>
            </a:r>
            <a:r>
              <a:rPr lang="en-GB" altLang="en-US" dirty="0" err="1">
                <a:latin typeface="Calibri" pitchFamily="34" charset="0"/>
              </a:rPr>
              <a:t>hur</a:t>
            </a:r>
            <a:r>
              <a:rPr lang="en-GB" altLang="en-US" dirty="0">
                <a:latin typeface="Calibri" pitchFamily="34" charset="0"/>
              </a:rPr>
              <a:t> man </a:t>
            </a:r>
            <a:r>
              <a:rPr lang="en-GB" altLang="en-US" dirty="0" err="1">
                <a:latin typeface="Calibri" pitchFamily="34" charset="0"/>
              </a:rPr>
              <a:t>undviker</a:t>
            </a:r>
            <a:r>
              <a:rPr lang="en-GB" altLang="en-US" dirty="0">
                <a:latin typeface="Calibri" pitchFamily="34" charset="0"/>
              </a:rPr>
              <a:t> smuts.</a:t>
            </a:r>
          </a:p>
          <a:p>
            <a:pPr marL="228600" lvl="1">
              <a:lnSpc>
                <a:spcPct val="13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en-GB" altLang="en-US" dirty="0" err="1">
                <a:latin typeface="Calibri" pitchFamily="34" charset="0"/>
              </a:rPr>
              <a:t>Rengör</a:t>
            </a:r>
            <a:r>
              <a:rPr lang="en-GB" altLang="en-US" dirty="0">
                <a:latin typeface="Calibri" pitchFamily="34" charset="0"/>
              </a:rPr>
              <a:t> </a:t>
            </a:r>
            <a:r>
              <a:rPr lang="en-GB" altLang="en-US" dirty="0" err="1">
                <a:latin typeface="Calibri" pitchFamily="34" charset="0"/>
              </a:rPr>
              <a:t>bort</a:t>
            </a:r>
            <a:r>
              <a:rPr lang="en-GB" altLang="en-US" dirty="0">
                <a:latin typeface="Calibri" pitchFamily="34" charset="0"/>
              </a:rPr>
              <a:t> </a:t>
            </a:r>
            <a:r>
              <a:rPr lang="en-GB" altLang="en-US" dirty="0" err="1">
                <a:latin typeface="Calibri" pitchFamily="34" charset="0"/>
              </a:rPr>
              <a:t>smutsen</a:t>
            </a:r>
            <a:endParaRPr lang="en-GB" altLang="en-US" dirty="0">
              <a:latin typeface="Calibri" pitchFamily="34" charset="0"/>
            </a:endParaRPr>
          </a:p>
          <a:p>
            <a:pPr marL="228600" lvl="1">
              <a:lnSpc>
                <a:spcPct val="13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en-GB" altLang="en-US" dirty="0" err="1">
                <a:latin typeface="Calibri" pitchFamily="34" charset="0"/>
              </a:rPr>
              <a:t>Kontrollera</a:t>
            </a:r>
            <a:r>
              <a:rPr lang="en-GB" altLang="en-US" dirty="0">
                <a:latin typeface="Calibri" pitchFamily="34" charset="0"/>
              </a:rPr>
              <a:t> </a:t>
            </a:r>
            <a:r>
              <a:rPr lang="en-GB" altLang="en-US" dirty="0" err="1">
                <a:latin typeface="Calibri" pitchFamily="34" charset="0"/>
              </a:rPr>
              <a:t>när</a:t>
            </a:r>
            <a:r>
              <a:rPr lang="en-GB" altLang="en-US" dirty="0">
                <a:latin typeface="Calibri" pitchFamily="34" charset="0"/>
              </a:rPr>
              <a:t> du </a:t>
            </a:r>
            <a:r>
              <a:rPr lang="en-GB" altLang="en-US" dirty="0" err="1">
                <a:latin typeface="Calibri" pitchFamily="34" charset="0"/>
              </a:rPr>
              <a:t>rengör</a:t>
            </a:r>
            <a:endParaRPr lang="en-GB" altLang="en-US" dirty="0">
              <a:latin typeface="Calibri" pitchFamily="34" charset="0"/>
            </a:endParaRPr>
          </a:p>
          <a:p>
            <a:pPr marL="228600" lvl="1">
              <a:lnSpc>
                <a:spcPct val="13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en-GB" altLang="en-US" dirty="0" err="1">
                <a:latin typeface="Calibri" pitchFamily="34" charset="0"/>
              </a:rPr>
              <a:t>Att</a:t>
            </a:r>
            <a:r>
              <a:rPr lang="en-GB" altLang="en-US" dirty="0">
                <a:latin typeface="Calibri" pitchFamily="34" charset="0"/>
              </a:rPr>
              <a:t> </a:t>
            </a:r>
            <a:r>
              <a:rPr lang="en-GB" altLang="en-US" dirty="0" err="1">
                <a:latin typeface="Calibri" pitchFamily="34" charset="0"/>
              </a:rPr>
              <a:t>hitta</a:t>
            </a:r>
            <a:r>
              <a:rPr lang="en-GB" altLang="en-US" dirty="0">
                <a:latin typeface="Calibri" pitchFamily="34" charset="0"/>
              </a:rPr>
              <a:t> </a:t>
            </a:r>
            <a:r>
              <a:rPr lang="en-GB" altLang="en-US" dirty="0" err="1">
                <a:latin typeface="Calibri" pitchFamily="34" charset="0"/>
              </a:rPr>
              <a:t>och</a:t>
            </a:r>
            <a:r>
              <a:rPr lang="en-GB" altLang="en-US" dirty="0">
                <a:latin typeface="Calibri" pitchFamily="34" charset="0"/>
              </a:rPr>
              <a:t> </a:t>
            </a:r>
            <a:r>
              <a:rPr lang="en-GB" altLang="en-US" dirty="0" err="1">
                <a:latin typeface="Calibri" pitchFamily="34" charset="0"/>
              </a:rPr>
              <a:t>eliminera</a:t>
            </a:r>
            <a:r>
              <a:rPr lang="en-GB" altLang="en-US" dirty="0">
                <a:latin typeface="Calibri" pitchFamily="34" charset="0"/>
              </a:rPr>
              <a:t> </a:t>
            </a:r>
            <a:r>
              <a:rPr lang="en-GB" altLang="en-US" dirty="0" err="1">
                <a:latin typeface="Calibri" pitchFamily="34" charset="0"/>
              </a:rPr>
              <a:t>källan</a:t>
            </a:r>
            <a:r>
              <a:rPr lang="en-GB" altLang="en-US" dirty="0">
                <a:latin typeface="Calibri" pitchFamily="34" charset="0"/>
              </a:rPr>
              <a:t> </a:t>
            </a:r>
            <a:r>
              <a:rPr lang="en-GB" altLang="en-US" dirty="0" err="1">
                <a:latin typeface="Calibri" pitchFamily="34" charset="0"/>
              </a:rPr>
              <a:t>för</a:t>
            </a:r>
            <a:r>
              <a:rPr lang="en-GB" altLang="en-US" dirty="0">
                <a:latin typeface="Calibri" pitchFamily="34" charset="0"/>
              </a:rPr>
              <a:t> smuts</a:t>
            </a:r>
          </a:p>
        </p:txBody>
      </p:sp>
      <p:sp>
        <p:nvSpPr>
          <p:cNvPr id="2" name="Rectangle 1"/>
          <p:cNvSpPr/>
          <p:nvPr/>
        </p:nvSpPr>
        <p:spPr>
          <a:xfrm>
            <a:off x="6456362" y="3101706"/>
            <a:ext cx="5359120" cy="1763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indent="-228600">
              <a:lnSpc>
                <a:spcPct val="13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en-GB" altLang="en-US" sz="2400" dirty="0" err="1">
                <a:latin typeface="Calibri" pitchFamily="34" charset="0"/>
              </a:rPr>
              <a:t>Röj</a:t>
            </a:r>
            <a:r>
              <a:rPr lang="en-GB" altLang="en-US" sz="2400" dirty="0">
                <a:latin typeface="Calibri" pitchFamily="34" charset="0"/>
              </a:rPr>
              <a:t> </a:t>
            </a:r>
            <a:r>
              <a:rPr lang="en-GB" altLang="en-US" sz="2400" dirty="0" err="1">
                <a:latin typeface="Calibri" pitchFamily="34" charset="0"/>
              </a:rPr>
              <a:t>bort</a:t>
            </a:r>
            <a:r>
              <a:rPr lang="en-GB" altLang="en-US" sz="2400" dirty="0">
                <a:latin typeface="Calibri" pitchFamily="34" charset="0"/>
              </a:rPr>
              <a:t> </a:t>
            </a:r>
            <a:r>
              <a:rPr lang="en-GB" altLang="en-US" sz="2400" dirty="0" err="1">
                <a:latin typeface="Calibri" pitchFamily="34" charset="0"/>
              </a:rPr>
              <a:t>överlopps</a:t>
            </a:r>
            <a:r>
              <a:rPr lang="en-GB" altLang="en-US" sz="2400" dirty="0">
                <a:latin typeface="Calibri" pitchFamily="34" charset="0"/>
              </a:rPr>
              <a:t> </a:t>
            </a:r>
            <a:r>
              <a:rPr lang="en-GB" altLang="en-US" sz="2400" dirty="0" err="1">
                <a:latin typeface="Calibri" pitchFamily="34" charset="0"/>
              </a:rPr>
              <a:t>skräpkärl</a:t>
            </a:r>
            <a:r>
              <a:rPr lang="en-GB" altLang="en-US" sz="2400" dirty="0">
                <a:latin typeface="Calibri" pitchFamily="34" charset="0"/>
              </a:rPr>
              <a:t> </a:t>
            </a:r>
          </a:p>
          <a:p>
            <a:pPr marL="228600" lvl="1" indent="-228600">
              <a:lnSpc>
                <a:spcPct val="13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en-GB" altLang="en-US" sz="2400" dirty="0" err="1">
                <a:latin typeface="Calibri" pitchFamily="34" charset="0"/>
              </a:rPr>
              <a:t>Skapa</a:t>
            </a:r>
            <a:r>
              <a:rPr lang="en-GB" altLang="en-US" sz="2400" dirty="0">
                <a:latin typeface="Calibri" pitchFamily="34" charset="0"/>
              </a:rPr>
              <a:t> </a:t>
            </a:r>
            <a:r>
              <a:rPr lang="en-GB" altLang="en-US" sz="2400" dirty="0" err="1">
                <a:latin typeface="Calibri" pitchFamily="34" charset="0"/>
              </a:rPr>
              <a:t>rena</a:t>
            </a:r>
            <a:r>
              <a:rPr lang="en-GB" altLang="en-US" sz="2400" dirty="0">
                <a:latin typeface="Calibri" pitchFamily="34" charset="0"/>
              </a:rPr>
              <a:t> </a:t>
            </a:r>
            <a:r>
              <a:rPr lang="en-GB" altLang="en-US" sz="2400" dirty="0" err="1">
                <a:latin typeface="Calibri" pitchFamily="34" charset="0"/>
              </a:rPr>
              <a:t>och</a:t>
            </a:r>
            <a:r>
              <a:rPr lang="en-GB" altLang="en-US" sz="2400" dirty="0">
                <a:latin typeface="Calibri" pitchFamily="34" charset="0"/>
              </a:rPr>
              <a:t> </a:t>
            </a:r>
            <a:r>
              <a:rPr lang="en-GB" altLang="en-US" sz="2400" dirty="0" err="1">
                <a:latin typeface="Calibri" pitchFamily="34" charset="0"/>
              </a:rPr>
              <a:t>trygga</a:t>
            </a:r>
            <a:r>
              <a:rPr lang="en-GB" altLang="en-US" sz="2400" dirty="0">
                <a:latin typeface="Calibri" pitchFamily="34" charset="0"/>
              </a:rPr>
              <a:t> </a:t>
            </a:r>
            <a:r>
              <a:rPr lang="en-GB" altLang="en-US" sz="2400" dirty="0" err="1">
                <a:latin typeface="Calibri" pitchFamily="34" charset="0"/>
              </a:rPr>
              <a:t>omständigheter</a:t>
            </a:r>
            <a:endParaRPr lang="en-GB" altLang="en-US" sz="2400" dirty="0">
              <a:latin typeface="Calibri" pitchFamily="34" charset="0"/>
            </a:endParaRPr>
          </a:p>
          <a:p>
            <a:pPr marL="228600" lvl="1" indent="-228600">
              <a:lnSpc>
                <a:spcPct val="13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en-GB" altLang="en-US" sz="2400" dirty="0" err="1">
                <a:latin typeface="Calibri" pitchFamily="34" charset="0"/>
              </a:rPr>
              <a:t>Gör</a:t>
            </a:r>
            <a:r>
              <a:rPr lang="en-GB" altLang="en-US" sz="2400" dirty="0">
                <a:latin typeface="Calibri" pitchFamily="34" charset="0"/>
              </a:rPr>
              <a:t> </a:t>
            </a:r>
            <a:r>
              <a:rPr lang="en-GB" altLang="en-US" sz="2400" dirty="0" err="1">
                <a:latin typeface="Calibri" pitchFamily="34" charset="0"/>
              </a:rPr>
              <a:t>en</a:t>
            </a:r>
            <a:r>
              <a:rPr lang="en-GB" altLang="en-US" sz="2400" dirty="0">
                <a:latin typeface="Calibri" pitchFamily="34" charset="0"/>
              </a:rPr>
              <a:t> </a:t>
            </a:r>
            <a:r>
              <a:rPr lang="en-GB" altLang="en-US" sz="2400" dirty="0" err="1">
                <a:latin typeface="Calibri" pitchFamily="34" charset="0"/>
              </a:rPr>
              <a:t>städplan</a:t>
            </a:r>
            <a:endParaRPr lang="pt-BR" altLang="en-US" sz="2400" dirty="0">
              <a:latin typeface="Calibri" pitchFamily="34" charset="0"/>
            </a:endParaRPr>
          </a:p>
        </p:txBody>
      </p:sp>
      <p:sp>
        <p:nvSpPr>
          <p:cNvPr id="7" name="Otsikko 1"/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solidFill>
                  <a:srgbClr val="00B050"/>
                </a:solidFill>
                <a:latin typeface="+mn-lt"/>
              </a:rPr>
              <a:t>Princip</a:t>
            </a:r>
            <a:r>
              <a:rPr lang="en-US" sz="4100" b="1" dirty="0">
                <a:solidFill>
                  <a:srgbClr val="00B050"/>
                </a:solidFill>
                <a:latin typeface="+mn-lt"/>
              </a:rPr>
              <a:t> 3</a:t>
            </a:r>
          </a:p>
          <a:p>
            <a:pPr algn="ctr"/>
            <a:r>
              <a:rPr lang="en-US" sz="3300" b="1" dirty="0">
                <a:solidFill>
                  <a:srgbClr val="00B050"/>
                </a:solidFill>
                <a:latin typeface="+mn-lt"/>
              </a:rPr>
              <a:t>5S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000403" y="1740496"/>
            <a:ext cx="81986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3. S </a:t>
            </a:r>
            <a:r>
              <a:rPr lang="pt-PT" altLang="en-US" sz="2400" b="1" dirty="0">
                <a:solidFill>
                  <a:schemeClr val="accent2"/>
                </a:solidFill>
                <a:latin typeface="Calibri Light" panose="020F0302020204030204"/>
                <a:cs typeface="+mn-cs"/>
                <a:sym typeface="Wingdings" panose="05000000000000000000" pitchFamily="2" charset="2"/>
              </a:rPr>
              <a:t>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Seiso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:   </a:t>
            </a:r>
            <a:r>
              <a:rPr lang="en-GB" altLang="en-US" sz="4000" b="1" dirty="0" err="1">
                <a:solidFill>
                  <a:schemeClr val="accent2"/>
                </a:solidFill>
                <a:latin typeface="+mn-lt"/>
              </a:rPr>
              <a:t>Städa</a:t>
            </a:r>
            <a:endParaRPr lang="en-GB" altLang="en-US" sz="4000" b="1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516171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MVC-074F"/>
          <p:cNvPicPr>
            <a:picLocks noChangeAspect="1" noChangeArrowheads="1"/>
          </p:cNvPicPr>
          <p:nvPr/>
        </p:nvPicPr>
        <p:blipFill>
          <a:blip r:embed="rId2">
            <a:lum bright="3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920" y="2725272"/>
            <a:ext cx="4021591" cy="227426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3" name="Line 16"/>
          <p:cNvSpPr>
            <a:spLocks noChangeShapeType="1"/>
          </p:cNvSpPr>
          <p:nvPr/>
        </p:nvSpPr>
        <p:spPr bwMode="auto">
          <a:xfrm flipV="1">
            <a:off x="8686058" y="3982100"/>
            <a:ext cx="504825" cy="1109660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7190920" y="5064800"/>
            <a:ext cx="328108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PT" altLang="en-US" dirty="0">
                <a:latin typeface="+mn-lt"/>
              </a:rPr>
              <a:t>Avrundade hörn och kanter så att smuts och skräp inte samlas.</a:t>
            </a:r>
          </a:p>
        </p:txBody>
      </p:sp>
      <p:pic>
        <p:nvPicPr>
          <p:cNvPr id="5" name="Picture 7" descr="MVC-134F"/>
          <p:cNvPicPr>
            <a:picLocks noChangeAspect="1" noChangeArrowheads="1"/>
          </p:cNvPicPr>
          <p:nvPr/>
        </p:nvPicPr>
        <p:blipFill>
          <a:blip r:embed="rId3">
            <a:lum bright="30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453" y="2725271"/>
            <a:ext cx="4730750" cy="227426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116742" name="TextBox 7"/>
          <p:cNvSpPr txBox="1">
            <a:spLocks noChangeArrowheads="1"/>
          </p:cNvSpPr>
          <p:nvPr/>
        </p:nvSpPr>
        <p:spPr bwMode="auto">
          <a:xfrm>
            <a:off x="1176453" y="5091760"/>
            <a:ext cx="12899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PT" altLang="en-US" dirty="0">
                <a:latin typeface="+mn-lt"/>
              </a:rPr>
              <a:t>Lutande tak</a:t>
            </a:r>
            <a:endParaRPr lang="en-US" altLang="en-US" dirty="0">
              <a:latin typeface="+mn-lt"/>
            </a:endParaRPr>
          </a:p>
        </p:txBody>
      </p:sp>
      <p:cxnSp>
        <p:nvCxnSpPr>
          <p:cNvPr id="116744" name="Straight Arrow Connector 9"/>
          <p:cNvCxnSpPr>
            <a:cxnSpLocks noChangeShapeType="1"/>
          </p:cNvCxnSpPr>
          <p:nvPr/>
        </p:nvCxnSpPr>
        <p:spPr bwMode="auto">
          <a:xfrm flipV="1">
            <a:off x="2512992" y="3101788"/>
            <a:ext cx="2018034" cy="1989973"/>
          </a:xfrm>
          <a:prstGeom prst="straightConnector1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Otsikko 1"/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solidFill>
                  <a:srgbClr val="00B050"/>
                </a:solidFill>
                <a:latin typeface="+mn-lt"/>
              </a:rPr>
              <a:t>Princip</a:t>
            </a:r>
            <a:r>
              <a:rPr lang="en-US" sz="4100" b="1" dirty="0">
                <a:solidFill>
                  <a:srgbClr val="00B050"/>
                </a:solidFill>
                <a:latin typeface="+mn-lt"/>
              </a:rPr>
              <a:t> 3</a:t>
            </a:r>
          </a:p>
          <a:p>
            <a:pPr algn="ctr"/>
            <a:r>
              <a:rPr lang="en-US" sz="3300" b="1" dirty="0">
                <a:solidFill>
                  <a:srgbClr val="00B050"/>
                </a:solidFill>
                <a:latin typeface="+mn-lt"/>
              </a:rPr>
              <a:t>5S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000403" y="1740496"/>
            <a:ext cx="81986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3. S </a:t>
            </a:r>
            <a:r>
              <a:rPr lang="pt-PT" altLang="en-US" sz="2400" b="1" dirty="0">
                <a:solidFill>
                  <a:schemeClr val="accent2"/>
                </a:solidFill>
                <a:latin typeface="Calibri Light" panose="020F0302020204030204"/>
                <a:cs typeface="+mn-cs"/>
                <a:sym typeface="Wingdings" panose="05000000000000000000" pitchFamily="2" charset="2"/>
              </a:rPr>
              <a:t>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Seiso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:   </a:t>
            </a:r>
            <a:r>
              <a:rPr lang="en-GB" altLang="en-US" sz="4000" b="1" dirty="0" err="1">
                <a:solidFill>
                  <a:schemeClr val="accent2"/>
                </a:solidFill>
                <a:latin typeface="+mn-lt"/>
              </a:rPr>
              <a:t>Städa</a:t>
            </a:r>
            <a:endParaRPr lang="en-GB" altLang="en-US" sz="4000" b="1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233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/>
          <p:cNvSpPr/>
          <p:nvPr/>
        </p:nvSpPr>
        <p:spPr>
          <a:xfrm>
            <a:off x="0" y="-8792"/>
            <a:ext cx="12192000" cy="68595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666" name="Text Box 7"/>
          <p:cNvSpPr txBox="1">
            <a:spLocks noChangeArrowheads="1"/>
          </p:cNvSpPr>
          <p:nvPr/>
        </p:nvSpPr>
        <p:spPr bwMode="auto">
          <a:xfrm rot="18071">
            <a:off x="2137764" y="1553291"/>
            <a:ext cx="25519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/>
              <a:t>1</a:t>
            </a:r>
          </a:p>
        </p:txBody>
      </p:sp>
      <p:sp>
        <p:nvSpPr>
          <p:cNvPr id="113667" name="Text Box 8"/>
          <p:cNvSpPr txBox="1">
            <a:spLocks noChangeArrowheads="1"/>
          </p:cNvSpPr>
          <p:nvPr/>
        </p:nvSpPr>
        <p:spPr bwMode="auto">
          <a:xfrm rot="34243">
            <a:off x="3055749" y="1291681"/>
            <a:ext cx="4988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/>
              <a:t>2</a:t>
            </a:r>
          </a:p>
        </p:txBody>
      </p:sp>
      <p:sp>
        <p:nvSpPr>
          <p:cNvPr id="113668" name="Text Box 9"/>
          <p:cNvSpPr txBox="1">
            <a:spLocks noChangeArrowheads="1"/>
          </p:cNvSpPr>
          <p:nvPr/>
        </p:nvSpPr>
        <p:spPr bwMode="auto">
          <a:xfrm rot="5786">
            <a:off x="4115510" y="1492528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3</a:t>
            </a:r>
          </a:p>
        </p:txBody>
      </p:sp>
      <p:sp>
        <p:nvSpPr>
          <p:cNvPr id="113669" name="Text Box 10"/>
          <p:cNvSpPr txBox="1">
            <a:spLocks noChangeArrowheads="1"/>
          </p:cNvSpPr>
          <p:nvPr/>
        </p:nvSpPr>
        <p:spPr bwMode="auto">
          <a:xfrm rot="57688">
            <a:off x="4710202" y="1354824"/>
            <a:ext cx="4411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/>
              <a:t>4</a:t>
            </a:r>
          </a:p>
        </p:txBody>
      </p:sp>
      <p:sp>
        <p:nvSpPr>
          <p:cNvPr id="113670" name="Text Box 11"/>
          <p:cNvSpPr txBox="1">
            <a:spLocks noChangeArrowheads="1"/>
          </p:cNvSpPr>
          <p:nvPr/>
        </p:nvSpPr>
        <p:spPr bwMode="auto">
          <a:xfrm rot="19330">
            <a:off x="5534735" y="1492528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5</a:t>
            </a:r>
          </a:p>
        </p:txBody>
      </p:sp>
      <p:sp>
        <p:nvSpPr>
          <p:cNvPr id="113671" name="Text Box 12"/>
          <p:cNvSpPr txBox="1">
            <a:spLocks noChangeArrowheads="1"/>
          </p:cNvSpPr>
          <p:nvPr/>
        </p:nvSpPr>
        <p:spPr bwMode="auto">
          <a:xfrm rot="21109">
            <a:off x="6396747" y="1491734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Albertus"/>
              </a:rPr>
              <a:t>6</a:t>
            </a:r>
          </a:p>
        </p:txBody>
      </p:sp>
      <p:sp>
        <p:nvSpPr>
          <p:cNvPr id="113672" name="Text Box 13"/>
          <p:cNvSpPr txBox="1">
            <a:spLocks noChangeArrowheads="1"/>
          </p:cNvSpPr>
          <p:nvPr/>
        </p:nvSpPr>
        <p:spPr bwMode="auto">
          <a:xfrm rot="48044">
            <a:off x="7316789" y="1387475"/>
            <a:ext cx="4286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>
                <a:latin typeface="Algerian" panose="04020705040A02060702" pitchFamily="82" charset="0"/>
              </a:rPr>
              <a:t>7</a:t>
            </a:r>
          </a:p>
        </p:txBody>
      </p:sp>
      <p:sp>
        <p:nvSpPr>
          <p:cNvPr id="113673" name="Text Box 14"/>
          <p:cNvSpPr txBox="1">
            <a:spLocks noChangeArrowheads="1"/>
          </p:cNvSpPr>
          <p:nvPr/>
        </p:nvSpPr>
        <p:spPr bwMode="auto">
          <a:xfrm rot="10896">
            <a:off x="8187892" y="1415584"/>
            <a:ext cx="3850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latin typeface="Old English"/>
              </a:rPr>
              <a:t>8</a:t>
            </a:r>
          </a:p>
        </p:txBody>
      </p:sp>
      <p:sp>
        <p:nvSpPr>
          <p:cNvPr id="113674" name="Text Box 15"/>
          <p:cNvSpPr txBox="1">
            <a:spLocks noChangeArrowheads="1"/>
          </p:cNvSpPr>
          <p:nvPr/>
        </p:nvSpPr>
        <p:spPr bwMode="auto">
          <a:xfrm rot="40852">
            <a:off x="9022472" y="1492528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9</a:t>
            </a:r>
          </a:p>
        </p:txBody>
      </p:sp>
      <p:sp>
        <p:nvSpPr>
          <p:cNvPr id="113675" name="Text Box 16"/>
          <p:cNvSpPr txBox="1">
            <a:spLocks noChangeArrowheads="1"/>
          </p:cNvSpPr>
          <p:nvPr/>
        </p:nvSpPr>
        <p:spPr bwMode="auto">
          <a:xfrm>
            <a:off x="9758364" y="1355726"/>
            <a:ext cx="6976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/>
              <a:t>10</a:t>
            </a:r>
          </a:p>
        </p:txBody>
      </p:sp>
      <p:sp>
        <p:nvSpPr>
          <p:cNvPr id="113676" name="Text Box 17"/>
          <p:cNvSpPr txBox="1">
            <a:spLocks noChangeArrowheads="1"/>
          </p:cNvSpPr>
          <p:nvPr/>
        </p:nvSpPr>
        <p:spPr bwMode="auto">
          <a:xfrm rot="19197">
            <a:off x="1960632" y="2237295"/>
            <a:ext cx="6094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/>
              <a:t>11</a:t>
            </a:r>
          </a:p>
        </p:txBody>
      </p:sp>
      <p:sp>
        <p:nvSpPr>
          <p:cNvPr id="113677" name="Text Box 18"/>
          <p:cNvSpPr txBox="1">
            <a:spLocks noChangeArrowheads="1"/>
          </p:cNvSpPr>
          <p:nvPr/>
        </p:nvSpPr>
        <p:spPr bwMode="auto">
          <a:xfrm rot="26672">
            <a:off x="3084602" y="2345016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12</a:t>
            </a:r>
          </a:p>
        </p:txBody>
      </p:sp>
      <p:sp>
        <p:nvSpPr>
          <p:cNvPr id="113678" name="Text Box 19"/>
          <p:cNvSpPr txBox="1">
            <a:spLocks noChangeArrowheads="1"/>
          </p:cNvSpPr>
          <p:nvPr/>
        </p:nvSpPr>
        <p:spPr bwMode="auto">
          <a:xfrm>
            <a:off x="4078288" y="2360613"/>
            <a:ext cx="4122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i="1"/>
              <a:t>13</a:t>
            </a:r>
          </a:p>
        </p:txBody>
      </p:sp>
      <p:sp>
        <p:nvSpPr>
          <p:cNvPr id="113679" name="Text Box 20"/>
          <p:cNvSpPr txBox="1">
            <a:spLocks noChangeArrowheads="1"/>
          </p:cNvSpPr>
          <p:nvPr/>
        </p:nvSpPr>
        <p:spPr bwMode="auto">
          <a:xfrm rot="12637">
            <a:off x="4695775" y="2330421"/>
            <a:ext cx="470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latin typeface="Strider"/>
              </a:rPr>
              <a:t>14</a:t>
            </a:r>
          </a:p>
        </p:txBody>
      </p:sp>
      <p:sp>
        <p:nvSpPr>
          <p:cNvPr id="113680" name="Text Box 21"/>
          <p:cNvSpPr txBox="1">
            <a:spLocks noChangeArrowheads="1"/>
          </p:cNvSpPr>
          <p:nvPr/>
        </p:nvSpPr>
        <p:spPr bwMode="auto">
          <a:xfrm rot="2509">
            <a:off x="5313522" y="2176533"/>
            <a:ext cx="7553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/>
              <a:t>15</a:t>
            </a:r>
          </a:p>
        </p:txBody>
      </p:sp>
      <p:sp>
        <p:nvSpPr>
          <p:cNvPr id="113681" name="Text Box 22"/>
          <p:cNvSpPr txBox="1">
            <a:spLocks noChangeArrowheads="1"/>
          </p:cNvSpPr>
          <p:nvPr/>
        </p:nvSpPr>
        <p:spPr bwMode="auto">
          <a:xfrm rot="8454">
            <a:off x="6007100" y="1981200"/>
            <a:ext cx="10922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600">
                <a:latin typeface="Rockwell" panose="02060603020205020403" pitchFamily="18" charset="0"/>
              </a:rPr>
              <a:t>16</a:t>
            </a:r>
          </a:p>
        </p:txBody>
      </p:sp>
      <p:sp>
        <p:nvSpPr>
          <p:cNvPr id="113682" name="Text Box 23"/>
          <p:cNvSpPr txBox="1">
            <a:spLocks noChangeArrowheads="1"/>
          </p:cNvSpPr>
          <p:nvPr/>
        </p:nvSpPr>
        <p:spPr bwMode="auto">
          <a:xfrm rot="52250">
            <a:off x="7153434" y="2176533"/>
            <a:ext cx="7553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/>
              <a:t>17</a:t>
            </a:r>
          </a:p>
        </p:txBody>
      </p:sp>
      <p:sp>
        <p:nvSpPr>
          <p:cNvPr id="113683" name="Text Box 25"/>
          <p:cNvSpPr txBox="1">
            <a:spLocks noChangeArrowheads="1"/>
          </p:cNvSpPr>
          <p:nvPr/>
        </p:nvSpPr>
        <p:spPr bwMode="auto">
          <a:xfrm rot="22734">
            <a:off x="8858967" y="2237295"/>
            <a:ext cx="6399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i="1"/>
              <a:t>19</a:t>
            </a:r>
          </a:p>
        </p:txBody>
      </p:sp>
      <p:sp>
        <p:nvSpPr>
          <p:cNvPr id="113684" name="Text Box 26"/>
          <p:cNvSpPr txBox="1">
            <a:spLocks noChangeArrowheads="1"/>
          </p:cNvSpPr>
          <p:nvPr/>
        </p:nvSpPr>
        <p:spPr bwMode="auto">
          <a:xfrm rot="39431">
            <a:off x="9603573" y="2068810"/>
            <a:ext cx="95410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/>
              <a:t>20</a:t>
            </a:r>
          </a:p>
        </p:txBody>
      </p:sp>
      <p:sp>
        <p:nvSpPr>
          <p:cNvPr id="113685" name="Text Box 27"/>
          <p:cNvSpPr txBox="1">
            <a:spLocks noChangeArrowheads="1"/>
          </p:cNvSpPr>
          <p:nvPr/>
        </p:nvSpPr>
        <p:spPr bwMode="auto">
          <a:xfrm rot="56370">
            <a:off x="1829989" y="2896822"/>
            <a:ext cx="8707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/>
              <a:t>21</a:t>
            </a:r>
          </a:p>
        </p:txBody>
      </p:sp>
      <p:sp>
        <p:nvSpPr>
          <p:cNvPr id="113686" name="Text Box 28"/>
          <p:cNvSpPr txBox="1">
            <a:spLocks noChangeArrowheads="1"/>
          </p:cNvSpPr>
          <p:nvPr/>
        </p:nvSpPr>
        <p:spPr bwMode="auto">
          <a:xfrm rot="42008">
            <a:off x="2927509" y="2959170"/>
            <a:ext cx="7553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/>
              <a:t>22</a:t>
            </a:r>
            <a:endParaRPr lang="en-US" altLang="en-US" sz="4800"/>
          </a:p>
        </p:txBody>
      </p:sp>
      <p:sp>
        <p:nvSpPr>
          <p:cNvPr id="113687" name="Text Box 29"/>
          <p:cNvSpPr txBox="1">
            <a:spLocks noChangeArrowheads="1"/>
          </p:cNvSpPr>
          <p:nvPr/>
        </p:nvSpPr>
        <p:spPr bwMode="auto">
          <a:xfrm>
            <a:off x="3976689" y="3022601"/>
            <a:ext cx="6399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/>
              <a:t>23</a:t>
            </a:r>
          </a:p>
        </p:txBody>
      </p:sp>
      <p:sp>
        <p:nvSpPr>
          <p:cNvPr id="113688" name="Text Box 30"/>
          <p:cNvSpPr txBox="1">
            <a:spLocks noChangeArrowheads="1"/>
          </p:cNvSpPr>
          <p:nvPr/>
        </p:nvSpPr>
        <p:spPr bwMode="auto">
          <a:xfrm rot="11437">
            <a:off x="4524255" y="2928394"/>
            <a:ext cx="8130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/>
              <a:t>24</a:t>
            </a:r>
          </a:p>
        </p:txBody>
      </p:sp>
      <p:sp>
        <p:nvSpPr>
          <p:cNvPr id="113689" name="Text Box 31"/>
          <p:cNvSpPr txBox="1">
            <a:spLocks noChangeArrowheads="1"/>
          </p:cNvSpPr>
          <p:nvPr/>
        </p:nvSpPr>
        <p:spPr bwMode="auto">
          <a:xfrm rot="54360">
            <a:off x="5284668" y="2928394"/>
            <a:ext cx="8130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/>
              <a:t>25</a:t>
            </a:r>
          </a:p>
        </p:txBody>
      </p:sp>
      <p:sp>
        <p:nvSpPr>
          <p:cNvPr id="113690" name="Text Box 32"/>
          <p:cNvSpPr txBox="1">
            <a:spLocks noChangeArrowheads="1"/>
          </p:cNvSpPr>
          <p:nvPr/>
        </p:nvSpPr>
        <p:spPr bwMode="auto">
          <a:xfrm rot="37576">
            <a:off x="6175534" y="2959170"/>
            <a:ext cx="7553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/>
              <a:t>26</a:t>
            </a:r>
          </a:p>
        </p:txBody>
      </p:sp>
      <p:sp>
        <p:nvSpPr>
          <p:cNvPr id="113691" name="Text Box 33"/>
          <p:cNvSpPr txBox="1">
            <a:spLocks noChangeArrowheads="1"/>
          </p:cNvSpPr>
          <p:nvPr/>
        </p:nvSpPr>
        <p:spPr bwMode="auto">
          <a:xfrm>
            <a:off x="7159626" y="2932114"/>
            <a:ext cx="8130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/>
              <a:t>27</a:t>
            </a:r>
          </a:p>
        </p:txBody>
      </p:sp>
      <p:sp>
        <p:nvSpPr>
          <p:cNvPr id="113692" name="Text Box 34"/>
          <p:cNvSpPr txBox="1">
            <a:spLocks noChangeArrowheads="1"/>
          </p:cNvSpPr>
          <p:nvPr/>
        </p:nvSpPr>
        <p:spPr bwMode="auto">
          <a:xfrm rot="39188">
            <a:off x="7973893" y="2928394"/>
            <a:ext cx="8130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/>
              <a:t>28</a:t>
            </a:r>
          </a:p>
        </p:txBody>
      </p:sp>
      <p:sp>
        <p:nvSpPr>
          <p:cNvPr id="113693" name="Text Box 35"/>
          <p:cNvSpPr txBox="1">
            <a:spLocks noChangeArrowheads="1"/>
          </p:cNvSpPr>
          <p:nvPr/>
        </p:nvSpPr>
        <p:spPr bwMode="auto">
          <a:xfrm rot="26953">
            <a:off x="8958352" y="3128447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29</a:t>
            </a:r>
          </a:p>
        </p:txBody>
      </p:sp>
      <p:sp>
        <p:nvSpPr>
          <p:cNvPr id="113694" name="Text Box 36"/>
          <p:cNvSpPr txBox="1">
            <a:spLocks noChangeArrowheads="1"/>
          </p:cNvSpPr>
          <p:nvPr/>
        </p:nvSpPr>
        <p:spPr bwMode="auto">
          <a:xfrm>
            <a:off x="9759951" y="2992439"/>
            <a:ext cx="6976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/>
              <a:t>30</a:t>
            </a:r>
            <a:endParaRPr lang="en-US" altLang="en-US"/>
          </a:p>
        </p:txBody>
      </p:sp>
      <p:sp>
        <p:nvSpPr>
          <p:cNvPr id="113695" name="Text Box 37"/>
          <p:cNvSpPr txBox="1">
            <a:spLocks noChangeArrowheads="1"/>
          </p:cNvSpPr>
          <p:nvPr/>
        </p:nvSpPr>
        <p:spPr bwMode="auto">
          <a:xfrm rot="-38672">
            <a:off x="1745028" y="3699045"/>
            <a:ext cx="104067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/>
              <a:t>31</a:t>
            </a:r>
          </a:p>
        </p:txBody>
      </p:sp>
      <p:sp>
        <p:nvSpPr>
          <p:cNvPr id="113696" name="Text Box 38"/>
          <p:cNvSpPr txBox="1">
            <a:spLocks noChangeArrowheads="1"/>
          </p:cNvSpPr>
          <p:nvPr/>
        </p:nvSpPr>
        <p:spPr bwMode="auto">
          <a:xfrm rot="50979">
            <a:off x="2528360" y="3422045"/>
            <a:ext cx="155363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9600"/>
              <a:t>32</a:t>
            </a:r>
          </a:p>
        </p:txBody>
      </p:sp>
      <p:sp>
        <p:nvSpPr>
          <p:cNvPr id="113697" name="Text Box 39"/>
          <p:cNvSpPr txBox="1">
            <a:spLocks noChangeArrowheads="1"/>
          </p:cNvSpPr>
          <p:nvPr/>
        </p:nvSpPr>
        <p:spPr bwMode="auto">
          <a:xfrm rot="35826">
            <a:off x="3838176" y="3792172"/>
            <a:ext cx="8707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/>
              <a:t>33</a:t>
            </a:r>
          </a:p>
        </p:txBody>
      </p:sp>
      <p:sp>
        <p:nvSpPr>
          <p:cNvPr id="113698" name="Text Box 40"/>
          <p:cNvSpPr txBox="1">
            <a:spLocks noChangeArrowheads="1"/>
          </p:cNvSpPr>
          <p:nvPr/>
        </p:nvSpPr>
        <p:spPr bwMode="auto">
          <a:xfrm rot="13092">
            <a:off x="4581963" y="3883711"/>
            <a:ext cx="6976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/>
              <a:t>34</a:t>
            </a:r>
          </a:p>
        </p:txBody>
      </p:sp>
      <p:sp>
        <p:nvSpPr>
          <p:cNvPr id="113699" name="Text Box 41"/>
          <p:cNvSpPr txBox="1">
            <a:spLocks noChangeArrowheads="1"/>
          </p:cNvSpPr>
          <p:nvPr/>
        </p:nvSpPr>
        <p:spPr bwMode="auto">
          <a:xfrm rot="9237">
            <a:off x="5470615" y="4021416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35</a:t>
            </a:r>
          </a:p>
        </p:txBody>
      </p:sp>
      <p:sp>
        <p:nvSpPr>
          <p:cNvPr id="113700" name="Text Box 42"/>
          <p:cNvSpPr txBox="1">
            <a:spLocks noChangeArrowheads="1"/>
          </p:cNvSpPr>
          <p:nvPr/>
        </p:nvSpPr>
        <p:spPr bwMode="auto">
          <a:xfrm rot="16258">
            <a:off x="6117826" y="3792172"/>
            <a:ext cx="8707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/>
              <a:t>36</a:t>
            </a:r>
          </a:p>
        </p:txBody>
      </p:sp>
      <p:sp>
        <p:nvSpPr>
          <p:cNvPr id="113701" name="Text Box 43"/>
          <p:cNvSpPr txBox="1">
            <a:spLocks noChangeArrowheads="1"/>
          </p:cNvSpPr>
          <p:nvPr/>
        </p:nvSpPr>
        <p:spPr bwMode="auto">
          <a:xfrm rot="24640">
            <a:off x="7124580" y="3822156"/>
            <a:ext cx="8130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i="1"/>
              <a:t>37</a:t>
            </a:r>
          </a:p>
        </p:txBody>
      </p:sp>
      <p:sp>
        <p:nvSpPr>
          <p:cNvPr id="113702" name="Text Box 44"/>
          <p:cNvSpPr txBox="1">
            <a:spLocks noChangeArrowheads="1"/>
          </p:cNvSpPr>
          <p:nvPr/>
        </p:nvSpPr>
        <p:spPr bwMode="auto">
          <a:xfrm rot="6325">
            <a:off x="8159839" y="4022209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Old English"/>
              </a:rPr>
              <a:t>38</a:t>
            </a:r>
          </a:p>
        </p:txBody>
      </p:sp>
      <p:sp>
        <p:nvSpPr>
          <p:cNvPr id="113703" name="Text Box 45"/>
          <p:cNvSpPr txBox="1">
            <a:spLocks noChangeArrowheads="1"/>
          </p:cNvSpPr>
          <p:nvPr/>
        </p:nvSpPr>
        <p:spPr bwMode="auto">
          <a:xfrm rot="35599">
            <a:off x="8858967" y="3915283"/>
            <a:ext cx="6399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/>
              <a:t>39</a:t>
            </a:r>
          </a:p>
        </p:txBody>
      </p:sp>
      <p:sp>
        <p:nvSpPr>
          <p:cNvPr id="113704" name="Text Box 46"/>
          <p:cNvSpPr txBox="1">
            <a:spLocks noChangeArrowheads="1"/>
          </p:cNvSpPr>
          <p:nvPr/>
        </p:nvSpPr>
        <p:spPr bwMode="auto">
          <a:xfrm rot="16435">
            <a:off x="1665288" y="4602164"/>
            <a:ext cx="120015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7200"/>
              <a:t>41</a:t>
            </a:r>
          </a:p>
        </p:txBody>
      </p:sp>
      <p:sp>
        <p:nvSpPr>
          <p:cNvPr id="113705" name="Text Box 47"/>
          <p:cNvSpPr txBox="1">
            <a:spLocks noChangeArrowheads="1"/>
          </p:cNvSpPr>
          <p:nvPr/>
        </p:nvSpPr>
        <p:spPr bwMode="auto">
          <a:xfrm rot="10724">
            <a:off x="2970214" y="4875213"/>
            <a:ext cx="8397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i="1"/>
              <a:t>42</a:t>
            </a:r>
          </a:p>
        </p:txBody>
      </p:sp>
      <p:sp>
        <p:nvSpPr>
          <p:cNvPr id="113706" name="Text Box 48"/>
          <p:cNvSpPr txBox="1">
            <a:spLocks noChangeArrowheads="1"/>
          </p:cNvSpPr>
          <p:nvPr/>
        </p:nvSpPr>
        <p:spPr bwMode="auto">
          <a:xfrm rot="24911">
            <a:off x="3854450" y="4814888"/>
            <a:ext cx="83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>
                <a:latin typeface="Franklin Gothic Demi" panose="020B0703020102020204" pitchFamily="34" charset="0"/>
              </a:rPr>
              <a:t>43</a:t>
            </a:r>
          </a:p>
        </p:txBody>
      </p:sp>
      <p:sp>
        <p:nvSpPr>
          <p:cNvPr id="113707" name="Text Box 49"/>
          <p:cNvSpPr txBox="1">
            <a:spLocks noChangeArrowheads="1"/>
          </p:cNvSpPr>
          <p:nvPr/>
        </p:nvSpPr>
        <p:spPr bwMode="auto">
          <a:xfrm rot="46631">
            <a:off x="4667250" y="4784726"/>
            <a:ext cx="52705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>
                <a:latin typeface="Onyx" panose="04050602080702020203" pitchFamily="82" charset="0"/>
              </a:rPr>
              <a:t>44</a:t>
            </a:r>
          </a:p>
        </p:txBody>
      </p:sp>
      <p:sp>
        <p:nvSpPr>
          <p:cNvPr id="113708" name="Text Box 50"/>
          <p:cNvSpPr txBox="1">
            <a:spLocks noChangeArrowheads="1"/>
          </p:cNvSpPr>
          <p:nvPr/>
        </p:nvSpPr>
        <p:spPr bwMode="auto">
          <a:xfrm rot="27469">
            <a:off x="5286255" y="4811169"/>
            <a:ext cx="8130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/>
              <a:t>45</a:t>
            </a:r>
          </a:p>
        </p:txBody>
      </p:sp>
      <p:sp>
        <p:nvSpPr>
          <p:cNvPr id="113709" name="Text Box 51"/>
          <p:cNvSpPr txBox="1">
            <a:spLocks noChangeArrowheads="1"/>
          </p:cNvSpPr>
          <p:nvPr/>
        </p:nvSpPr>
        <p:spPr bwMode="auto">
          <a:xfrm rot="53527">
            <a:off x="6332627" y="5011222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46</a:t>
            </a:r>
          </a:p>
        </p:txBody>
      </p:sp>
      <p:sp>
        <p:nvSpPr>
          <p:cNvPr id="113710" name="Text Box 52"/>
          <p:cNvSpPr txBox="1">
            <a:spLocks noChangeArrowheads="1"/>
          </p:cNvSpPr>
          <p:nvPr/>
        </p:nvSpPr>
        <p:spPr bwMode="auto">
          <a:xfrm>
            <a:off x="7064375" y="4738688"/>
            <a:ext cx="933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>
                <a:latin typeface="Tahoma" panose="020B0604030504040204" pitchFamily="34" charset="0"/>
              </a:rPr>
              <a:t>47</a:t>
            </a:r>
          </a:p>
        </p:txBody>
      </p:sp>
      <p:sp>
        <p:nvSpPr>
          <p:cNvPr id="113711" name="Text Box 53"/>
          <p:cNvSpPr txBox="1">
            <a:spLocks noChangeArrowheads="1"/>
          </p:cNvSpPr>
          <p:nvPr/>
        </p:nvSpPr>
        <p:spPr bwMode="auto">
          <a:xfrm rot="42880">
            <a:off x="8002747" y="4841945"/>
            <a:ext cx="7553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/>
              <a:t>48</a:t>
            </a:r>
          </a:p>
        </p:txBody>
      </p:sp>
      <p:sp>
        <p:nvSpPr>
          <p:cNvPr id="113712" name="Text Box 54"/>
          <p:cNvSpPr txBox="1">
            <a:spLocks noChangeArrowheads="1"/>
          </p:cNvSpPr>
          <p:nvPr/>
        </p:nvSpPr>
        <p:spPr bwMode="auto">
          <a:xfrm rot="31261">
            <a:off x="8772405" y="4811169"/>
            <a:ext cx="8130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/>
              <a:t>49</a:t>
            </a:r>
            <a:endParaRPr lang="en-US" altLang="en-US"/>
          </a:p>
        </p:txBody>
      </p:sp>
      <p:sp>
        <p:nvSpPr>
          <p:cNvPr id="113713" name="Text Box 57"/>
          <p:cNvSpPr txBox="1">
            <a:spLocks noChangeArrowheads="1"/>
          </p:cNvSpPr>
          <p:nvPr/>
        </p:nvSpPr>
        <p:spPr bwMode="auto">
          <a:xfrm>
            <a:off x="9836150" y="3978275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40</a:t>
            </a:r>
          </a:p>
        </p:txBody>
      </p:sp>
      <p:sp>
        <p:nvSpPr>
          <p:cNvPr id="113714" name="Line 61"/>
          <p:cNvSpPr>
            <a:spLocks noChangeShapeType="1"/>
          </p:cNvSpPr>
          <p:nvPr/>
        </p:nvSpPr>
        <p:spPr bwMode="auto">
          <a:xfrm>
            <a:off x="2660650" y="1219201"/>
            <a:ext cx="0" cy="4500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113715" name="Line 62"/>
          <p:cNvSpPr>
            <a:spLocks noChangeShapeType="1"/>
          </p:cNvSpPr>
          <p:nvPr/>
        </p:nvSpPr>
        <p:spPr bwMode="auto">
          <a:xfrm>
            <a:off x="3930650" y="1219201"/>
            <a:ext cx="0" cy="4538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113716" name="Line 63"/>
          <p:cNvSpPr>
            <a:spLocks noChangeShapeType="1"/>
          </p:cNvSpPr>
          <p:nvPr/>
        </p:nvSpPr>
        <p:spPr bwMode="auto">
          <a:xfrm>
            <a:off x="4616450" y="1219201"/>
            <a:ext cx="0" cy="4513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113717" name="Line 64"/>
          <p:cNvSpPr>
            <a:spLocks noChangeShapeType="1"/>
          </p:cNvSpPr>
          <p:nvPr/>
        </p:nvSpPr>
        <p:spPr bwMode="auto">
          <a:xfrm>
            <a:off x="5319713" y="1219200"/>
            <a:ext cx="0" cy="4489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113718" name="Line 65"/>
          <p:cNvSpPr>
            <a:spLocks noChangeShapeType="1"/>
          </p:cNvSpPr>
          <p:nvPr/>
        </p:nvSpPr>
        <p:spPr bwMode="auto">
          <a:xfrm>
            <a:off x="7064375" y="1219201"/>
            <a:ext cx="0" cy="4525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113719" name="Line 66"/>
          <p:cNvSpPr>
            <a:spLocks noChangeShapeType="1"/>
          </p:cNvSpPr>
          <p:nvPr/>
        </p:nvSpPr>
        <p:spPr bwMode="auto">
          <a:xfrm>
            <a:off x="7969250" y="1219201"/>
            <a:ext cx="0" cy="4525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113720" name="Line 67"/>
          <p:cNvSpPr>
            <a:spLocks noChangeShapeType="1"/>
          </p:cNvSpPr>
          <p:nvPr/>
        </p:nvSpPr>
        <p:spPr bwMode="auto">
          <a:xfrm>
            <a:off x="8756650" y="12192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113721" name="Line 68"/>
          <p:cNvSpPr>
            <a:spLocks noChangeShapeType="1"/>
          </p:cNvSpPr>
          <p:nvPr/>
        </p:nvSpPr>
        <p:spPr bwMode="auto">
          <a:xfrm>
            <a:off x="9569450" y="12192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113722" name="Line 70"/>
          <p:cNvSpPr>
            <a:spLocks noChangeShapeType="1"/>
          </p:cNvSpPr>
          <p:nvPr/>
        </p:nvSpPr>
        <p:spPr bwMode="auto">
          <a:xfrm>
            <a:off x="6064250" y="1219201"/>
            <a:ext cx="0" cy="4525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113723" name="Line 71"/>
          <p:cNvSpPr>
            <a:spLocks noChangeShapeType="1"/>
          </p:cNvSpPr>
          <p:nvPr/>
        </p:nvSpPr>
        <p:spPr bwMode="auto">
          <a:xfrm>
            <a:off x="1720850" y="2144713"/>
            <a:ext cx="8794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113724" name="Rectangle 73"/>
          <p:cNvSpPr>
            <a:spLocks noChangeArrowheads="1"/>
          </p:cNvSpPr>
          <p:nvPr/>
        </p:nvSpPr>
        <p:spPr bwMode="auto">
          <a:xfrm>
            <a:off x="1720850" y="1219201"/>
            <a:ext cx="8794750" cy="4513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CA" altLang="en-US"/>
          </a:p>
        </p:txBody>
      </p:sp>
      <p:sp>
        <p:nvSpPr>
          <p:cNvPr id="113725" name="Line 74"/>
          <p:cNvSpPr>
            <a:spLocks noChangeShapeType="1"/>
          </p:cNvSpPr>
          <p:nvPr/>
        </p:nvSpPr>
        <p:spPr bwMode="auto">
          <a:xfrm>
            <a:off x="1720850" y="2895600"/>
            <a:ext cx="8794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113726" name="Line 75"/>
          <p:cNvSpPr>
            <a:spLocks noChangeShapeType="1"/>
          </p:cNvSpPr>
          <p:nvPr/>
        </p:nvSpPr>
        <p:spPr bwMode="auto">
          <a:xfrm>
            <a:off x="1720850" y="3641725"/>
            <a:ext cx="8794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113727" name="Line 76"/>
          <p:cNvSpPr>
            <a:spLocks noChangeShapeType="1"/>
          </p:cNvSpPr>
          <p:nvPr/>
        </p:nvSpPr>
        <p:spPr bwMode="auto">
          <a:xfrm>
            <a:off x="1720850" y="4799013"/>
            <a:ext cx="8794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13390" name="Text Box 78"/>
          <p:cNvSpPr txBox="1">
            <a:spLocks noChangeArrowheads="1"/>
          </p:cNvSpPr>
          <p:nvPr/>
        </p:nvSpPr>
        <p:spPr bwMode="auto">
          <a:xfrm rot="15581">
            <a:off x="7974172" y="2190820"/>
            <a:ext cx="75533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4000" i="1">
                <a:effectLst>
                  <a:outerShdw blurRad="38100" dist="38100" dir="2700000" algn="tl">
                    <a:srgbClr val="C0C0C0"/>
                  </a:outerShdw>
                </a:effectLst>
              </a:rPr>
              <a:t>18</a:t>
            </a:r>
            <a:endParaRPr lang="en-US" sz="4800">
              <a:latin typeface="Paisley ICG 01 Alt"/>
            </a:endParaRPr>
          </a:p>
        </p:txBody>
      </p:sp>
      <p:sp>
        <p:nvSpPr>
          <p:cNvPr id="67" name="Rectangle 3"/>
          <p:cNvSpPr>
            <a:spLocks noChangeArrowheads="1"/>
          </p:cNvSpPr>
          <p:nvPr/>
        </p:nvSpPr>
        <p:spPr bwMode="auto">
          <a:xfrm>
            <a:off x="2000403" y="194723"/>
            <a:ext cx="81986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2. S </a:t>
            </a:r>
            <a:r>
              <a:rPr lang="pt-PT" altLang="en-US" sz="2400" b="1" dirty="0">
                <a:solidFill>
                  <a:schemeClr val="accent2"/>
                </a:solidFill>
                <a:latin typeface="Calibri Light" panose="020F0302020204030204"/>
                <a:cs typeface="+mn-cs"/>
                <a:sym typeface="Wingdings" panose="05000000000000000000" pitchFamily="2" charset="2"/>
              </a:rPr>
              <a:t>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   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Placera</a:t>
            </a:r>
            <a:endParaRPr lang="en-GB" altLang="en-US" sz="4000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084192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Content Placeholder 2"/>
          <p:cNvSpPr>
            <a:spLocks noGrp="1"/>
          </p:cNvSpPr>
          <p:nvPr>
            <p:ph idx="4294967295"/>
          </p:nvPr>
        </p:nvSpPr>
        <p:spPr>
          <a:xfrm>
            <a:off x="497150" y="2349500"/>
            <a:ext cx="5876755" cy="3323331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pt-PT" altLang="en-US" sz="3500" b="1" dirty="0">
                <a:cs typeface="Arial" panose="020B0604020202020204" pitchFamily="34" charset="0"/>
              </a:rPr>
              <a:t>Målsättningar:</a:t>
            </a:r>
            <a:endParaRPr lang="en-GB" altLang="en-US" sz="3500" b="1" dirty="0">
              <a:cs typeface="Arial" panose="020B0604020202020204" pitchFamily="34" charset="0"/>
            </a:endParaRPr>
          </a:p>
          <a:p>
            <a:pPr marL="228600" lvl="1">
              <a:lnSpc>
                <a:spcPct val="14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en-GB" altLang="en-US" sz="2600" dirty="0" err="1">
                <a:latin typeface="Calibri" pitchFamily="34" charset="0"/>
              </a:rPr>
              <a:t>Definiera</a:t>
            </a:r>
            <a:r>
              <a:rPr lang="en-GB" altLang="en-US" sz="2600" dirty="0">
                <a:latin typeface="Calibri" pitchFamily="34" charset="0"/>
              </a:rPr>
              <a:t> </a:t>
            </a:r>
            <a:r>
              <a:rPr lang="en-GB" altLang="en-US" sz="2600" dirty="0" err="1">
                <a:latin typeface="Calibri" pitchFamily="34" charset="0"/>
              </a:rPr>
              <a:t>organisationens</a:t>
            </a:r>
            <a:r>
              <a:rPr lang="en-GB" altLang="en-US" sz="2600" dirty="0">
                <a:latin typeface="Calibri" pitchFamily="34" charset="0"/>
              </a:rPr>
              <a:t> </a:t>
            </a:r>
            <a:r>
              <a:rPr lang="en-GB" altLang="en-US" sz="2600" dirty="0" err="1">
                <a:latin typeface="Calibri" pitchFamily="34" charset="0"/>
              </a:rPr>
              <a:t>standarder</a:t>
            </a:r>
            <a:r>
              <a:rPr lang="en-GB" altLang="en-US" sz="2600" dirty="0">
                <a:latin typeface="Calibri" pitchFamily="34" charset="0"/>
              </a:rPr>
              <a:t> </a:t>
            </a:r>
            <a:r>
              <a:rPr lang="en-GB" altLang="en-US" sz="2600" dirty="0" err="1">
                <a:latin typeface="Calibri" pitchFamily="34" charset="0"/>
              </a:rPr>
              <a:t>och</a:t>
            </a:r>
            <a:r>
              <a:rPr lang="en-GB" altLang="en-US" sz="2600" dirty="0">
                <a:latin typeface="Calibri" pitchFamily="34" charset="0"/>
              </a:rPr>
              <a:t> </a:t>
            </a:r>
            <a:r>
              <a:rPr lang="en-GB" altLang="en-US" sz="2600" dirty="0" err="1">
                <a:latin typeface="Calibri" pitchFamily="34" charset="0"/>
              </a:rPr>
              <a:t>förhandlingssätt</a:t>
            </a:r>
            <a:endParaRPr lang="en-GB" altLang="en-US" sz="2600" dirty="0">
              <a:latin typeface="Calibri" pitchFamily="34" charset="0"/>
            </a:endParaRPr>
          </a:p>
          <a:p>
            <a:pPr marL="228600" lvl="1">
              <a:lnSpc>
                <a:spcPct val="14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en-GB" altLang="en-US" sz="2600" dirty="0" err="1">
                <a:latin typeface="Calibri" pitchFamily="34" charset="0"/>
              </a:rPr>
              <a:t>Upprätthåll</a:t>
            </a:r>
            <a:r>
              <a:rPr lang="en-GB" altLang="en-US" sz="2600" dirty="0">
                <a:latin typeface="Calibri" pitchFamily="34" charset="0"/>
              </a:rPr>
              <a:t> </a:t>
            </a:r>
            <a:r>
              <a:rPr lang="en-GB" altLang="en-US" sz="2600" dirty="0" err="1">
                <a:latin typeface="Calibri" pitchFamily="34" charset="0"/>
              </a:rPr>
              <a:t>ordning</a:t>
            </a:r>
            <a:r>
              <a:rPr lang="en-GB" altLang="en-US" sz="2600" dirty="0">
                <a:latin typeface="Calibri" pitchFamily="34" charset="0"/>
              </a:rPr>
              <a:t> </a:t>
            </a:r>
            <a:r>
              <a:rPr lang="en-GB" altLang="en-US" sz="2600" dirty="0" err="1">
                <a:latin typeface="Calibri" pitchFamily="34" charset="0"/>
              </a:rPr>
              <a:t>och</a:t>
            </a:r>
            <a:r>
              <a:rPr lang="en-GB" altLang="en-US" sz="2600" dirty="0">
                <a:latin typeface="Calibri" pitchFamily="34" charset="0"/>
              </a:rPr>
              <a:t> </a:t>
            </a:r>
            <a:r>
              <a:rPr lang="en-GB" altLang="en-US" sz="2600" dirty="0" err="1">
                <a:latin typeface="Calibri" pitchFamily="34" charset="0"/>
              </a:rPr>
              <a:t>undvik</a:t>
            </a:r>
            <a:r>
              <a:rPr lang="en-GB" altLang="en-US" sz="2600" dirty="0">
                <a:latin typeface="Calibri" pitchFamily="34" charset="0"/>
              </a:rPr>
              <a:t> </a:t>
            </a:r>
            <a:r>
              <a:rPr lang="en-GB" altLang="en-US" sz="2600" dirty="0" err="1">
                <a:latin typeface="Calibri" pitchFamily="34" charset="0"/>
              </a:rPr>
              <a:t>att</a:t>
            </a:r>
            <a:r>
              <a:rPr lang="en-GB" altLang="en-US" sz="2600" dirty="0">
                <a:latin typeface="Calibri" pitchFamily="34" charset="0"/>
              </a:rPr>
              <a:t> </a:t>
            </a:r>
            <a:r>
              <a:rPr lang="en-GB" altLang="en-US" sz="2600" dirty="0" err="1">
                <a:latin typeface="Calibri" pitchFamily="34" charset="0"/>
              </a:rPr>
              <a:t>skapa</a:t>
            </a:r>
            <a:r>
              <a:rPr lang="en-GB" altLang="en-US" sz="2600" dirty="0">
                <a:latin typeface="Calibri" pitchFamily="34" charset="0"/>
              </a:rPr>
              <a:t> </a:t>
            </a:r>
            <a:r>
              <a:rPr lang="en-GB" altLang="en-US" sz="2600" dirty="0" err="1">
                <a:latin typeface="Calibri" pitchFamily="34" charset="0"/>
              </a:rPr>
              <a:t>slöseri</a:t>
            </a:r>
            <a:endParaRPr lang="en-GB" altLang="en-US" sz="2600" dirty="0">
              <a:latin typeface="Calibri" pitchFamily="34" charset="0"/>
            </a:endParaRPr>
          </a:p>
          <a:p>
            <a:pPr marL="228600" lvl="1">
              <a:lnSpc>
                <a:spcPct val="14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en-GB" altLang="en-US" sz="2600" dirty="0" err="1">
                <a:latin typeface="Calibri" pitchFamily="34" charset="0"/>
              </a:rPr>
              <a:t>Skapa</a:t>
            </a:r>
            <a:r>
              <a:rPr lang="en-GB" altLang="en-US" sz="2600" dirty="0">
                <a:latin typeface="Calibri" pitchFamily="34" charset="0"/>
              </a:rPr>
              <a:t> </a:t>
            </a:r>
            <a:r>
              <a:rPr lang="en-GB" altLang="en-US" sz="2600" dirty="0" err="1">
                <a:latin typeface="Calibri" pitchFamily="34" charset="0"/>
              </a:rPr>
              <a:t>förhandlingsssätt</a:t>
            </a:r>
            <a:r>
              <a:rPr lang="en-GB" altLang="en-US" sz="2600" dirty="0">
                <a:latin typeface="Calibri" pitchFamily="34" charset="0"/>
              </a:rPr>
              <a:t> </a:t>
            </a:r>
            <a:r>
              <a:rPr lang="en-GB" altLang="en-US" sz="2600" dirty="0" err="1">
                <a:latin typeface="Calibri" pitchFamily="34" charset="0"/>
              </a:rPr>
              <a:t>och</a:t>
            </a:r>
            <a:r>
              <a:rPr lang="en-GB" altLang="en-US" sz="2600" dirty="0">
                <a:latin typeface="Calibri" pitchFamily="34" charset="0"/>
              </a:rPr>
              <a:t> </a:t>
            </a:r>
            <a:r>
              <a:rPr lang="en-GB" altLang="en-US" sz="2600" dirty="0" err="1">
                <a:latin typeface="Calibri" pitchFamily="34" charset="0"/>
              </a:rPr>
              <a:t>regler</a:t>
            </a:r>
            <a:r>
              <a:rPr lang="en-GB" altLang="en-US" sz="2600" dirty="0">
                <a:latin typeface="Calibri" pitchFamily="34" charset="0"/>
              </a:rPr>
              <a:t> </a:t>
            </a:r>
            <a:endParaRPr lang="pt-PT" altLang="en-US" sz="1900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000403" y="1740496"/>
            <a:ext cx="81986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4. S </a:t>
            </a:r>
            <a:r>
              <a:rPr lang="pt-PT" altLang="en-US" sz="2400" b="1" dirty="0">
                <a:solidFill>
                  <a:schemeClr val="accent2"/>
                </a:solidFill>
                <a:latin typeface="Calibri Light" panose="020F0302020204030204"/>
                <a:cs typeface="+mn-cs"/>
                <a:sym typeface="Wingdings" panose="05000000000000000000" pitchFamily="2" charset="2"/>
              </a:rPr>
              <a:t>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Seiketsu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:   </a:t>
            </a:r>
            <a:r>
              <a:rPr lang="en-GB" altLang="en-US" sz="4000" b="1" dirty="0" err="1">
                <a:solidFill>
                  <a:schemeClr val="accent2"/>
                </a:solidFill>
                <a:latin typeface="+mn-lt"/>
              </a:rPr>
              <a:t>Standardisera</a:t>
            </a:r>
            <a:endParaRPr lang="en-GB" altLang="en-US" sz="40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456363" y="3085478"/>
            <a:ext cx="5120119" cy="193516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lnSpc>
                <a:spcPct val="14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en-GB" altLang="en-US" dirty="0" err="1">
                <a:latin typeface="Calibri" pitchFamily="34" charset="0"/>
              </a:rPr>
              <a:t>Var</a:t>
            </a:r>
            <a:r>
              <a:rPr lang="en-GB" altLang="en-US" dirty="0">
                <a:latin typeface="Calibri" pitchFamily="34" charset="0"/>
              </a:rPr>
              <a:t> </a:t>
            </a:r>
            <a:r>
              <a:rPr lang="en-GB" altLang="en-US" dirty="0" err="1">
                <a:latin typeface="Calibri" pitchFamily="34" charset="0"/>
              </a:rPr>
              <a:t>och</a:t>
            </a:r>
            <a:r>
              <a:rPr lang="en-GB" altLang="en-US" dirty="0">
                <a:latin typeface="Calibri" pitchFamily="34" charset="0"/>
              </a:rPr>
              <a:t> </a:t>
            </a:r>
            <a:r>
              <a:rPr lang="en-GB" altLang="en-US" dirty="0" err="1">
                <a:latin typeface="Calibri" pitchFamily="34" charset="0"/>
              </a:rPr>
              <a:t>en</a:t>
            </a:r>
            <a:r>
              <a:rPr lang="en-GB" altLang="en-US" dirty="0">
                <a:latin typeface="Calibri" pitchFamily="34" charset="0"/>
              </a:rPr>
              <a:t> vet </a:t>
            </a:r>
            <a:r>
              <a:rPr lang="en-GB" altLang="en-US" dirty="0" err="1">
                <a:latin typeface="Calibri" pitchFamily="34" charset="0"/>
              </a:rPr>
              <a:t>vad</a:t>
            </a:r>
            <a:r>
              <a:rPr lang="en-GB" altLang="en-US" dirty="0">
                <a:latin typeface="Calibri" pitchFamily="34" charset="0"/>
              </a:rPr>
              <a:t> de </a:t>
            </a:r>
            <a:r>
              <a:rPr lang="en-GB" altLang="en-US" dirty="0" err="1">
                <a:latin typeface="Calibri" pitchFamily="34" charset="0"/>
              </a:rPr>
              <a:t>ska</a:t>
            </a:r>
            <a:r>
              <a:rPr lang="en-GB" altLang="en-US" dirty="0">
                <a:latin typeface="Calibri" pitchFamily="34" charset="0"/>
              </a:rPr>
              <a:t> </a:t>
            </a:r>
            <a:r>
              <a:rPr lang="en-GB" altLang="en-US" dirty="0" err="1">
                <a:latin typeface="Calibri" pitchFamily="34" charset="0"/>
              </a:rPr>
              <a:t>göra</a:t>
            </a:r>
            <a:r>
              <a:rPr lang="en-GB" altLang="en-US" dirty="0">
                <a:latin typeface="Calibri" pitchFamily="34" charset="0"/>
              </a:rPr>
              <a:t>.</a:t>
            </a:r>
          </a:p>
          <a:p>
            <a:pPr marL="228600" lvl="1">
              <a:lnSpc>
                <a:spcPct val="14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en-GB" altLang="en-US" dirty="0" err="1">
                <a:latin typeface="Calibri" pitchFamily="34" charset="0"/>
              </a:rPr>
              <a:t>Placera</a:t>
            </a:r>
            <a:r>
              <a:rPr lang="en-GB" altLang="en-US" dirty="0">
                <a:latin typeface="Calibri" pitchFamily="34" charset="0"/>
              </a:rPr>
              <a:t> </a:t>
            </a:r>
            <a:r>
              <a:rPr lang="en-GB" altLang="en-US" dirty="0" err="1">
                <a:latin typeface="Calibri" pitchFamily="34" charset="0"/>
              </a:rPr>
              <a:t>alltid</a:t>
            </a:r>
            <a:r>
              <a:rPr lang="en-GB" altLang="en-US" dirty="0">
                <a:latin typeface="Calibri" pitchFamily="34" charset="0"/>
              </a:rPr>
              <a:t> </a:t>
            </a:r>
            <a:r>
              <a:rPr lang="en-GB" altLang="en-US" dirty="0" err="1">
                <a:latin typeface="Calibri" pitchFamily="34" charset="0"/>
              </a:rPr>
              <a:t>grejorna</a:t>
            </a:r>
            <a:r>
              <a:rPr lang="en-GB" altLang="en-US" dirty="0">
                <a:latin typeface="Calibri" pitchFamily="34" charset="0"/>
              </a:rPr>
              <a:t> </a:t>
            </a:r>
            <a:r>
              <a:rPr lang="en-GB" altLang="en-US" dirty="0" err="1">
                <a:latin typeface="Calibri" pitchFamily="34" charset="0"/>
              </a:rPr>
              <a:t>på</a:t>
            </a:r>
            <a:r>
              <a:rPr lang="en-GB" altLang="en-US" dirty="0">
                <a:latin typeface="Calibri" pitchFamily="34" charset="0"/>
              </a:rPr>
              <a:t> sin plats</a:t>
            </a:r>
          </a:p>
          <a:p>
            <a:pPr marL="228600" lvl="1">
              <a:lnSpc>
                <a:spcPct val="14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en-GB" altLang="en-US" dirty="0" err="1">
                <a:latin typeface="Calibri" pitchFamily="34" charset="0"/>
              </a:rPr>
              <a:t>Skapa</a:t>
            </a:r>
            <a:r>
              <a:rPr lang="en-GB" altLang="en-US" dirty="0">
                <a:latin typeface="Calibri" pitchFamily="34" charset="0"/>
              </a:rPr>
              <a:t> </a:t>
            </a:r>
            <a:r>
              <a:rPr lang="en-GB" altLang="en-US" dirty="0" err="1">
                <a:latin typeface="Calibri" pitchFamily="34" charset="0"/>
              </a:rPr>
              <a:t>standarder</a:t>
            </a:r>
            <a:r>
              <a:rPr lang="en-GB" altLang="en-US" dirty="0">
                <a:latin typeface="Calibri" pitchFamily="34" charset="0"/>
              </a:rPr>
              <a:t> </a:t>
            </a:r>
            <a:r>
              <a:rPr lang="en-GB" altLang="en-US" dirty="0" err="1">
                <a:latin typeface="Calibri" pitchFamily="34" charset="0"/>
              </a:rPr>
              <a:t>för</a:t>
            </a:r>
            <a:r>
              <a:rPr lang="en-GB" altLang="en-US" dirty="0">
                <a:latin typeface="Calibri" pitchFamily="34" charset="0"/>
              </a:rPr>
              <a:t> </a:t>
            </a:r>
            <a:r>
              <a:rPr lang="en-GB" altLang="en-US" dirty="0" err="1">
                <a:latin typeface="Calibri" pitchFamily="34" charset="0"/>
              </a:rPr>
              <a:t>likartade</a:t>
            </a:r>
            <a:r>
              <a:rPr lang="en-GB" altLang="en-US" dirty="0">
                <a:latin typeface="Calibri" pitchFamily="34" charset="0"/>
              </a:rPr>
              <a:t> </a:t>
            </a:r>
            <a:r>
              <a:rPr lang="en-GB" altLang="en-US" dirty="0" err="1">
                <a:latin typeface="Calibri" pitchFamily="34" charset="0"/>
              </a:rPr>
              <a:t>saker</a:t>
            </a:r>
            <a:r>
              <a:rPr lang="en-GB" altLang="en-US" dirty="0">
                <a:latin typeface="Calibri" pitchFamily="34" charset="0"/>
              </a:rPr>
              <a:t>. 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pt-PT" altLang="en-US" sz="2000" dirty="0"/>
          </a:p>
        </p:txBody>
      </p:sp>
      <p:sp>
        <p:nvSpPr>
          <p:cNvPr id="8" name="Otsikko 1"/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solidFill>
                  <a:srgbClr val="00B050"/>
                </a:solidFill>
                <a:latin typeface="+mn-lt"/>
              </a:rPr>
              <a:t>Princip</a:t>
            </a:r>
            <a:r>
              <a:rPr lang="en-US" sz="4100" b="1" dirty="0">
                <a:solidFill>
                  <a:srgbClr val="00B050"/>
                </a:solidFill>
                <a:latin typeface="+mn-lt"/>
              </a:rPr>
              <a:t> 3</a:t>
            </a:r>
          </a:p>
          <a:p>
            <a:pPr algn="ctr"/>
            <a:r>
              <a:rPr lang="en-US" sz="3300" b="1" dirty="0">
                <a:solidFill>
                  <a:srgbClr val="00B050"/>
                </a:solidFill>
                <a:latin typeface="+mn-lt"/>
              </a:rPr>
              <a:t>5S</a:t>
            </a:r>
          </a:p>
        </p:txBody>
      </p:sp>
    </p:spTree>
    <p:extLst>
      <p:ext uri="{BB962C8B-B14F-4D97-AF65-F5344CB8AC3E}">
        <p14:creationId xmlns:p14="http://schemas.microsoft.com/office/powerpoint/2010/main" val="27877928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10" descr="Canto Azu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409" y="3093569"/>
            <a:ext cx="2443067" cy="185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1" name="Picture 11" descr="Canto Verd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3"/>
          <a:stretch/>
        </p:blipFill>
        <p:spPr bwMode="auto">
          <a:xfrm>
            <a:off x="8603440" y="3095673"/>
            <a:ext cx="2450042" cy="1849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2" name="Picture 12" descr="Canto Vermelh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2"/>
          <a:stretch/>
        </p:blipFill>
        <p:spPr bwMode="auto">
          <a:xfrm>
            <a:off x="5051424" y="3097309"/>
            <a:ext cx="2443069" cy="1847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3" name="Text Box 13"/>
          <p:cNvSpPr txBox="1">
            <a:spLocks noChangeArrowheads="1"/>
          </p:cNvSpPr>
          <p:nvPr/>
        </p:nvSpPr>
        <p:spPr bwMode="auto">
          <a:xfrm>
            <a:off x="1499410" y="4952626"/>
            <a:ext cx="223887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defPPr>
              <a:defRPr lang="sv-SE"/>
            </a:defPPr>
            <a:lvl1pPr eaLnBrk="0" hangingPunct="0">
              <a:defRPr sz="2000"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PT" altLang="en-US" sz="1600" dirty="0"/>
              <a:t>Blått hörn</a:t>
            </a:r>
          </a:p>
          <a:p>
            <a:r>
              <a:rPr lang="pt-PT" altLang="en-US" b="1" dirty="0">
                <a:solidFill>
                  <a:srgbClr val="FF0000"/>
                </a:solidFill>
              </a:rPr>
              <a:t>Plats för mobila föremål </a:t>
            </a:r>
          </a:p>
        </p:txBody>
      </p:sp>
      <p:sp>
        <p:nvSpPr>
          <p:cNvPr id="119814" name="Text Box 14"/>
          <p:cNvSpPr txBox="1">
            <a:spLocks noChangeArrowheads="1"/>
          </p:cNvSpPr>
          <p:nvPr/>
        </p:nvSpPr>
        <p:spPr bwMode="auto">
          <a:xfrm>
            <a:off x="5051425" y="4953789"/>
            <a:ext cx="20891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PT" altLang="en-US" sz="1600" dirty="0">
                <a:latin typeface="+mn-lt"/>
              </a:rPr>
              <a:t>Rött hörn</a:t>
            </a:r>
          </a:p>
          <a:p>
            <a:r>
              <a:rPr lang="pt-PT" altLang="en-US" sz="2000" b="1" dirty="0">
                <a:solidFill>
                  <a:srgbClr val="FF0000"/>
                </a:solidFill>
                <a:latin typeface="+mn-lt"/>
              </a:rPr>
              <a:t>Plats för skräp eller skräpkärl</a:t>
            </a:r>
          </a:p>
        </p:txBody>
      </p:sp>
      <p:sp>
        <p:nvSpPr>
          <p:cNvPr id="119815" name="Text Box 15"/>
          <p:cNvSpPr txBox="1">
            <a:spLocks noChangeArrowheads="1"/>
          </p:cNvSpPr>
          <p:nvPr/>
        </p:nvSpPr>
        <p:spPr bwMode="auto">
          <a:xfrm>
            <a:off x="8603439" y="4953788"/>
            <a:ext cx="23424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defPPr>
              <a:defRPr lang="sv-SE"/>
            </a:defPPr>
            <a:lvl1pPr eaLnBrk="0" hangingPunct="0">
              <a:defRPr sz="2000"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PT" altLang="en-US" sz="1600" dirty="0"/>
              <a:t>Grönt hörn</a:t>
            </a:r>
          </a:p>
          <a:p>
            <a:r>
              <a:rPr lang="pt-PT" altLang="en-US" b="1" dirty="0">
                <a:solidFill>
                  <a:srgbClr val="FF0000"/>
                </a:solidFill>
              </a:rPr>
              <a:t>Plats för basvaror</a:t>
            </a:r>
          </a:p>
        </p:txBody>
      </p:sp>
      <p:sp>
        <p:nvSpPr>
          <p:cNvPr id="119816" name="Rectangle 4"/>
          <p:cNvSpPr>
            <a:spLocks noChangeAspect="1" noChangeArrowheads="1"/>
          </p:cNvSpPr>
          <p:nvPr/>
        </p:nvSpPr>
        <p:spPr bwMode="auto">
          <a:xfrm>
            <a:off x="539749" y="2434930"/>
            <a:ext cx="4867138" cy="498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90500" indent="-190500" defTabSz="193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93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93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93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936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93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2500"/>
              </a:lnSpc>
              <a:spcAft>
                <a:spcPct val="50000"/>
              </a:spcAft>
            </a:pPr>
            <a:r>
              <a:rPr lang="pt-BR" altLang="en-US" sz="2400" b="1" dirty="0">
                <a:latin typeface="+mn-lt"/>
              </a:rPr>
              <a:t>Ett exempel: Märkningar på golvet</a:t>
            </a:r>
          </a:p>
        </p:txBody>
      </p:sp>
      <p:sp>
        <p:nvSpPr>
          <p:cNvPr id="13" name="Otsikko 1"/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solidFill>
                  <a:srgbClr val="00B050"/>
                </a:solidFill>
                <a:latin typeface="+mn-lt"/>
              </a:rPr>
              <a:t>Princip</a:t>
            </a:r>
            <a:r>
              <a:rPr lang="en-US" sz="4100" b="1" dirty="0">
                <a:solidFill>
                  <a:srgbClr val="00B050"/>
                </a:solidFill>
                <a:latin typeface="+mn-lt"/>
              </a:rPr>
              <a:t> 3</a:t>
            </a:r>
          </a:p>
          <a:p>
            <a:pPr algn="ctr"/>
            <a:r>
              <a:rPr lang="en-US" sz="3300" b="1" dirty="0">
                <a:solidFill>
                  <a:srgbClr val="00B050"/>
                </a:solidFill>
                <a:latin typeface="+mn-lt"/>
              </a:rPr>
              <a:t>5S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000403" y="1740496"/>
            <a:ext cx="81986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4. S </a:t>
            </a:r>
            <a:r>
              <a:rPr lang="pt-PT" altLang="en-US" sz="2400" b="1" dirty="0">
                <a:solidFill>
                  <a:schemeClr val="accent2"/>
                </a:solidFill>
                <a:latin typeface="Calibri Light" panose="020F0302020204030204"/>
                <a:cs typeface="+mn-cs"/>
                <a:sym typeface="Wingdings" panose="05000000000000000000" pitchFamily="2" charset="2"/>
              </a:rPr>
              <a:t>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Seiketsu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:   </a:t>
            </a:r>
            <a:r>
              <a:rPr lang="en-GB" altLang="en-US" sz="4000" b="1" dirty="0" err="1">
                <a:solidFill>
                  <a:schemeClr val="accent2"/>
                </a:solidFill>
                <a:latin typeface="+mn-lt"/>
              </a:rPr>
              <a:t>Standardicera</a:t>
            </a:r>
            <a:endParaRPr lang="en-GB" altLang="en-US" sz="4000" b="1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57832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1" y="530118"/>
            <a:ext cx="12192000" cy="623793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rgbClr val="00B050"/>
                </a:solidFill>
                <a:latin typeface="+mn-lt"/>
              </a:rPr>
              <a:t>Princip</a:t>
            </a:r>
            <a:r>
              <a:rPr lang="en-US" b="1" dirty="0">
                <a:solidFill>
                  <a:srgbClr val="00B050"/>
                </a:solidFill>
                <a:latin typeface="+mn-lt"/>
              </a:rPr>
              <a:t> 3</a:t>
            </a:r>
          </a:p>
        </p:txBody>
      </p:sp>
      <p:sp>
        <p:nvSpPr>
          <p:cNvPr id="3" name="Rectangle 2"/>
          <p:cNvSpPr/>
          <p:nvPr/>
        </p:nvSpPr>
        <p:spPr>
          <a:xfrm>
            <a:off x="279478" y="1998285"/>
            <a:ext cx="1128791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6600" b="1" dirty="0">
                <a:solidFill>
                  <a:schemeClr val="accent2"/>
                </a:solidFill>
              </a:rPr>
              <a:t>SKAPA KONTINUERLIGT FLÖDE</a:t>
            </a:r>
            <a:endParaRPr lang="en-GB" sz="4400" b="1" dirty="0">
              <a:solidFill>
                <a:schemeClr val="accent2"/>
              </a:solidFill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724939" y="4273819"/>
            <a:ext cx="572935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US" altLang="ja-JP" sz="2800" dirty="0">
                <a:latin typeface="Calibri" pitchFamily="34" charset="0"/>
              </a:rPr>
              <a:t>5S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US" altLang="ja-JP" sz="2800" dirty="0" err="1">
                <a:latin typeface="Calibri" pitchFamily="34" charset="0"/>
              </a:rPr>
              <a:t>Standardisering</a:t>
            </a:r>
            <a:r>
              <a:rPr lang="en-US" altLang="ja-JP" sz="2800" dirty="0">
                <a:latin typeface="Calibri" pitchFamily="34" charset="0"/>
              </a:rPr>
              <a:t> </a:t>
            </a:r>
            <a:r>
              <a:rPr lang="en-US" altLang="ja-JP" sz="2800" dirty="0" err="1">
                <a:latin typeface="Calibri" pitchFamily="34" charset="0"/>
              </a:rPr>
              <a:t>av</a:t>
            </a:r>
            <a:r>
              <a:rPr lang="en-US" altLang="ja-JP" sz="2800" dirty="0">
                <a:latin typeface="Calibri" pitchFamily="34" charset="0"/>
              </a:rPr>
              <a:t> </a:t>
            </a:r>
            <a:r>
              <a:rPr lang="en-US" altLang="ja-JP" sz="2800" dirty="0" err="1">
                <a:latin typeface="Calibri" pitchFamily="34" charset="0"/>
              </a:rPr>
              <a:t>processen</a:t>
            </a:r>
            <a:endParaRPr lang="en-US" altLang="ja-JP" sz="2800" dirty="0">
              <a:latin typeface="Calibri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US" altLang="ja-JP" sz="2800" dirty="0" err="1">
                <a:latin typeface="Calibri" pitchFamily="34" charset="0"/>
              </a:rPr>
              <a:t>Kontinuerligt</a:t>
            </a:r>
            <a:r>
              <a:rPr lang="en-US" altLang="ja-JP" sz="2800" dirty="0">
                <a:latin typeface="Calibri" pitchFamily="34" charset="0"/>
              </a:rPr>
              <a:t> </a:t>
            </a:r>
            <a:r>
              <a:rPr lang="en-US" altLang="ja-JP" sz="2800" dirty="0" err="1">
                <a:latin typeface="Calibri" pitchFamily="34" charset="0"/>
              </a:rPr>
              <a:t>flöde</a:t>
            </a:r>
            <a:endParaRPr lang="en-US" altLang="ja-JP" sz="2800" dirty="0">
              <a:latin typeface="Calibri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684732" y="3777059"/>
            <a:ext cx="241126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endParaRPr lang="en-US" altLang="ja-JP" sz="4000" b="1" dirty="0">
              <a:latin typeface="Calibri" pitchFamily="34" charset="0"/>
            </a:endParaRPr>
          </a:p>
          <a:p>
            <a:pPr>
              <a:defRPr/>
            </a:pPr>
            <a:r>
              <a:rPr lang="en-US" altLang="ja-JP" sz="4000" b="1" dirty="0" err="1">
                <a:latin typeface="Calibri" pitchFamily="34" charset="0"/>
              </a:rPr>
              <a:t>Verktyg</a:t>
            </a:r>
            <a:r>
              <a:rPr lang="en-US" altLang="ja-JP" sz="4000" b="1" dirty="0">
                <a:latin typeface="Calibri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5843338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1675" name="Picture 11" descr="something_wrong_0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705" y="2636838"/>
            <a:ext cx="2315455" cy="2802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073" y="2636838"/>
            <a:ext cx="2256603" cy="2802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22886" name="Text Box 14"/>
          <p:cNvSpPr txBox="1">
            <a:spLocks noChangeArrowheads="1"/>
          </p:cNvSpPr>
          <p:nvPr/>
        </p:nvSpPr>
        <p:spPr bwMode="auto">
          <a:xfrm>
            <a:off x="8703705" y="4500068"/>
            <a:ext cx="302213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PT" altLang="en-US" sz="1600" dirty="0">
                <a:latin typeface="+mn-lt"/>
              </a:rPr>
              <a:t>Färgkodningar gör det lättöverskådligt och på samma gång skyddar  färgskalet för  smuts. </a:t>
            </a:r>
          </a:p>
        </p:txBody>
      </p:sp>
      <p:sp>
        <p:nvSpPr>
          <p:cNvPr id="122887" name="Line 15"/>
          <p:cNvSpPr>
            <a:spLocks noChangeShapeType="1"/>
          </p:cNvSpPr>
          <p:nvPr/>
        </p:nvSpPr>
        <p:spPr bwMode="auto">
          <a:xfrm flipH="1" flipV="1">
            <a:off x="7525485" y="3693673"/>
            <a:ext cx="2057785" cy="806394"/>
          </a:xfrm>
          <a:prstGeom prst="line">
            <a:avLst/>
          </a:prstGeom>
          <a:noFill/>
          <a:ln w="28575" cap="sq">
            <a:solidFill>
              <a:srgbClr val="FF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8" name="Otsikko 1"/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solidFill>
                  <a:srgbClr val="00B050"/>
                </a:solidFill>
                <a:latin typeface="+mn-lt"/>
              </a:rPr>
              <a:t>Princip</a:t>
            </a:r>
            <a:r>
              <a:rPr lang="en-US" sz="4100" b="1" dirty="0">
                <a:solidFill>
                  <a:srgbClr val="00B050"/>
                </a:solidFill>
                <a:latin typeface="+mn-lt"/>
              </a:rPr>
              <a:t> 3</a:t>
            </a:r>
          </a:p>
          <a:p>
            <a:pPr algn="ctr"/>
            <a:r>
              <a:rPr lang="en-US" sz="3300" b="1" dirty="0">
                <a:solidFill>
                  <a:srgbClr val="00B050"/>
                </a:solidFill>
                <a:latin typeface="+mn-lt"/>
              </a:rPr>
              <a:t>5S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000403" y="1740496"/>
            <a:ext cx="81986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4. S </a:t>
            </a:r>
            <a:r>
              <a:rPr lang="pt-PT" altLang="en-US" sz="2400" b="1" dirty="0">
                <a:solidFill>
                  <a:schemeClr val="accent2"/>
                </a:solidFill>
                <a:latin typeface="Calibri Light" panose="020F0302020204030204"/>
                <a:cs typeface="+mn-cs"/>
                <a:sym typeface="Wingdings" panose="05000000000000000000" pitchFamily="2" charset="2"/>
              </a:rPr>
              <a:t>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Seiketsu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:   </a:t>
            </a:r>
            <a:r>
              <a:rPr lang="en-GB" altLang="en-US" sz="4000" b="1" dirty="0" err="1">
                <a:solidFill>
                  <a:schemeClr val="accent2"/>
                </a:solidFill>
                <a:latin typeface="+mn-lt"/>
              </a:rPr>
              <a:t>Standardicera</a:t>
            </a:r>
            <a:endParaRPr lang="en-GB" altLang="en-US" sz="4000" b="1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03338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>
            <a:off x="-31750" y="0"/>
            <a:ext cx="12192000" cy="68595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786" name="Text Box 7"/>
          <p:cNvSpPr txBox="1">
            <a:spLocks noChangeArrowheads="1"/>
          </p:cNvSpPr>
          <p:nvPr/>
        </p:nvSpPr>
        <p:spPr bwMode="auto">
          <a:xfrm rot="18071">
            <a:off x="2087270" y="1445568"/>
            <a:ext cx="3561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/>
              <a:t>1</a:t>
            </a:r>
          </a:p>
        </p:txBody>
      </p:sp>
      <p:sp>
        <p:nvSpPr>
          <p:cNvPr id="118787" name="Text Box 8"/>
          <p:cNvSpPr txBox="1">
            <a:spLocks noChangeArrowheads="1"/>
          </p:cNvSpPr>
          <p:nvPr/>
        </p:nvSpPr>
        <p:spPr bwMode="auto">
          <a:xfrm rot="34243">
            <a:off x="3127083" y="1445568"/>
            <a:ext cx="3561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2</a:t>
            </a:r>
          </a:p>
        </p:txBody>
      </p:sp>
      <p:sp>
        <p:nvSpPr>
          <p:cNvPr id="118788" name="Text Box 9"/>
          <p:cNvSpPr txBox="1">
            <a:spLocks noChangeArrowheads="1"/>
          </p:cNvSpPr>
          <p:nvPr/>
        </p:nvSpPr>
        <p:spPr bwMode="auto">
          <a:xfrm rot="5786">
            <a:off x="4093870" y="1446362"/>
            <a:ext cx="3561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3</a:t>
            </a:r>
          </a:p>
        </p:txBody>
      </p:sp>
      <p:sp>
        <p:nvSpPr>
          <p:cNvPr id="118789" name="Text Box 10"/>
          <p:cNvSpPr txBox="1">
            <a:spLocks noChangeArrowheads="1"/>
          </p:cNvSpPr>
          <p:nvPr/>
        </p:nvSpPr>
        <p:spPr bwMode="auto">
          <a:xfrm rot="57688">
            <a:off x="4752683" y="1447156"/>
            <a:ext cx="3561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4</a:t>
            </a:r>
          </a:p>
        </p:txBody>
      </p:sp>
      <p:sp>
        <p:nvSpPr>
          <p:cNvPr id="118790" name="Text Box 11"/>
          <p:cNvSpPr txBox="1">
            <a:spLocks noChangeArrowheads="1"/>
          </p:cNvSpPr>
          <p:nvPr/>
        </p:nvSpPr>
        <p:spPr bwMode="auto">
          <a:xfrm rot="19330">
            <a:off x="5513095" y="1446362"/>
            <a:ext cx="3561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5</a:t>
            </a:r>
          </a:p>
        </p:txBody>
      </p:sp>
      <p:sp>
        <p:nvSpPr>
          <p:cNvPr id="118791" name="Text Box 12"/>
          <p:cNvSpPr txBox="1">
            <a:spLocks noChangeArrowheads="1"/>
          </p:cNvSpPr>
          <p:nvPr/>
        </p:nvSpPr>
        <p:spPr bwMode="auto">
          <a:xfrm rot="21109">
            <a:off x="6375108" y="1445568"/>
            <a:ext cx="3561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6</a:t>
            </a:r>
          </a:p>
        </p:txBody>
      </p:sp>
      <p:sp>
        <p:nvSpPr>
          <p:cNvPr id="118792" name="Text Box 13"/>
          <p:cNvSpPr txBox="1">
            <a:spLocks noChangeArrowheads="1"/>
          </p:cNvSpPr>
          <p:nvPr/>
        </p:nvSpPr>
        <p:spPr bwMode="auto">
          <a:xfrm rot="48044">
            <a:off x="7353008" y="1446362"/>
            <a:ext cx="3561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7</a:t>
            </a:r>
          </a:p>
        </p:txBody>
      </p:sp>
      <p:sp>
        <p:nvSpPr>
          <p:cNvPr id="118793" name="Text Box 14"/>
          <p:cNvSpPr txBox="1">
            <a:spLocks noChangeArrowheads="1"/>
          </p:cNvSpPr>
          <p:nvPr/>
        </p:nvSpPr>
        <p:spPr bwMode="auto">
          <a:xfrm rot="10896">
            <a:off x="8202320" y="1446362"/>
            <a:ext cx="3561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8</a:t>
            </a:r>
          </a:p>
        </p:txBody>
      </p:sp>
      <p:sp>
        <p:nvSpPr>
          <p:cNvPr id="118794" name="Text Box 15"/>
          <p:cNvSpPr txBox="1">
            <a:spLocks noChangeArrowheads="1"/>
          </p:cNvSpPr>
          <p:nvPr/>
        </p:nvSpPr>
        <p:spPr bwMode="auto">
          <a:xfrm rot="40852">
            <a:off x="9000833" y="1446362"/>
            <a:ext cx="3561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9</a:t>
            </a:r>
          </a:p>
        </p:txBody>
      </p:sp>
      <p:sp>
        <p:nvSpPr>
          <p:cNvPr id="49163" name="Text Box 16"/>
          <p:cNvSpPr txBox="1">
            <a:spLocks noChangeArrowheads="1"/>
          </p:cNvSpPr>
          <p:nvPr/>
        </p:nvSpPr>
        <p:spPr bwMode="auto">
          <a:xfrm>
            <a:off x="9758363" y="1355725"/>
            <a:ext cx="4956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/>
              <a:t>10</a:t>
            </a:r>
          </a:p>
        </p:txBody>
      </p:sp>
      <p:sp>
        <p:nvSpPr>
          <p:cNvPr id="49164" name="Text Box 17"/>
          <p:cNvSpPr txBox="1">
            <a:spLocks noChangeArrowheads="1"/>
          </p:cNvSpPr>
          <p:nvPr/>
        </p:nvSpPr>
        <p:spPr bwMode="auto">
          <a:xfrm rot="19197">
            <a:off x="2017539" y="2298849"/>
            <a:ext cx="4956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/>
              <a:t>11</a:t>
            </a:r>
          </a:p>
        </p:txBody>
      </p:sp>
      <p:sp>
        <p:nvSpPr>
          <p:cNvPr id="49165" name="Text Box 18"/>
          <p:cNvSpPr txBox="1">
            <a:spLocks noChangeArrowheads="1"/>
          </p:cNvSpPr>
          <p:nvPr/>
        </p:nvSpPr>
        <p:spPr bwMode="auto">
          <a:xfrm rot="26672">
            <a:off x="3057352" y="2298849"/>
            <a:ext cx="4956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/>
              <a:t>12</a:t>
            </a:r>
          </a:p>
        </p:txBody>
      </p:sp>
      <p:sp>
        <p:nvSpPr>
          <p:cNvPr id="49166" name="Text Box 19"/>
          <p:cNvSpPr txBox="1">
            <a:spLocks noChangeArrowheads="1"/>
          </p:cNvSpPr>
          <p:nvPr/>
        </p:nvSpPr>
        <p:spPr bwMode="auto">
          <a:xfrm>
            <a:off x="3982752" y="2306021"/>
            <a:ext cx="4956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/>
              <a:t>13</a:t>
            </a:r>
          </a:p>
        </p:txBody>
      </p:sp>
      <p:sp>
        <p:nvSpPr>
          <p:cNvPr id="49167" name="Text Box 20"/>
          <p:cNvSpPr txBox="1">
            <a:spLocks noChangeArrowheads="1"/>
          </p:cNvSpPr>
          <p:nvPr/>
        </p:nvSpPr>
        <p:spPr bwMode="auto">
          <a:xfrm rot="12637">
            <a:off x="4682952" y="2299643"/>
            <a:ext cx="4956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/>
              <a:t>14</a:t>
            </a:r>
          </a:p>
        </p:txBody>
      </p:sp>
      <p:sp>
        <p:nvSpPr>
          <p:cNvPr id="49168" name="Text Box 21"/>
          <p:cNvSpPr txBox="1">
            <a:spLocks noChangeArrowheads="1"/>
          </p:cNvSpPr>
          <p:nvPr/>
        </p:nvSpPr>
        <p:spPr bwMode="auto">
          <a:xfrm rot="2509">
            <a:off x="5443364" y="2299643"/>
            <a:ext cx="4956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/>
              <a:t>15</a:t>
            </a:r>
          </a:p>
        </p:txBody>
      </p:sp>
      <p:sp>
        <p:nvSpPr>
          <p:cNvPr id="49169" name="Text Box 22"/>
          <p:cNvSpPr txBox="1">
            <a:spLocks noChangeArrowheads="1"/>
          </p:cNvSpPr>
          <p:nvPr/>
        </p:nvSpPr>
        <p:spPr bwMode="auto">
          <a:xfrm rot="8454">
            <a:off x="6305377" y="2299643"/>
            <a:ext cx="4956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/>
              <a:t>16</a:t>
            </a:r>
          </a:p>
        </p:txBody>
      </p:sp>
      <p:sp>
        <p:nvSpPr>
          <p:cNvPr id="49170" name="Text Box 23"/>
          <p:cNvSpPr txBox="1">
            <a:spLocks noChangeArrowheads="1"/>
          </p:cNvSpPr>
          <p:nvPr/>
        </p:nvSpPr>
        <p:spPr bwMode="auto">
          <a:xfrm rot="52250">
            <a:off x="7283277" y="2299643"/>
            <a:ext cx="4956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/>
              <a:t>17</a:t>
            </a:r>
          </a:p>
        </p:txBody>
      </p:sp>
      <p:sp>
        <p:nvSpPr>
          <p:cNvPr id="49171" name="Text Box 25"/>
          <p:cNvSpPr txBox="1">
            <a:spLocks noChangeArrowheads="1"/>
          </p:cNvSpPr>
          <p:nvPr/>
        </p:nvSpPr>
        <p:spPr bwMode="auto">
          <a:xfrm rot="22734">
            <a:off x="8931102" y="2298849"/>
            <a:ext cx="4956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/>
              <a:t>19</a:t>
            </a:r>
          </a:p>
        </p:txBody>
      </p:sp>
      <p:sp>
        <p:nvSpPr>
          <p:cNvPr id="49172" name="Text Box 26"/>
          <p:cNvSpPr txBox="1">
            <a:spLocks noChangeArrowheads="1"/>
          </p:cNvSpPr>
          <p:nvPr/>
        </p:nvSpPr>
        <p:spPr bwMode="auto">
          <a:xfrm rot="39431">
            <a:off x="9832802" y="2299643"/>
            <a:ext cx="4956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/>
              <a:t>20</a:t>
            </a:r>
          </a:p>
        </p:txBody>
      </p:sp>
      <p:sp>
        <p:nvSpPr>
          <p:cNvPr id="49173" name="Text Box 27"/>
          <p:cNvSpPr txBox="1">
            <a:spLocks noChangeArrowheads="1"/>
          </p:cNvSpPr>
          <p:nvPr/>
        </p:nvSpPr>
        <p:spPr bwMode="auto">
          <a:xfrm rot="56370">
            <a:off x="2017539" y="3081487"/>
            <a:ext cx="4956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/>
              <a:t>21</a:t>
            </a:r>
          </a:p>
        </p:txBody>
      </p:sp>
      <p:sp>
        <p:nvSpPr>
          <p:cNvPr id="49174" name="Text Box 28"/>
          <p:cNvSpPr txBox="1">
            <a:spLocks noChangeArrowheads="1"/>
          </p:cNvSpPr>
          <p:nvPr/>
        </p:nvSpPr>
        <p:spPr bwMode="auto">
          <a:xfrm rot="42008">
            <a:off x="3057352" y="3082281"/>
            <a:ext cx="4956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/>
              <a:t>22</a:t>
            </a:r>
          </a:p>
        </p:txBody>
      </p:sp>
      <p:sp>
        <p:nvSpPr>
          <p:cNvPr id="49175" name="Text Box 29"/>
          <p:cNvSpPr txBox="1">
            <a:spLocks noChangeArrowheads="1"/>
          </p:cNvSpPr>
          <p:nvPr/>
        </p:nvSpPr>
        <p:spPr bwMode="auto">
          <a:xfrm>
            <a:off x="3976688" y="3022600"/>
            <a:ext cx="4956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/>
              <a:t>23</a:t>
            </a:r>
          </a:p>
        </p:txBody>
      </p:sp>
      <p:sp>
        <p:nvSpPr>
          <p:cNvPr id="49176" name="Text Box 30"/>
          <p:cNvSpPr txBox="1">
            <a:spLocks noChangeArrowheads="1"/>
          </p:cNvSpPr>
          <p:nvPr/>
        </p:nvSpPr>
        <p:spPr bwMode="auto">
          <a:xfrm rot="11437">
            <a:off x="4682952" y="3082281"/>
            <a:ext cx="4956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/>
              <a:t>24</a:t>
            </a:r>
          </a:p>
        </p:txBody>
      </p:sp>
      <p:sp>
        <p:nvSpPr>
          <p:cNvPr id="49177" name="Text Box 31"/>
          <p:cNvSpPr txBox="1">
            <a:spLocks noChangeArrowheads="1"/>
          </p:cNvSpPr>
          <p:nvPr/>
        </p:nvSpPr>
        <p:spPr bwMode="auto">
          <a:xfrm rot="54360">
            <a:off x="5443364" y="3082281"/>
            <a:ext cx="4956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/>
              <a:t>25</a:t>
            </a:r>
          </a:p>
        </p:txBody>
      </p:sp>
      <p:sp>
        <p:nvSpPr>
          <p:cNvPr id="49178" name="Text Box 32"/>
          <p:cNvSpPr txBox="1">
            <a:spLocks noChangeArrowheads="1"/>
          </p:cNvSpPr>
          <p:nvPr/>
        </p:nvSpPr>
        <p:spPr bwMode="auto">
          <a:xfrm rot="37576">
            <a:off x="6305377" y="3082281"/>
            <a:ext cx="4956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/>
              <a:t>26</a:t>
            </a:r>
          </a:p>
        </p:txBody>
      </p:sp>
      <p:sp>
        <p:nvSpPr>
          <p:cNvPr id="49179" name="Text Box 33"/>
          <p:cNvSpPr txBox="1">
            <a:spLocks noChangeArrowheads="1"/>
          </p:cNvSpPr>
          <p:nvPr/>
        </p:nvSpPr>
        <p:spPr bwMode="auto">
          <a:xfrm>
            <a:off x="7283450" y="3038475"/>
            <a:ext cx="4956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/>
              <a:t>27</a:t>
            </a:r>
          </a:p>
        </p:txBody>
      </p:sp>
      <p:sp>
        <p:nvSpPr>
          <p:cNvPr id="49180" name="Text Box 34"/>
          <p:cNvSpPr txBox="1">
            <a:spLocks noChangeArrowheads="1"/>
          </p:cNvSpPr>
          <p:nvPr/>
        </p:nvSpPr>
        <p:spPr bwMode="auto">
          <a:xfrm rot="39188">
            <a:off x="8132589" y="3082281"/>
            <a:ext cx="4956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/>
              <a:t>28</a:t>
            </a:r>
          </a:p>
        </p:txBody>
      </p:sp>
      <p:sp>
        <p:nvSpPr>
          <p:cNvPr id="49181" name="Text Box 35"/>
          <p:cNvSpPr txBox="1">
            <a:spLocks noChangeArrowheads="1"/>
          </p:cNvSpPr>
          <p:nvPr/>
        </p:nvSpPr>
        <p:spPr bwMode="auto">
          <a:xfrm rot="26953">
            <a:off x="8931102" y="3082281"/>
            <a:ext cx="4956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/>
              <a:t>29</a:t>
            </a:r>
          </a:p>
        </p:txBody>
      </p:sp>
      <p:sp>
        <p:nvSpPr>
          <p:cNvPr id="49182" name="Text Box 36"/>
          <p:cNvSpPr txBox="1">
            <a:spLocks noChangeArrowheads="1"/>
          </p:cNvSpPr>
          <p:nvPr/>
        </p:nvSpPr>
        <p:spPr bwMode="auto">
          <a:xfrm>
            <a:off x="9759950" y="2992438"/>
            <a:ext cx="4956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/>
              <a:t>30</a:t>
            </a:r>
          </a:p>
        </p:txBody>
      </p:sp>
      <p:sp>
        <p:nvSpPr>
          <p:cNvPr id="49183" name="Text Box 37"/>
          <p:cNvSpPr txBox="1">
            <a:spLocks noChangeArrowheads="1"/>
          </p:cNvSpPr>
          <p:nvPr/>
        </p:nvSpPr>
        <p:spPr bwMode="auto">
          <a:xfrm rot="21561328">
            <a:off x="2017539" y="3976043"/>
            <a:ext cx="4956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/>
              <a:t>31</a:t>
            </a:r>
          </a:p>
        </p:txBody>
      </p:sp>
      <p:sp>
        <p:nvSpPr>
          <p:cNvPr id="49184" name="Text Box 38"/>
          <p:cNvSpPr txBox="1">
            <a:spLocks noChangeArrowheads="1"/>
          </p:cNvSpPr>
          <p:nvPr/>
        </p:nvSpPr>
        <p:spPr bwMode="auto">
          <a:xfrm rot="50979">
            <a:off x="3057352" y="3976043"/>
            <a:ext cx="4956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/>
              <a:t>32</a:t>
            </a:r>
          </a:p>
        </p:txBody>
      </p:sp>
      <p:sp>
        <p:nvSpPr>
          <p:cNvPr id="49185" name="Text Box 39"/>
          <p:cNvSpPr txBox="1">
            <a:spLocks noChangeArrowheads="1"/>
          </p:cNvSpPr>
          <p:nvPr/>
        </p:nvSpPr>
        <p:spPr bwMode="auto">
          <a:xfrm rot="35826">
            <a:off x="3971135" y="3976837"/>
            <a:ext cx="4956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/>
              <a:t>33</a:t>
            </a:r>
          </a:p>
        </p:txBody>
      </p:sp>
      <p:sp>
        <p:nvSpPr>
          <p:cNvPr id="49186" name="Text Box 40"/>
          <p:cNvSpPr txBox="1">
            <a:spLocks noChangeArrowheads="1"/>
          </p:cNvSpPr>
          <p:nvPr/>
        </p:nvSpPr>
        <p:spPr bwMode="auto">
          <a:xfrm rot="13092">
            <a:off x="4682952" y="3976043"/>
            <a:ext cx="4956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/>
              <a:t>34</a:t>
            </a:r>
          </a:p>
        </p:txBody>
      </p:sp>
      <p:sp>
        <p:nvSpPr>
          <p:cNvPr id="49187" name="Text Box 41"/>
          <p:cNvSpPr txBox="1">
            <a:spLocks noChangeArrowheads="1"/>
          </p:cNvSpPr>
          <p:nvPr/>
        </p:nvSpPr>
        <p:spPr bwMode="auto">
          <a:xfrm rot="9237">
            <a:off x="5443364" y="3975249"/>
            <a:ext cx="4956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/>
              <a:t>35</a:t>
            </a:r>
          </a:p>
        </p:txBody>
      </p:sp>
      <p:sp>
        <p:nvSpPr>
          <p:cNvPr id="49188" name="Text Box 42"/>
          <p:cNvSpPr txBox="1">
            <a:spLocks noChangeArrowheads="1"/>
          </p:cNvSpPr>
          <p:nvPr/>
        </p:nvSpPr>
        <p:spPr bwMode="auto">
          <a:xfrm rot="16258">
            <a:off x="6305377" y="3976837"/>
            <a:ext cx="4956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/>
              <a:t>36</a:t>
            </a:r>
          </a:p>
        </p:txBody>
      </p:sp>
      <p:sp>
        <p:nvSpPr>
          <p:cNvPr id="49189" name="Text Box 43"/>
          <p:cNvSpPr txBox="1">
            <a:spLocks noChangeArrowheads="1"/>
          </p:cNvSpPr>
          <p:nvPr/>
        </p:nvSpPr>
        <p:spPr bwMode="auto">
          <a:xfrm rot="24640">
            <a:off x="7283277" y="3976043"/>
            <a:ext cx="4956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/>
              <a:t>37</a:t>
            </a:r>
          </a:p>
        </p:txBody>
      </p:sp>
      <p:sp>
        <p:nvSpPr>
          <p:cNvPr id="49190" name="Text Box 44"/>
          <p:cNvSpPr txBox="1">
            <a:spLocks noChangeArrowheads="1"/>
          </p:cNvSpPr>
          <p:nvPr/>
        </p:nvSpPr>
        <p:spPr bwMode="auto">
          <a:xfrm rot="6325">
            <a:off x="8132589" y="3976043"/>
            <a:ext cx="4956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/>
              <a:t>38</a:t>
            </a:r>
          </a:p>
        </p:txBody>
      </p:sp>
      <p:sp>
        <p:nvSpPr>
          <p:cNvPr id="49191" name="Text Box 45"/>
          <p:cNvSpPr txBox="1">
            <a:spLocks noChangeArrowheads="1"/>
          </p:cNvSpPr>
          <p:nvPr/>
        </p:nvSpPr>
        <p:spPr bwMode="auto">
          <a:xfrm rot="35599">
            <a:off x="8931102" y="3976837"/>
            <a:ext cx="4956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/>
              <a:t>39</a:t>
            </a:r>
          </a:p>
        </p:txBody>
      </p:sp>
      <p:sp>
        <p:nvSpPr>
          <p:cNvPr id="49192" name="Text Box 46"/>
          <p:cNvSpPr txBox="1">
            <a:spLocks noChangeArrowheads="1"/>
          </p:cNvSpPr>
          <p:nvPr/>
        </p:nvSpPr>
        <p:spPr bwMode="auto">
          <a:xfrm rot="16435">
            <a:off x="2017539" y="4965849"/>
            <a:ext cx="4956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/>
              <a:t>41</a:t>
            </a:r>
          </a:p>
        </p:txBody>
      </p:sp>
      <p:sp>
        <p:nvSpPr>
          <p:cNvPr id="49193" name="Text Box 47"/>
          <p:cNvSpPr txBox="1">
            <a:spLocks noChangeArrowheads="1"/>
          </p:cNvSpPr>
          <p:nvPr/>
        </p:nvSpPr>
        <p:spPr bwMode="auto">
          <a:xfrm rot="10724">
            <a:off x="2970214" y="4965056"/>
            <a:ext cx="6683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/>
              <a:t>42</a:t>
            </a:r>
          </a:p>
        </p:txBody>
      </p:sp>
      <p:sp>
        <p:nvSpPr>
          <p:cNvPr id="49194" name="Text Box 48"/>
          <p:cNvSpPr txBox="1">
            <a:spLocks noChangeArrowheads="1"/>
          </p:cNvSpPr>
          <p:nvPr/>
        </p:nvSpPr>
        <p:spPr bwMode="auto">
          <a:xfrm rot="24911">
            <a:off x="3984783" y="4965056"/>
            <a:ext cx="4956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/>
              <a:t>43</a:t>
            </a:r>
          </a:p>
        </p:txBody>
      </p:sp>
      <p:sp>
        <p:nvSpPr>
          <p:cNvPr id="49195" name="Text Box 49"/>
          <p:cNvSpPr txBox="1">
            <a:spLocks noChangeArrowheads="1"/>
          </p:cNvSpPr>
          <p:nvPr/>
        </p:nvSpPr>
        <p:spPr bwMode="auto">
          <a:xfrm rot="46631">
            <a:off x="4682952" y="4965849"/>
            <a:ext cx="4956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/>
              <a:t>44</a:t>
            </a:r>
          </a:p>
        </p:txBody>
      </p:sp>
      <p:sp>
        <p:nvSpPr>
          <p:cNvPr id="49196" name="Text Box 50"/>
          <p:cNvSpPr txBox="1">
            <a:spLocks noChangeArrowheads="1"/>
          </p:cNvSpPr>
          <p:nvPr/>
        </p:nvSpPr>
        <p:spPr bwMode="auto">
          <a:xfrm rot="27469">
            <a:off x="5444952" y="4965056"/>
            <a:ext cx="4956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/>
              <a:t>45</a:t>
            </a:r>
          </a:p>
        </p:txBody>
      </p:sp>
      <p:sp>
        <p:nvSpPr>
          <p:cNvPr id="49197" name="Text Box 51"/>
          <p:cNvSpPr txBox="1">
            <a:spLocks noChangeArrowheads="1"/>
          </p:cNvSpPr>
          <p:nvPr/>
        </p:nvSpPr>
        <p:spPr bwMode="auto">
          <a:xfrm rot="53527">
            <a:off x="6305377" y="4965056"/>
            <a:ext cx="4956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/>
              <a:t>46</a:t>
            </a:r>
          </a:p>
        </p:txBody>
      </p:sp>
      <p:sp>
        <p:nvSpPr>
          <p:cNvPr id="49198" name="Text Box 52"/>
          <p:cNvSpPr txBox="1">
            <a:spLocks noChangeArrowheads="1"/>
          </p:cNvSpPr>
          <p:nvPr/>
        </p:nvSpPr>
        <p:spPr bwMode="auto">
          <a:xfrm>
            <a:off x="7283450" y="4967288"/>
            <a:ext cx="4956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/>
              <a:t>47</a:t>
            </a:r>
          </a:p>
        </p:txBody>
      </p:sp>
      <p:sp>
        <p:nvSpPr>
          <p:cNvPr id="49199" name="Text Box 53"/>
          <p:cNvSpPr txBox="1">
            <a:spLocks noChangeArrowheads="1"/>
          </p:cNvSpPr>
          <p:nvPr/>
        </p:nvSpPr>
        <p:spPr bwMode="auto">
          <a:xfrm rot="42880">
            <a:off x="8132589" y="4965056"/>
            <a:ext cx="4956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/>
              <a:t>48</a:t>
            </a:r>
          </a:p>
        </p:txBody>
      </p:sp>
      <p:sp>
        <p:nvSpPr>
          <p:cNvPr id="49200" name="Text Box 54"/>
          <p:cNvSpPr txBox="1">
            <a:spLocks noChangeArrowheads="1"/>
          </p:cNvSpPr>
          <p:nvPr/>
        </p:nvSpPr>
        <p:spPr bwMode="auto">
          <a:xfrm rot="31261">
            <a:off x="8931102" y="4965056"/>
            <a:ext cx="4956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/>
              <a:t>49</a:t>
            </a:r>
          </a:p>
        </p:txBody>
      </p:sp>
      <p:sp>
        <p:nvSpPr>
          <p:cNvPr id="49201" name="Text Box 57"/>
          <p:cNvSpPr txBox="1">
            <a:spLocks noChangeArrowheads="1"/>
          </p:cNvSpPr>
          <p:nvPr/>
        </p:nvSpPr>
        <p:spPr bwMode="auto">
          <a:xfrm>
            <a:off x="9836150" y="3978275"/>
            <a:ext cx="4956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/>
              <a:t>40</a:t>
            </a:r>
          </a:p>
        </p:txBody>
      </p:sp>
      <p:sp>
        <p:nvSpPr>
          <p:cNvPr id="49202" name="Line 61"/>
          <p:cNvSpPr>
            <a:spLocks noChangeShapeType="1"/>
          </p:cNvSpPr>
          <p:nvPr/>
        </p:nvSpPr>
        <p:spPr bwMode="auto">
          <a:xfrm>
            <a:off x="2728890" y="1219201"/>
            <a:ext cx="0" cy="4500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9203" name="Line 62"/>
          <p:cNvSpPr>
            <a:spLocks noChangeShapeType="1"/>
          </p:cNvSpPr>
          <p:nvPr/>
        </p:nvSpPr>
        <p:spPr bwMode="auto">
          <a:xfrm>
            <a:off x="3712282" y="1219201"/>
            <a:ext cx="0" cy="4538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9204" name="Line 63"/>
          <p:cNvSpPr>
            <a:spLocks noChangeShapeType="1"/>
          </p:cNvSpPr>
          <p:nvPr/>
        </p:nvSpPr>
        <p:spPr bwMode="auto">
          <a:xfrm>
            <a:off x="4602802" y="1219201"/>
            <a:ext cx="0" cy="4513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9205" name="Line 64"/>
          <p:cNvSpPr>
            <a:spLocks noChangeShapeType="1"/>
          </p:cNvSpPr>
          <p:nvPr/>
        </p:nvSpPr>
        <p:spPr bwMode="auto">
          <a:xfrm>
            <a:off x="5387953" y="1219200"/>
            <a:ext cx="0" cy="4489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9206" name="Line 65"/>
          <p:cNvSpPr>
            <a:spLocks noChangeShapeType="1"/>
          </p:cNvSpPr>
          <p:nvPr/>
        </p:nvSpPr>
        <p:spPr bwMode="auto">
          <a:xfrm>
            <a:off x="7064375" y="1219201"/>
            <a:ext cx="0" cy="4525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9207" name="Line 66"/>
          <p:cNvSpPr>
            <a:spLocks noChangeShapeType="1"/>
          </p:cNvSpPr>
          <p:nvPr/>
        </p:nvSpPr>
        <p:spPr bwMode="auto">
          <a:xfrm>
            <a:off x="7969250" y="1219201"/>
            <a:ext cx="0" cy="4525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9208" name="Line 67"/>
          <p:cNvSpPr>
            <a:spLocks noChangeShapeType="1"/>
          </p:cNvSpPr>
          <p:nvPr/>
        </p:nvSpPr>
        <p:spPr bwMode="auto">
          <a:xfrm>
            <a:off x="8811242" y="12192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9209" name="Line 68"/>
          <p:cNvSpPr>
            <a:spLocks noChangeShapeType="1"/>
          </p:cNvSpPr>
          <p:nvPr/>
        </p:nvSpPr>
        <p:spPr bwMode="auto">
          <a:xfrm>
            <a:off x="9637690" y="12192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9210" name="Line 70"/>
          <p:cNvSpPr>
            <a:spLocks noChangeShapeType="1"/>
          </p:cNvSpPr>
          <p:nvPr/>
        </p:nvSpPr>
        <p:spPr bwMode="auto">
          <a:xfrm>
            <a:off x="6214378" y="1219201"/>
            <a:ext cx="0" cy="4525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9211" name="Line 71"/>
          <p:cNvSpPr>
            <a:spLocks noChangeShapeType="1"/>
          </p:cNvSpPr>
          <p:nvPr/>
        </p:nvSpPr>
        <p:spPr bwMode="auto">
          <a:xfrm>
            <a:off x="1720850" y="2144713"/>
            <a:ext cx="8794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18844" name="Rectangle 73"/>
          <p:cNvSpPr>
            <a:spLocks noChangeArrowheads="1"/>
          </p:cNvSpPr>
          <p:nvPr/>
        </p:nvSpPr>
        <p:spPr bwMode="auto">
          <a:xfrm>
            <a:off x="1720850" y="1219201"/>
            <a:ext cx="8794750" cy="4513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CA" altLang="en-US"/>
          </a:p>
        </p:txBody>
      </p:sp>
      <p:sp>
        <p:nvSpPr>
          <p:cNvPr id="49213" name="Line 74"/>
          <p:cNvSpPr>
            <a:spLocks noChangeShapeType="1"/>
          </p:cNvSpPr>
          <p:nvPr/>
        </p:nvSpPr>
        <p:spPr bwMode="auto">
          <a:xfrm>
            <a:off x="1720850" y="2895600"/>
            <a:ext cx="8794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49214" name="Line 75"/>
          <p:cNvSpPr>
            <a:spLocks noChangeShapeType="1"/>
          </p:cNvSpPr>
          <p:nvPr/>
        </p:nvSpPr>
        <p:spPr bwMode="auto">
          <a:xfrm>
            <a:off x="1720850" y="3641725"/>
            <a:ext cx="8794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49215" name="Line 76"/>
          <p:cNvSpPr>
            <a:spLocks noChangeShapeType="1"/>
          </p:cNvSpPr>
          <p:nvPr/>
        </p:nvSpPr>
        <p:spPr bwMode="auto">
          <a:xfrm>
            <a:off x="1720850" y="4799013"/>
            <a:ext cx="8794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3390" name="Text Box 78"/>
          <p:cNvSpPr txBox="1">
            <a:spLocks noChangeArrowheads="1"/>
          </p:cNvSpPr>
          <p:nvPr/>
        </p:nvSpPr>
        <p:spPr bwMode="auto">
          <a:xfrm rot="15581">
            <a:off x="8104014" y="2313931"/>
            <a:ext cx="4956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/>
              <a:t>18</a:t>
            </a:r>
          </a:p>
        </p:txBody>
      </p:sp>
      <p:sp>
        <p:nvSpPr>
          <p:cNvPr id="68" name="Rectangle 3"/>
          <p:cNvSpPr>
            <a:spLocks noChangeArrowheads="1"/>
          </p:cNvSpPr>
          <p:nvPr/>
        </p:nvSpPr>
        <p:spPr bwMode="auto">
          <a:xfrm>
            <a:off x="2000403" y="194723"/>
            <a:ext cx="81986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4. S </a:t>
            </a:r>
            <a:r>
              <a:rPr lang="pt-PT" altLang="en-US" sz="2400" b="1" dirty="0">
                <a:solidFill>
                  <a:schemeClr val="accent2"/>
                </a:solidFill>
                <a:latin typeface="Calibri Light" panose="020F0302020204030204"/>
                <a:cs typeface="+mn-cs"/>
                <a:sym typeface="Wingdings" panose="05000000000000000000" pitchFamily="2" charset="2"/>
              </a:rPr>
              <a:t>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Standardicera</a:t>
            </a:r>
            <a:endParaRPr lang="en-GB" altLang="en-US" sz="4000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887293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spect="1" noChangeArrowheads="1"/>
          </p:cNvSpPr>
          <p:nvPr/>
        </p:nvSpPr>
        <p:spPr bwMode="auto">
          <a:xfrm>
            <a:off x="473588" y="2349500"/>
            <a:ext cx="6070646" cy="3696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/>
          <a:lstStyle/>
          <a:p>
            <a:pPr marL="190500" indent="-190500" defTabSz="193675" eaLnBrk="0" hangingPunct="0">
              <a:spcAft>
                <a:spcPts val="300"/>
              </a:spcAft>
              <a:defRPr/>
            </a:pPr>
            <a:r>
              <a:rPr lang="pt-BR" sz="3200" b="1" dirty="0">
                <a:cs typeface="Arial" panose="020B0604020202020204" pitchFamily="34" charset="0"/>
              </a:rPr>
              <a:t>Målsättningar:</a:t>
            </a:r>
          </a:p>
          <a:p>
            <a:pPr marL="228600" lvl="1" indent="-228600"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pt-BR" sz="2400" dirty="0">
                <a:latin typeface="Calibri" pitchFamily="34" charset="0"/>
              </a:rPr>
              <a:t>Förbind dig:</a:t>
            </a:r>
          </a:p>
          <a:p>
            <a:pPr marL="800100" lvl="2" indent="-342900">
              <a:spcAft>
                <a:spcPts val="300"/>
              </a:spcAft>
              <a:buFont typeface="Arial" panose="05000000000000000000" pitchFamily="2" charset="2"/>
              <a:buChar char="•"/>
              <a:tabLst>
                <a:tab pos="533400" algn="l"/>
              </a:tabLst>
              <a:defRPr/>
            </a:pPr>
            <a:r>
              <a:rPr lang="pt-BR" sz="2400" dirty="0">
                <a:latin typeface="Calibri" pitchFamily="34" charset="0"/>
              </a:rPr>
              <a:t>Organisationskultur</a:t>
            </a:r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 marL="800100" lvl="2" indent="-342900">
              <a:spcAft>
                <a:spcPts val="300"/>
              </a:spcAft>
              <a:buFont typeface="Arial" panose="05000000000000000000" pitchFamily="2" charset="2"/>
              <a:buChar char="•"/>
              <a:tabLst>
                <a:tab pos="533400" algn="l"/>
              </a:tabLst>
              <a:defRPr/>
            </a:pPr>
            <a:r>
              <a:rPr lang="pt-BR" sz="2400" dirty="0">
                <a:latin typeface="Calibri" pitchFamily="34" charset="0"/>
              </a:rPr>
              <a:t>Till standarder, regler, tillvägagångssätt</a:t>
            </a:r>
            <a:r>
              <a:rPr lang="pt-BR" sz="2400" dirty="0">
                <a:solidFill>
                  <a:srgbClr val="FF0000"/>
                </a:solidFill>
                <a:latin typeface="Calibri" pitchFamily="34" charset="0"/>
              </a:rPr>
              <a:t> </a:t>
            </a:r>
            <a:endParaRPr lang="pt-BR" sz="240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marL="228600" lvl="1" indent="-228600"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en-GB" sz="2400" dirty="0" err="1">
                <a:latin typeface="Calibri" pitchFamily="34" charset="0"/>
              </a:rPr>
              <a:t>Fundera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en-GB" sz="2400" b="1" dirty="0" err="1">
                <a:latin typeface="Calibri" pitchFamily="34" charset="0"/>
              </a:rPr>
              <a:t>alltid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en-GB" sz="2400" dirty="0" err="1">
                <a:latin typeface="Calibri" pitchFamily="34" charset="0"/>
              </a:rPr>
              <a:t>på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en-GB" sz="2400" dirty="0" err="1">
                <a:latin typeface="Calibri" pitchFamily="34" charset="0"/>
              </a:rPr>
              <a:t>vad</a:t>
            </a:r>
            <a:r>
              <a:rPr lang="en-GB" sz="2400" dirty="0">
                <a:latin typeface="Calibri" pitchFamily="34" charset="0"/>
              </a:rPr>
              <a:t> du </a:t>
            </a:r>
            <a:r>
              <a:rPr lang="en-GB" sz="2400" dirty="0" err="1">
                <a:latin typeface="Calibri" pitchFamily="34" charset="0"/>
              </a:rPr>
              <a:t>kan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en-GB" sz="2400" dirty="0" err="1">
                <a:latin typeface="Calibri" pitchFamily="34" charset="0"/>
              </a:rPr>
              <a:t>utveckla</a:t>
            </a:r>
            <a:r>
              <a:rPr lang="en-GB" sz="2400" dirty="0">
                <a:latin typeface="Calibri" pitchFamily="34" charset="0"/>
              </a:rPr>
              <a:t>!</a:t>
            </a:r>
          </a:p>
          <a:p>
            <a:pPr marL="228600" lvl="1" indent="-228600"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en-GB" sz="2400" dirty="0" err="1">
                <a:latin typeface="Calibri" pitchFamily="34" charset="0"/>
              </a:rPr>
              <a:t>Dela</a:t>
            </a:r>
            <a:r>
              <a:rPr lang="en-GB" sz="2400" dirty="0">
                <a:latin typeface="Calibri" pitchFamily="34" charset="0"/>
              </a:rPr>
              <a:t> din vision (</a:t>
            </a:r>
            <a:r>
              <a:rPr lang="en-GB" sz="2400" dirty="0" err="1">
                <a:latin typeface="Calibri" pitchFamily="34" charset="0"/>
              </a:rPr>
              <a:t>framtidssyn</a:t>
            </a:r>
            <a:r>
              <a:rPr lang="en-GB" sz="2400" dirty="0">
                <a:latin typeface="Calibri" pitchFamily="34" charset="0"/>
              </a:rPr>
              <a:t>) </a:t>
            </a:r>
            <a:r>
              <a:rPr lang="en-GB" sz="2400" dirty="0" err="1">
                <a:latin typeface="Calibri" pitchFamily="34" charset="0"/>
              </a:rPr>
              <a:t>och</a:t>
            </a:r>
            <a:r>
              <a:rPr lang="en-GB" sz="2400" dirty="0">
                <a:latin typeface="Calibri" pitchFamily="34" charset="0"/>
              </a:rPr>
              <a:t> mission  </a:t>
            </a:r>
            <a:r>
              <a:rPr lang="en-GB" sz="2400" dirty="0" err="1">
                <a:latin typeface="Calibri" pitchFamily="34" charset="0"/>
              </a:rPr>
              <a:t>synlig</a:t>
            </a:r>
            <a:endParaRPr lang="en-GB" sz="2400" dirty="0">
              <a:latin typeface="Calibri" pitchFamily="34" charset="0"/>
            </a:endParaRPr>
          </a:p>
          <a:p>
            <a:pPr marL="228600" lvl="1" indent="-228600"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en-GB" sz="2400" dirty="0" err="1">
                <a:latin typeface="Calibri" pitchFamily="34" charset="0"/>
              </a:rPr>
              <a:t>Erkänn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en-GB" sz="2400" dirty="0" err="1">
                <a:latin typeface="Calibri" pitchFamily="34" charset="0"/>
              </a:rPr>
              <a:t>ansträngningar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en-GB" sz="2400" dirty="0" err="1">
                <a:latin typeface="Calibri" pitchFamily="34" charset="0"/>
              </a:rPr>
              <a:t>och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en-GB" sz="2400" dirty="0" err="1">
                <a:latin typeface="Calibri" pitchFamily="34" charset="0"/>
              </a:rPr>
              <a:t>uppmuntra</a:t>
            </a:r>
            <a:r>
              <a:rPr lang="en-GB" sz="2400" dirty="0">
                <a:latin typeface="Calibri" pitchFamily="34" charset="0"/>
              </a:rPr>
              <a:t> till </a:t>
            </a:r>
            <a:r>
              <a:rPr lang="en-GB" sz="2400" dirty="0" err="1">
                <a:latin typeface="Calibri" pitchFamily="34" charset="0"/>
              </a:rPr>
              <a:t>kreativitet</a:t>
            </a:r>
            <a:endParaRPr lang="en-GB" sz="2400" dirty="0">
              <a:latin typeface="Calibri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53694" y="1740496"/>
            <a:ext cx="1108461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5. S </a:t>
            </a:r>
            <a:r>
              <a:rPr lang="pt-PT" altLang="en-US" sz="2400" b="1" dirty="0">
                <a:solidFill>
                  <a:schemeClr val="accent2"/>
                </a:solidFill>
                <a:latin typeface="Calibri Light" panose="020F0302020204030204"/>
                <a:cs typeface="+mn-cs"/>
                <a:sym typeface="Wingdings" panose="05000000000000000000" pitchFamily="2" charset="2"/>
              </a:rPr>
              <a:t>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Shitsuke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:   </a:t>
            </a:r>
            <a:r>
              <a:rPr lang="en-GB" altLang="en-US" sz="4000" b="1" dirty="0" err="1">
                <a:solidFill>
                  <a:schemeClr val="accent2"/>
                </a:solidFill>
                <a:latin typeface="+mn-lt"/>
              </a:rPr>
              <a:t>Följ</a:t>
            </a:r>
            <a:r>
              <a:rPr lang="en-GB" altLang="en-US" sz="4000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GB" altLang="en-US" sz="4000" b="1" dirty="0" err="1">
                <a:solidFill>
                  <a:schemeClr val="accent2"/>
                </a:solidFill>
                <a:latin typeface="+mn-lt"/>
              </a:rPr>
              <a:t>upp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GB" altLang="en-US" sz="2800" dirty="0">
                <a:solidFill>
                  <a:schemeClr val="accent2"/>
                </a:solidFill>
                <a:latin typeface="+mn-lt"/>
              </a:rPr>
              <a:t>(</a:t>
            </a:r>
            <a:r>
              <a:rPr lang="en-GB" altLang="en-US" sz="2800" dirty="0" err="1">
                <a:solidFill>
                  <a:schemeClr val="accent2"/>
                </a:solidFill>
                <a:latin typeface="+mn-lt"/>
              </a:rPr>
              <a:t>upprätthållande</a:t>
            </a:r>
            <a:r>
              <a:rPr lang="en-GB" alt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GB" altLang="en-US" sz="2800" dirty="0" err="1">
                <a:solidFill>
                  <a:schemeClr val="accent2"/>
                </a:solidFill>
                <a:latin typeface="+mn-lt"/>
              </a:rPr>
              <a:t>och</a:t>
            </a:r>
            <a:r>
              <a:rPr lang="en-GB" alt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GB" altLang="en-US" sz="2800" dirty="0" err="1">
                <a:solidFill>
                  <a:schemeClr val="accent2"/>
                </a:solidFill>
                <a:latin typeface="+mn-lt"/>
              </a:rPr>
              <a:t>disciplin</a:t>
            </a:r>
            <a:r>
              <a:rPr lang="en-GB" altLang="en-US" sz="2800" dirty="0">
                <a:solidFill>
                  <a:schemeClr val="accent2"/>
                </a:solidFill>
                <a:latin typeface="+mn-lt"/>
              </a:rPr>
              <a:t>)</a:t>
            </a:r>
          </a:p>
        </p:txBody>
      </p:sp>
      <p:sp>
        <p:nvSpPr>
          <p:cNvPr id="8" name="Rectangle 3"/>
          <p:cNvSpPr txBox="1">
            <a:spLocks noChangeAspect="1" noChangeArrowheads="1"/>
          </p:cNvSpPr>
          <p:nvPr/>
        </p:nvSpPr>
        <p:spPr bwMode="auto">
          <a:xfrm>
            <a:off x="6544235" y="2873255"/>
            <a:ext cx="5423646" cy="2959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lvl="1" indent="-228600"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en-GB" sz="2400" dirty="0" err="1">
                <a:latin typeface="Calibri" pitchFamily="34" charset="0"/>
              </a:rPr>
              <a:t>Utveckla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en-GB" sz="2400" dirty="0" err="1">
                <a:latin typeface="Calibri" pitchFamily="34" charset="0"/>
              </a:rPr>
              <a:t>kommunikationen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en-GB" sz="2400" dirty="0" err="1">
                <a:latin typeface="Calibri" pitchFamily="34" charset="0"/>
              </a:rPr>
              <a:t>på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en-GB" sz="2400" dirty="0" err="1">
                <a:latin typeface="Calibri" pitchFamily="34" charset="0"/>
              </a:rPr>
              <a:t>alla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en-GB" sz="2400" dirty="0" err="1">
                <a:latin typeface="Calibri" pitchFamily="34" charset="0"/>
              </a:rPr>
              <a:t>nivåer</a:t>
            </a:r>
            <a:endParaRPr lang="en-GB" sz="2400" dirty="0">
              <a:latin typeface="Calibri" pitchFamily="34" charset="0"/>
            </a:endParaRPr>
          </a:p>
          <a:p>
            <a:pPr marL="228600" lvl="1" indent="-228600"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en-GB" sz="2400" dirty="0" err="1">
                <a:latin typeface="Calibri" pitchFamily="34" charset="0"/>
              </a:rPr>
              <a:t>Dela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en-GB" sz="2400" dirty="0" err="1">
                <a:latin typeface="Calibri" pitchFamily="34" charset="0"/>
              </a:rPr>
              <a:t>ansvaren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en-GB" sz="2400" dirty="0" err="1">
                <a:latin typeface="Calibri" pitchFamily="34" charset="0"/>
              </a:rPr>
              <a:t>och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en-GB" sz="2400" dirty="0" err="1">
                <a:latin typeface="Calibri" pitchFamily="34" charset="0"/>
              </a:rPr>
              <a:t>ge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en-GB" sz="2400" dirty="0" err="1">
                <a:latin typeface="Calibri" pitchFamily="34" charset="0"/>
              </a:rPr>
              <a:t>rätt</a:t>
            </a:r>
            <a:r>
              <a:rPr lang="en-GB" sz="2400" dirty="0">
                <a:latin typeface="Calibri" pitchFamily="34" charset="0"/>
              </a:rPr>
              <a:t> till </a:t>
            </a:r>
            <a:r>
              <a:rPr lang="en-GB" sz="2400" dirty="0" err="1">
                <a:latin typeface="Calibri" pitchFamily="34" charset="0"/>
              </a:rPr>
              <a:t>beslutsfattande</a:t>
            </a:r>
            <a:r>
              <a:rPr lang="en-GB" sz="2400" dirty="0">
                <a:latin typeface="Calibri" pitchFamily="34" charset="0"/>
              </a:rPr>
              <a:t> </a:t>
            </a:r>
          </a:p>
          <a:p>
            <a:pPr marL="228600" lvl="1" indent="-228600"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en-GB" sz="2400" dirty="0" err="1">
                <a:latin typeface="Calibri" pitchFamily="34" charset="0"/>
              </a:rPr>
              <a:t>Studera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en-GB" sz="2400" dirty="0" err="1">
                <a:latin typeface="Calibri" pitchFamily="34" charset="0"/>
              </a:rPr>
              <a:t>själv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en-GB" sz="2400" dirty="0" err="1">
                <a:latin typeface="Calibri" pitchFamily="34" charset="0"/>
              </a:rPr>
              <a:t>och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en-GB" sz="2400" dirty="0" err="1">
                <a:latin typeface="Calibri" pitchFamily="34" charset="0"/>
              </a:rPr>
              <a:t>träna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en-GB" sz="2400" dirty="0" err="1">
                <a:latin typeface="Calibri" pitchFamily="34" charset="0"/>
              </a:rPr>
              <a:t>andra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en-GB" sz="2400" dirty="0" err="1">
                <a:latin typeface="Calibri" pitchFamily="34" charset="0"/>
              </a:rPr>
              <a:t>kontinuerligt</a:t>
            </a:r>
            <a:endParaRPr lang="en-GB" sz="2400" dirty="0">
              <a:latin typeface="Calibri" pitchFamily="34" charset="0"/>
            </a:endParaRPr>
          </a:p>
          <a:p>
            <a:pPr marL="228600" lvl="1" indent="-228600"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en-GB" sz="2400" dirty="0">
                <a:latin typeface="Calibri" pitchFamily="34" charset="0"/>
              </a:rPr>
              <a:t>Ha </a:t>
            </a:r>
            <a:r>
              <a:rPr lang="en-GB" sz="2400" dirty="0" err="1">
                <a:latin typeface="Calibri" pitchFamily="34" charset="0"/>
              </a:rPr>
              <a:t>tålamod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en-GB" sz="2400" dirty="0" err="1">
                <a:latin typeface="Calibri" pitchFamily="34" charset="0"/>
              </a:rPr>
              <a:t>och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en-GB" sz="2400" dirty="0" err="1">
                <a:latin typeface="Calibri" pitchFamily="34" charset="0"/>
              </a:rPr>
              <a:t>var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en-GB" sz="2400" dirty="0" err="1">
                <a:latin typeface="Calibri" pitchFamily="34" charset="0"/>
              </a:rPr>
              <a:t>uthållig</a:t>
            </a:r>
            <a:r>
              <a:rPr lang="en-GB" sz="2400" dirty="0">
                <a:latin typeface="Calibri" pitchFamily="34" charset="0"/>
              </a:rPr>
              <a:t>  </a:t>
            </a:r>
            <a:r>
              <a:rPr lang="en-GB" sz="2400" dirty="0" err="1">
                <a:latin typeface="Calibri" pitchFamily="34" charset="0"/>
              </a:rPr>
              <a:t>i</a:t>
            </a:r>
            <a:r>
              <a:rPr lang="en-GB" sz="2400" dirty="0">
                <a:latin typeface="Calibri" pitchFamily="34" charset="0"/>
              </a:rPr>
              <a:t> </a:t>
            </a:r>
            <a:r>
              <a:rPr lang="en-GB" sz="2400" dirty="0" err="1">
                <a:latin typeface="Calibri" pitchFamily="34" charset="0"/>
              </a:rPr>
              <a:t>tränandet</a:t>
            </a:r>
            <a:r>
              <a:rPr lang="en-GB" sz="2400" dirty="0">
                <a:latin typeface="Calibri" pitchFamily="34" charset="0"/>
              </a:rPr>
              <a:t>.</a:t>
            </a:r>
            <a:endParaRPr lang="pt-BR" sz="2400" dirty="0">
              <a:latin typeface="Calibri" pitchFamily="34" charset="0"/>
            </a:endParaRPr>
          </a:p>
        </p:txBody>
      </p:sp>
      <p:sp>
        <p:nvSpPr>
          <p:cNvPr id="9" name="Otsikko 1"/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solidFill>
                  <a:srgbClr val="00B050"/>
                </a:solidFill>
                <a:latin typeface="+mn-lt"/>
              </a:rPr>
              <a:t>Princip</a:t>
            </a:r>
            <a:r>
              <a:rPr lang="en-US" sz="4100" b="1" dirty="0">
                <a:solidFill>
                  <a:srgbClr val="00B050"/>
                </a:solidFill>
                <a:latin typeface="+mn-lt"/>
              </a:rPr>
              <a:t> 3</a:t>
            </a:r>
          </a:p>
          <a:p>
            <a:pPr algn="ctr"/>
            <a:r>
              <a:rPr lang="en-US" sz="3300" b="1" dirty="0">
                <a:solidFill>
                  <a:srgbClr val="00B050"/>
                </a:solidFill>
                <a:latin typeface="+mn-lt"/>
              </a:rPr>
              <a:t>5S</a:t>
            </a:r>
          </a:p>
        </p:txBody>
      </p:sp>
    </p:spTree>
    <p:extLst>
      <p:ext uri="{BB962C8B-B14F-4D97-AF65-F5344CB8AC3E}">
        <p14:creationId xmlns:p14="http://schemas.microsoft.com/office/powerpoint/2010/main" val="20358255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59905" y="2908374"/>
            <a:ext cx="7584420" cy="323401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algn="ctr">
              <a:defRPr sz="3200">
                <a:latin typeface="Calibri" pitchFamily="34" charset="0"/>
              </a:defRPr>
            </a:lvl1pPr>
          </a:lstStyle>
          <a:p>
            <a:pPr marL="228600" lvl="1">
              <a:spcBef>
                <a:spcPts val="600"/>
              </a:spcBef>
              <a:spcAft>
                <a:spcPts val="300"/>
              </a:spcAft>
              <a:tabLst>
                <a:tab pos="533400" algn="l"/>
              </a:tabLst>
              <a:defRPr/>
            </a:pPr>
            <a:r>
              <a:rPr lang="en-GB" altLang="en-US" sz="2800" b="1" dirty="0" err="1">
                <a:latin typeface="Calibri" pitchFamily="34" charset="0"/>
              </a:rPr>
              <a:t>Auditeringssystem</a:t>
            </a:r>
            <a:endParaRPr lang="en-GB" altLang="en-US" sz="2800" b="1" dirty="0">
              <a:latin typeface="Calibri" pitchFamily="34" charset="0"/>
            </a:endParaRPr>
          </a:p>
          <a:p>
            <a:pPr marL="533400" lvl="1" indent="-174625"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en-GB" altLang="en-US" sz="2400" dirty="0">
                <a:latin typeface="Calibri"/>
                <a:cs typeface="Calibri"/>
              </a:rPr>
              <a:t> </a:t>
            </a:r>
            <a:r>
              <a:rPr lang="en-GB" altLang="en-US" sz="2400" dirty="0" err="1">
                <a:latin typeface="Calibri"/>
                <a:cs typeface="Calibri"/>
              </a:rPr>
              <a:t>Jämför</a:t>
            </a:r>
            <a:r>
              <a:rPr lang="en-GB" altLang="en-US" sz="2400" dirty="0">
                <a:latin typeface="Calibri"/>
                <a:cs typeface="Calibri"/>
              </a:rPr>
              <a:t> </a:t>
            </a:r>
            <a:r>
              <a:rPr lang="en-GB" altLang="en-US" sz="2400" dirty="0" err="1">
                <a:latin typeface="Calibri"/>
                <a:cs typeface="Calibri"/>
              </a:rPr>
              <a:t>verkligheten</a:t>
            </a:r>
            <a:r>
              <a:rPr lang="en-GB" altLang="en-US" sz="2400" dirty="0">
                <a:latin typeface="Calibri"/>
                <a:cs typeface="Calibri"/>
              </a:rPr>
              <a:t> med </a:t>
            </a:r>
            <a:r>
              <a:rPr lang="en-GB" altLang="en-US" sz="2400" dirty="0" err="1">
                <a:latin typeface="Calibri"/>
                <a:cs typeface="Calibri"/>
              </a:rPr>
              <a:t>standarder</a:t>
            </a:r>
            <a:endParaRPr lang="en-GB" altLang="en-US" sz="2400" dirty="0">
              <a:latin typeface="Calibri"/>
              <a:cs typeface="Calibri"/>
            </a:endParaRPr>
          </a:p>
          <a:p>
            <a:pPr marL="533400" lvl="1" indent="-174625"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sv-SE" altLang="en-US" sz="2400" dirty="0">
                <a:cs typeface="Calibri"/>
              </a:rPr>
              <a:t>Involvera team som representerar och olika uppgifter och som jobbar tillsammans ( i kors)</a:t>
            </a:r>
            <a:endParaRPr lang="en-GB" altLang="en-US" sz="2400" dirty="0">
              <a:latin typeface="Calibri"/>
              <a:cs typeface="Calibri"/>
            </a:endParaRPr>
          </a:p>
          <a:p>
            <a:pPr marL="533400" lvl="1" indent="-174625"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en-GB" altLang="en-US" sz="2400" dirty="0" err="1">
                <a:latin typeface="Calibri"/>
                <a:cs typeface="Calibri"/>
              </a:rPr>
              <a:t>Använd</a:t>
            </a:r>
            <a:r>
              <a:rPr lang="en-GB" altLang="en-US" sz="2400" dirty="0">
                <a:latin typeface="Calibri"/>
                <a:cs typeface="Calibri"/>
              </a:rPr>
              <a:t> check-</a:t>
            </a:r>
            <a:r>
              <a:rPr lang="en-GB" altLang="en-US" sz="2400" dirty="0" err="1">
                <a:latin typeface="Calibri"/>
                <a:cs typeface="Calibri"/>
              </a:rPr>
              <a:t>listor</a:t>
            </a:r>
            <a:endParaRPr lang="en-GB" altLang="en-US" sz="2400" dirty="0">
              <a:latin typeface="Calibri"/>
              <a:cs typeface="Calibri"/>
            </a:endParaRPr>
          </a:p>
          <a:p>
            <a:pPr marL="533400" lvl="1" indent="-174625"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533400" algn="l"/>
              </a:tabLst>
              <a:defRPr/>
            </a:pPr>
            <a:r>
              <a:rPr lang="en-GB" altLang="en-US" sz="2400" dirty="0">
                <a:latin typeface="Calibri"/>
                <a:cs typeface="Calibri"/>
              </a:rPr>
              <a:t> </a:t>
            </a:r>
            <a:r>
              <a:rPr lang="en-GB" altLang="en-US" sz="2400" dirty="0" err="1">
                <a:latin typeface="Calibri"/>
                <a:cs typeface="Calibri"/>
              </a:rPr>
              <a:t>Använd</a:t>
            </a:r>
            <a:r>
              <a:rPr lang="en-GB" altLang="en-US" sz="2400" dirty="0">
                <a:latin typeface="Calibri"/>
                <a:cs typeface="Calibri"/>
              </a:rPr>
              <a:t> </a:t>
            </a:r>
            <a:r>
              <a:rPr lang="en-GB" altLang="en-US" sz="2400" dirty="0" err="1">
                <a:latin typeface="Calibri"/>
                <a:cs typeface="Calibri"/>
              </a:rPr>
              <a:t>visuella</a:t>
            </a:r>
            <a:r>
              <a:rPr lang="en-GB" altLang="en-US" sz="2400" dirty="0">
                <a:latin typeface="Calibri"/>
                <a:cs typeface="Calibri"/>
              </a:rPr>
              <a:t> </a:t>
            </a:r>
            <a:r>
              <a:rPr lang="en-GB" altLang="en-US" sz="2400" dirty="0" err="1">
                <a:latin typeface="Calibri"/>
                <a:cs typeface="Calibri"/>
              </a:rPr>
              <a:t>sätt</a:t>
            </a:r>
            <a:r>
              <a:rPr lang="en-GB" altLang="en-US" sz="2400" dirty="0">
                <a:latin typeface="Calibri"/>
                <a:cs typeface="Calibri"/>
              </a:rPr>
              <a:t> </a:t>
            </a:r>
            <a:r>
              <a:rPr lang="en-GB" altLang="en-US" sz="2400" dirty="0" err="1">
                <a:latin typeface="Calibri"/>
                <a:cs typeface="Calibri"/>
              </a:rPr>
              <a:t>för</a:t>
            </a:r>
            <a:r>
              <a:rPr lang="en-GB" altLang="en-US" sz="2400" dirty="0">
                <a:latin typeface="Calibri"/>
                <a:cs typeface="Calibri"/>
              </a:rPr>
              <a:t> </a:t>
            </a:r>
            <a:r>
              <a:rPr lang="en-GB" altLang="en-US" sz="2400" dirty="0" err="1">
                <a:latin typeface="Calibri"/>
                <a:cs typeface="Calibri"/>
              </a:rPr>
              <a:t>att</a:t>
            </a:r>
            <a:r>
              <a:rPr lang="en-GB" altLang="en-US" sz="2400" dirty="0">
                <a:latin typeface="Calibri"/>
                <a:cs typeface="Calibri"/>
              </a:rPr>
              <a:t> </a:t>
            </a:r>
            <a:r>
              <a:rPr lang="en-GB" altLang="en-US" sz="2400" dirty="0" err="1">
                <a:latin typeface="Calibri"/>
                <a:cs typeface="Calibri"/>
              </a:rPr>
              <a:t>avslöja</a:t>
            </a:r>
            <a:r>
              <a:rPr lang="en-GB" altLang="en-US" sz="2400" dirty="0">
                <a:latin typeface="Calibri"/>
                <a:cs typeface="Calibri"/>
              </a:rPr>
              <a:t> </a:t>
            </a:r>
            <a:r>
              <a:rPr lang="en-GB" altLang="en-US" sz="2400" dirty="0" err="1">
                <a:latin typeface="Calibri"/>
                <a:cs typeface="Calibri"/>
              </a:rPr>
              <a:t>avvikelser</a:t>
            </a:r>
            <a:r>
              <a:rPr lang="en-GB" altLang="en-US" sz="2400" dirty="0">
                <a:latin typeface="Calibri"/>
                <a:cs typeface="Calibri"/>
              </a:rPr>
              <a:t> </a:t>
            </a:r>
            <a:r>
              <a:rPr lang="en-GB" altLang="en-US" sz="2400" dirty="0" err="1">
                <a:latin typeface="Calibri"/>
                <a:cs typeface="Calibri"/>
              </a:rPr>
              <a:t>dvs</a:t>
            </a:r>
            <a:r>
              <a:rPr lang="en-GB" altLang="en-US" sz="2400" dirty="0">
                <a:latin typeface="Calibri"/>
                <a:cs typeface="Calibri"/>
              </a:rPr>
              <a:t> </a:t>
            </a:r>
            <a:r>
              <a:rPr lang="en-GB" altLang="en-US" sz="2400" dirty="0" err="1">
                <a:latin typeface="Calibri"/>
                <a:cs typeface="Calibri"/>
              </a:rPr>
              <a:t>gör</a:t>
            </a:r>
            <a:r>
              <a:rPr lang="en-GB" altLang="en-US" sz="2400" dirty="0">
                <a:latin typeface="Calibri"/>
                <a:cs typeface="Calibri"/>
              </a:rPr>
              <a:t> </a:t>
            </a:r>
            <a:r>
              <a:rPr lang="en-GB" altLang="en-US" sz="2400" dirty="0" err="1">
                <a:latin typeface="Calibri"/>
                <a:cs typeface="Calibri"/>
              </a:rPr>
              <a:t>det</a:t>
            </a:r>
            <a:r>
              <a:rPr lang="en-GB" altLang="en-US" sz="2400" dirty="0">
                <a:latin typeface="Calibri"/>
                <a:cs typeface="Calibri"/>
              </a:rPr>
              <a:t> </a:t>
            </a:r>
            <a:r>
              <a:rPr lang="en-GB" altLang="en-US" sz="2400" dirty="0" err="1">
                <a:latin typeface="Calibri"/>
                <a:cs typeface="Calibri"/>
              </a:rPr>
              <a:t>synligt</a:t>
            </a:r>
            <a:endParaRPr lang="en-US" altLang="en-US" sz="2400" dirty="0">
              <a:latin typeface="Calibri"/>
              <a:cs typeface="Calibri"/>
            </a:endParaRPr>
          </a:p>
        </p:txBody>
      </p:sp>
      <p:sp>
        <p:nvSpPr>
          <p:cNvPr id="124930" name="Content Placeholder 2"/>
          <p:cNvSpPr>
            <a:spLocks noGrp="1"/>
          </p:cNvSpPr>
          <p:nvPr>
            <p:ph idx="4294967295"/>
          </p:nvPr>
        </p:nvSpPr>
        <p:spPr>
          <a:xfrm>
            <a:off x="830282" y="2807974"/>
            <a:ext cx="3149767" cy="7540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40000"/>
              </a:lnSpc>
              <a:spcAft>
                <a:spcPts val="600"/>
              </a:spcAft>
              <a:buNone/>
            </a:pPr>
            <a:r>
              <a:rPr lang="pt-PT" altLang="en-US" sz="3200" b="1" dirty="0">
                <a:cs typeface="Arial" panose="020B0604020202020204" pitchFamily="34" charset="0"/>
              </a:rPr>
              <a:t>Hur det görs</a:t>
            </a:r>
          </a:p>
        </p:txBody>
      </p:sp>
      <p:sp>
        <p:nvSpPr>
          <p:cNvPr id="8" name="Otsikko 1"/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solidFill>
                  <a:srgbClr val="00B050"/>
                </a:solidFill>
                <a:latin typeface="+mn-lt"/>
              </a:rPr>
              <a:t>Princip</a:t>
            </a:r>
            <a:r>
              <a:rPr lang="en-US" sz="4100" b="1" dirty="0">
                <a:solidFill>
                  <a:srgbClr val="00B050"/>
                </a:solidFill>
                <a:latin typeface="+mn-lt"/>
              </a:rPr>
              <a:t> 3</a:t>
            </a:r>
          </a:p>
          <a:p>
            <a:pPr algn="ctr"/>
            <a:r>
              <a:rPr lang="en-US" sz="3300" b="1" dirty="0">
                <a:solidFill>
                  <a:srgbClr val="00B050"/>
                </a:solidFill>
                <a:latin typeface="+mn-lt"/>
              </a:rPr>
              <a:t>5S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553694" y="1740496"/>
            <a:ext cx="1108461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5. S </a:t>
            </a:r>
            <a:r>
              <a:rPr lang="pt-PT" altLang="en-US" sz="2400" b="1" dirty="0">
                <a:solidFill>
                  <a:schemeClr val="accent2"/>
                </a:solidFill>
                <a:latin typeface="Calibri Light" panose="020F0302020204030204"/>
                <a:cs typeface="+mn-cs"/>
                <a:sym typeface="Wingdings" panose="05000000000000000000" pitchFamily="2" charset="2"/>
              </a:rPr>
              <a:t>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Shitsuke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: 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Följ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upp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  </a:t>
            </a:r>
            <a:r>
              <a:rPr lang="en-GB" altLang="en-US" sz="2800" dirty="0">
                <a:solidFill>
                  <a:schemeClr val="accent2"/>
                </a:solidFill>
                <a:latin typeface="+mn-lt"/>
              </a:rPr>
              <a:t>(</a:t>
            </a:r>
            <a:r>
              <a:rPr lang="en-GB" altLang="en-US" sz="2800" dirty="0" err="1">
                <a:solidFill>
                  <a:schemeClr val="accent2"/>
                </a:solidFill>
                <a:latin typeface="+mn-lt"/>
              </a:rPr>
              <a:t>Upprätthållande</a:t>
            </a:r>
            <a:r>
              <a:rPr lang="en-GB" alt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GB" altLang="en-US" sz="2800" dirty="0" err="1">
                <a:solidFill>
                  <a:schemeClr val="accent2"/>
                </a:solidFill>
                <a:latin typeface="+mn-lt"/>
              </a:rPr>
              <a:t>och</a:t>
            </a:r>
            <a:r>
              <a:rPr lang="en-GB" altLang="en-US" sz="2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GB" altLang="en-US" sz="2800" dirty="0" err="1">
                <a:solidFill>
                  <a:schemeClr val="accent2"/>
                </a:solidFill>
                <a:latin typeface="+mn-lt"/>
              </a:rPr>
              <a:t>disciplin</a:t>
            </a:r>
            <a:r>
              <a:rPr lang="en-GB" altLang="en-US" sz="2800" dirty="0">
                <a:solidFill>
                  <a:schemeClr val="accent2"/>
                </a:solidFill>
                <a:latin typeface="+mn-lt"/>
              </a:rPr>
              <a:t>)</a:t>
            </a:r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528" y="6029989"/>
            <a:ext cx="838200" cy="29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5133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311" y="2094751"/>
            <a:ext cx="4277209" cy="3249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493" y="2094751"/>
            <a:ext cx="4296740" cy="3249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400493" y="4850591"/>
            <a:ext cx="4296739" cy="493479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6400493" y="4937968"/>
            <a:ext cx="19313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PT" sz="2000" dirty="0">
                <a:solidFill>
                  <a:schemeClr val="bg1"/>
                </a:solidFill>
              </a:rPr>
              <a:t>Efter 5S åtgärder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35311" y="4843628"/>
            <a:ext cx="4277209" cy="493479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1535311" y="4931005"/>
            <a:ext cx="6490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PT" sz="2000" dirty="0">
                <a:solidFill>
                  <a:schemeClr val="bg1"/>
                </a:solidFill>
              </a:rPr>
              <a:t>Före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Otsikko 1"/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solidFill>
                  <a:srgbClr val="00B050"/>
                </a:solidFill>
                <a:latin typeface="+mn-lt"/>
              </a:rPr>
              <a:t>Princip</a:t>
            </a:r>
            <a:r>
              <a:rPr lang="en-US" sz="4100" b="1" dirty="0">
                <a:solidFill>
                  <a:srgbClr val="00B050"/>
                </a:solidFill>
                <a:latin typeface="+mn-lt"/>
              </a:rPr>
              <a:t> 3</a:t>
            </a:r>
          </a:p>
          <a:p>
            <a:pPr algn="ctr"/>
            <a:r>
              <a:rPr lang="en-US" sz="3300" b="1" dirty="0">
                <a:solidFill>
                  <a:srgbClr val="00B050"/>
                </a:solidFill>
                <a:latin typeface="+mn-lt"/>
              </a:rPr>
              <a:t>5S</a:t>
            </a:r>
          </a:p>
        </p:txBody>
      </p:sp>
    </p:spTree>
    <p:extLst>
      <p:ext uri="{BB962C8B-B14F-4D97-AF65-F5344CB8AC3E}">
        <p14:creationId xmlns:p14="http://schemas.microsoft.com/office/powerpoint/2010/main" val="22082599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12723" y="1998285"/>
            <a:ext cx="944760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6600" b="1" dirty="0">
                <a:solidFill>
                  <a:schemeClr val="accent2"/>
                </a:solidFill>
              </a:rPr>
              <a:t>SKAPA FLÖDE</a:t>
            </a:r>
            <a:endParaRPr lang="en-GB" sz="4400" b="1" dirty="0">
              <a:solidFill>
                <a:schemeClr val="accent2"/>
              </a:solidFill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038163" y="3970428"/>
            <a:ext cx="5638799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US" altLang="ja-JP" sz="2800" dirty="0">
                <a:latin typeface="Calibri" pitchFamily="34" charset="0"/>
              </a:rPr>
              <a:t>5S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US" altLang="ja-JP" sz="2800" dirty="0" err="1">
                <a:latin typeface="Calibri" pitchFamily="34" charset="0"/>
              </a:rPr>
              <a:t>Standardicering</a:t>
            </a:r>
            <a:r>
              <a:rPr lang="en-US" altLang="ja-JP" sz="2800" dirty="0">
                <a:latin typeface="Calibri" pitchFamily="34" charset="0"/>
              </a:rPr>
              <a:t> </a:t>
            </a:r>
            <a:r>
              <a:rPr lang="en-US" altLang="ja-JP" sz="2800" dirty="0" err="1">
                <a:latin typeface="Calibri" pitchFamily="34" charset="0"/>
              </a:rPr>
              <a:t>av</a:t>
            </a:r>
            <a:r>
              <a:rPr lang="en-US" altLang="ja-JP" sz="2800" dirty="0">
                <a:latin typeface="Calibri" pitchFamily="34" charset="0"/>
              </a:rPr>
              <a:t> </a:t>
            </a:r>
            <a:r>
              <a:rPr lang="en-US" altLang="ja-JP" sz="2800" dirty="0" err="1">
                <a:latin typeface="Calibri" pitchFamily="34" charset="0"/>
              </a:rPr>
              <a:t>processen</a:t>
            </a:r>
            <a:endParaRPr lang="en-US" altLang="ja-JP" sz="2800" dirty="0">
              <a:latin typeface="Calibri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US" altLang="ja-JP" sz="2800" dirty="0" err="1">
                <a:latin typeface="Calibri" pitchFamily="34" charset="0"/>
              </a:rPr>
              <a:t>Kontinuerligt</a:t>
            </a:r>
            <a:r>
              <a:rPr lang="en-US" altLang="ja-JP" sz="2800" dirty="0">
                <a:latin typeface="Calibri" pitchFamily="34" charset="0"/>
              </a:rPr>
              <a:t> </a:t>
            </a:r>
            <a:r>
              <a:rPr lang="en-US" altLang="ja-JP" sz="2800" dirty="0" err="1">
                <a:latin typeface="Calibri" pitchFamily="34" charset="0"/>
              </a:rPr>
              <a:t>flöde</a:t>
            </a:r>
            <a:endParaRPr lang="en-US" altLang="ja-JP" sz="2800" dirty="0">
              <a:latin typeface="Calibri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45976" y="3998183"/>
            <a:ext cx="24989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4000" b="1" dirty="0" err="1">
                <a:latin typeface="Calibri" pitchFamily="34" charset="0"/>
              </a:rPr>
              <a:t>Verktyg</a:t>
            </a:r>
            <a:r>
              <a:rPr lang="en-US" altLang="ja-JP" sz="4000" b="1" dirty="0">
                <a:latin typeface="Calibri" pitchFamily="34" charset="0"/>
              </a:rPr>
              <a:t>:</a:t>
            </a:r>
          </a:p>
        </p:txBody>
      </p:sp>
      <p:sp>
        <p:nvSpPr>
          <p:cNvPr id="6" name="Otsikko 1"/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solidFill>
                  <a:srgbClr val="00B050"/>
                </a:solidFill>
                <a:latin typeface="+mn-lt"/>
              </a:rPr>
              <a:t>Princip</a:t>
            </a:r>
            <a:r>
              <a:rPr lang="en-US" sz="4100" b="1" dirty="0">
                <a:solidFill>
                  <a:srgbClr val="00B050"/>
                </a:solidFill>
                <a:latin typeface="+mn-lt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8452325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02628AAF-6B7A-45A2-A1CA-146F5459C2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9945" y="1885206"/>
            <a:ext cx="5608416" cy="4121017"/>
          </a:xfrm>
          <a:prstGeom prst="flowChartExtract">
            <a:avLst/>
          </a:prstGeom>
          <a:ln w="19050"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lvl="0"/>
            <a:r>
              <a:rPr lang="nl-NL" sz="2400" b="1" dirty="0">
                <a:solidFill>
                  <a:prstClr val="white"/>
                </a:solidFill>
              </a:rPr>
              <a:t>           </a:t>
            </a:r>
          </a:p>
          <a:p>
            <a:pPr lvl="0"/>
            <a:endParaRPr lang="nl-NL" sz="2400" b="1" dirty="0">
              <a:solidFill>
                <a:prstClr val="white"/>
              </a:solidFill>
            </a:endParaRPr>
          </a:p>
          <a:p>
            <a:pPr lvl="0"/>
            <a:endParaRPr lang="nl-NL" sz="2400" b="1" dirty="0">
              <a:solidFill>
                <a:prstClr val="white"/>
              </a:solidFill>
            </a:endParaRPr>
          </a:p>
          <a:p>
            <a:pPr lvl="0"/>
            <a:endParaRPr lang="nl-NL" sz="2400" b="1" dirty="0">
              <a:solidFill>
                <a:prstClr val="white"/>
              </a:solidFill>
            </a:endParaRPr>
          </a:p>
          <a:p>
            <a:pPr lvl="0"/>
            <a:endParaRPr lang="nl-NL" sz="2400" b="1" dirty="0">
              <a:solidFill>
                <a:prstClr val="white"/>
              </a:solidFill>
            </a:endParaRPr>
          </a:p>
          <a:p>
            <a:pPr lvl="0"/>
            <a:endParaRPr lang="nl-NL" sz="2400" b="1" dirty="0">
              <a:solidFill>
                <a:prstClr val="white"/>
              </a:solidFill>
            </a:endParaRPr>
          </a:p>
          <a:p>
            <a:pPr lvl="0"/>
            <a:endParaRPr lang="nl-NL" sz="2400" b="1" dirty="0">
              <a:solidFill>
                <a:prstClr val="white"/>
              </a:solidFill>
            </a:endParaRPr>
          </a:p>
          <a:p>
            <a:pPr lvl="0"/>
            <a:endParaRPr lang="nl-NL" sz="2400" b="1" dirty="0">
              <a:solidFill>
                <a:prstClr val="white"/>
              </a:solidFill>
            </a:endParaRPr>
          </a:p>
          <a:p>
            <a:pPr lvl="0"/>
            <a:endParaRPr lang="nl-NL" sz="2400" b="1" dirty="0">
              <a:solidFill>
                <a:prstClr val="white"/>
              </a:solidFill>
            </a:endParaRPr>
          </a:p>
          <a:p>
            <a:pPr lvl="0"/>
            <a:endParaRPr lang="nl-NL" sz="2400" b="1" dirty="0">
              <a:solidFill>
                <a:prstClr val="white"/>
              </a:solidFill>
            </a:endParaRPr>
          </a:p>
          <a:p>
            <a:pPr lvl="0"/>
            <a:r>
              <a:rPr lang="nl-NL" sz="2400" b="1" dirty="0">
                <a:solidFill>
                  <a:prstClr val="white"/>
                </a:solidFill>
              </a:rPr>
              <a:t>             FEL-</a:t>
            </a:r>
          </a:p>
          <a:p>
            <a:pPr lvl="0"/>
            <a:r>
              <a:rPr lang="nl-NL" sz="2400" b="1" dirty="0">
                <a:solidFill>
                  <a:prstClr val="white"/>
                </a:solidFill>
              </a:rPr>
              <a:t>         RISKFRI</a:t>
            </a:r>
          </a:p>
          <a:p>
            <a:pPr lvl="0"/>
            <a:endParaRPr lang="nl-NL" sz="2400" b="1" dirty="0">
              <a:solidFill>
                <a:prstClr val="white"/>
              </a:solidFill>
            </a:endParaRPr>
          </a:p>
          <a:p>
            <a:pPr lvl="0"/>
            <a:r>
              <a:rPr lang="nl-NL" sz="2400" b="1" dirty="0">
                <a:solidFill>
                  <a:prstClr val="white"/>
                </a:solidFill>
              </a:rPr>
              <a:t>     STYRMETOD</a:t>
            </a:r>
          </a:p>
          <a:p>
            <a:pPr lvl="0"/>
            <a:endParaRPr lang="nl-NL" sz="2400" b="1" dirty="0">
              <a:solidFill>
                <a:prstClr val="white"/>
              </a:solidFill>
            </a:endParaRPr>
          </a:p>
          <a:p>
            <a:pPr lvl="0"/>
            <a:endParaRPr lang="nl-NL" sz="2400" b="1" dirty="0">
              <a:solidFill>
                <a:prstClr val="white"/>
              </a:solidFill>
            </a:endParaRPr>
          </a:p>
          <a:p>
            <a:pPr lvl="0"/>
            <a:r>
              <a:rPr lang="nl-NL" sz="2400" b="1" dirty="0">
                <a:solidFill>
                  <a:prstClr val="white"/>
                </a:solidFill>
              </a:rPr>
              <a:t>        VERKTYG </a:t>
            </a:r>
          </a:p>
          <a:p>
            <a:pPr lvl="0"/>
            <a:endParaRPr lang="nl-NL" sz="2400" b="1" dirty="0">
              <a:solidFill>
                <a:prstClr val="white"/>
              </a:solidFill>
            </a:endParaRPr>
          </a:p>
          <a:p>
            <a:pPr lvl="0"/>
            <a:endParaRPr lang="nl-NL" sz="2400" b="1" dirty="0">
              <a:solidFill>
                <a:prstClr val="white"/>
              </a:solidFill>
            </a:endParaRPr>
          </a:p>
          <a:p>
            <a:pPr lvl="0"/>
            <a:r>
              <a:rPr lang="nl-NL" sz="2400" b="1" dirty="0">
                <a:solidFill>
                  <a:prstClr val="white"/>
                </a:solidFill>
              </a:rPr>
              <a:t> </a:t>
            </a:r>
          </a:p>
          <a:p>
            <a:pPr lvl="0"/>
            <a:endParaRPr lang="nl-NL" sz="2400" b="1" dirty="0">
              <a:solidFill>
                <a:prstClr val="white"/>
              </a:solidFill>
            </a:endParaRPr>
          </a:p>
          <a:p>
            <a:pPr lvl="0"/>
            <a:endParaRPr lang="nl-NL" sz="2400" b="1" dirty="0">
              <a:solidFill>
                <a:prstClr val="white"/>
              </a:solidFill>
            </a:endParaRPr>
          </a:p>
          <a:p>
            <a:pPr lvl="0"/>
            <a:endParaRPr lang="nl-NL" sz="2400" b="1" dirty="0">
              <a:solidFill>
                <a:prstClr val="white"/>
              </a:solidFill>
            </a:endParaRPr>
          </a:p>
          <a:p>
            <a:pPr lvl="0"/>
            <a:endParaRPr lang="nl-NL" sz="2400" b="1" dirty="0">
              <a:solidFill>
                <a:prstClr val="white"/>
              </a:solidFill>
            </a:endParaRPr>
          </a:p>
          <a:p>
            <a:pPr lvl="0"/>
            <a:r>
              <a:rPr lang="nl-NL" sz="2400" b="1" dirty="0">
                <a:solidFill>
                  <a:prstClr val="white"/>
                </a:solidFill>
              </a:rPr>
              <a:t>       </a:t>
            </a:r>
            <a:r>
              <a:rPr lang="nl-NL" sz="2400" b="1" dirty="0">
                <a:solidFill>
                  <a:prstClr val="black"/>
                </a:solidFill>
              </a:rPr>
              <a:t/>
            </a:r>
            <a:br>
              <a:rPr lang="nl-NL" sz="2400" b="1" dirty="0">
                <a:solidFill>
                  <a:prstClr val="black"/>
                </a:solidFill>
              </a:rPr>
            </a:br>
            <a:r>
              <a:rPr lang="nl-NL" sz="2400" b="1" dirty="0">
                <a:solidFill>
                  <a:prstClr val="white"/>
                </a:solidFill>
              </a:rPr>
              <a:t>STEERING MEANS</a:t>
            </a:r>
          </a:p>
          <a:p>
            <a:pPr lvl="0"/>
            <a:endParaRPr lang="nl-NL" sz="2400" b="1" dirty="0">
              <a:solidFill>
                <a:prstClr val="white"/>
              </a:solidFill>
            </a:endParaRPr>
          </a:p>
          <a:p>
            <a:pPr lvl="0"/>
            <a:r>
              <a:rPr lang="nl-NL" sz="2400" b="1" dirty="0">
                <a:solidFill>
                  <a:prstClr val="white"/>
                </a:solidFill>
              </a:rPr>
              <a:t>                </a:t>
            </a:r>
          </a:p>
          <a:p>
            <a:pPr lvl="0"/>
            <a:r>
              <a:rPr lang="nl-NL" sz="2400" b="1" dirty="0">
                <a:solidFill>
                  <a:prstClr val="white"/>
                </a:solidFill>
              </a:rPr>
              <a:t>                  TOOLS </a:t>
            </a:r>
          </a:p>
        </p:txBody>
      </p:sp>
      <p:sp>
        <p:nvSpPr>
          <p:cNvPr id="2" name="Rechthoek 1"/>
          <p:cNvSpPr/>
          <p:nvPr/>
        </p:nvSpPr>
        <p:spPr>
          <a:xfrm>
            <a:off x="3074893" y="453962"/>
            <a:ext cx="7141669" cy="169277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nl-NL" altLang="nl-NL" sz="3200" b="1" dirty="0">
                <a:solidFill>
                  <a:srgbClr val="222222"/>
                </a:solidFill>
              </a:rPr>
              <a:t>Standardicering av processen: </a:t>
            </a:r>
          </a:p>
          <a:p>
            <a:pPr algn="ctr"/>
            <a:r>
              <a:rPr lang="nl-NL" altLang="nl-NL" sz="2400" dirty="0">
                <a:solidFill>
                  <a:srgbClr val="222222"/>
                </a:solidFill>
              </a:rPr>
              <a:t>		Kvalitativ planering av standarder med hjälp av en pyramidmodellen med tre nivåer 		</a:t>
            </a:r>
            <a:endParaRPr lang="nl-NL" sz="24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85FDD19-9C54-49AA-920B-8D6C5116D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447" y="1969204"/>
            <a:ext cx="2276328" cy="139767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7F54A20-2BAE-4A4B-8946-952A59ACEC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160" y="3446767"/>
            <a:ext cx="2276529" cy="140497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7A7C3B2-5445-44B9-80CB-519375CC78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165" y="4881170"/>
            <a:ext cx="2401966" cy="1437554"/>
          </a:xfrm>
          <a:prstGeom prst="rect">
            <a:avLst/>
          </a:prstGeom>
        </p:spPr>
      </p:pic>
      <p:cxnSp>
        <p:nvCxnSpPr>
          <p:cNvPr id="9" name="Rechte verbindingslijn 8"/>
          <p:cNvCxnSpPr/>
          <p:nvPr/>
        </p:nvCxnSpPr>
        <p:spPr>
          <a:xfrm>
            <a:off x="5242767" y="5158648"/>
            <a:ext cx="4406559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Rechte verbindingslijn 15"/>
          <p:cNvCxnSpPr/>
          <p:nvPr/>
        </p:nvCxnSpPr>
        <p:spPr>
          <a:xfrm>
            <a:off x="5955632" y="4102370"/>
            <a:ext cx="299586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6073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579913" y="838200"/>
            <a:ext cx="7571825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nl-NL" altLang="nl-NL" sz="3200" b="1" dirty="0">
                <a:solidFill>
                  <a:srgbClr val="222222"/>
                </a:solidFill>
              </a:rPr>
              <a:t>Kraften av standardisering baserar sig på ...</a:t>
            </a:r>
            <a:endParaRPr lang="nl-NL" altLang="nl-NL" sz="3200" b="1" dirty="0">
              <a:cs typeface="Calibri"/>
            </a:endParaRPr>
          </a:p>
        </p:txBody>
      </p:sp>
      <p:pic>
        <p:nvPicPr>
          <p:cNvPr id="3" name="Picture 6" descr="woenselsemakrtmetwittelijn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77" y="2004965"/>
            <a:ext cx="2955250" cy="2216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overstroming_260011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084" y="2705561"/>
            <a:ext cx="3404749" cy="2229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hoek 4"/>
          <p:cNvSpPr/>
          <p:nvPr/>
        </p:nvSpPr>
        <p:spPr>
          <a:xfrm>
            <a:off x="303979" y="1469434"/>
            <a:ext cx="453696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defRPr/>
            </a:pPr>
            <a:r>
              <a:rPr lang="nl-NL" sz="2400" dirty="0"/>
              <a:t>1) För att synliggöra variation </a:t>
            </a:r>
          </a:p>
        </p:txBody>
      </p:sp>
      <p:sp>
        <p:nvSpPr>
          <p:cNvPr id="6" name="Rechthoek 5"/>
          <p:cNvSpPr/>
          <p:nvPr/>
        </p:nvSpPr>
        <p:spPr>
          <a:xfrm>
            <a:off x="7354957" y="1851454"/>
            <a:ext cx="4675678" cy="83099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nl-NL" sz="2400" dirty="0"/>
              <a:t>2)</a:t>
            </a:r>
            <a:r>
              <a:rPr lang="sv-SE" sz="2400" dirty="0"/>
              <a:t> När du tar över ett jobb eller utbildar en ny anställd</a:t>
            </a:r>
            <a:r>
              <a:rPr lang="nl-NL" sz="2400" dirty="0"/>
              <a:t>.</a:t>
            </a:r>
          </a:p>
        </p:txBody>
      </p:sp>
      <p:sp>
        <p:nvSpPr>
          <p:cNvPr id="7" name="Rechthoek 6"/>
          <p:cNvSpPr/>
          <p:nvPr/>
        </p:nvSpPr>
        <p:spPr>
          <a:xfrm>
            <a:off x="3713328" y="3899627"/>
            <a:ext cx="4220455" cy="97872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defRPr/>
            </a:pPr>
            <a:r>
              <a:rPr lang="nl-NL" sz="2400" dirty="0"/>
              <a:t>3) Ingen utveckling utan standard</a:t>
            </a:r>
            <a:r>
              <a:rPr lang="nl-NL" dirty="0">
                <a:latin typeface="Arial"/>
                <a:cs typeface="Arial"/>
              </a:rPr>
              <a:t> </a:t>
            </a:r>
            <a:endParaRPr lang="nl-NL" dirty="0">
              <a:latin typeface="Arial" charset="0"/>
              <a:cs typeface="Arial"/>
            </a:endParaRPr>
          </a:p>
        </p:txBody>
      </p:sp>
      <p:sp>
        <p:nvSpPr>
          <p:cNvPr id="8" name="Rectangle 32"/>
          <p:cNvSpPr>
            <a:spLocks noChangeArrowheads="1"/>
          </p:cNvSpPr>
          <p:nvPr/>
        </p:nvSpPr>
        <p:spPr bwMode="auto">
          <a:xfrm rot="-5400000">
            <a:off x="3433879" y="5411303"/>
            <a:ext cx="1189367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5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nl-NL" sz="1800" b="1" dirty="0" err="1">
                <a:latin typeface="Arial Narrow" panose="020B0606020202030204" pitchFamily="34" charset="0"/>
              </a:rPr>
              <a:t>Utveckling</a:t>
            </a:r>
            <a:endParaRPr lang="en-GB" altLang="nl-NL" sz="1800" b="1" dirty="0">
              <a:latin typeface="Arial Narrow" panose="020B0606020202030204" pitchFamily="34" charset="0"/>
            </a:endParaRPr>
          </a:p>
        </p:txBody>
      </p:sp>
      <p:sp>
        <p:nvSpPr>
          <p:cNvPr id="9" name="Line 29"/>
          <p:cNvSpPr>
            <a:spLocks noChangeShapeType="1"/>
          </p:cNvSpPr>
          <p:nvPr/>
        </p:nvSpPr>
        <p:spPr bwMode="auto">
          <a:xfrm>
            <a:off x="4291692" y="4677028"/>
            <a:ext cx="0" cy="15113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0" name="Line 30"/>
          <p:cNvSpPr>
            <a:spLocks noChangeShapeType="1"/>
          </p:cNvSpPr>
          <p:nvPr/>
        </p:nvSpPr>
        <p:spPr bwMode="auto">
          <a:xfrm flipV="1">
            <a:off x="4257035" y="6130551"/>
            <a:ext cx="4190921" cy="1391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1" name="Text Box 33"/>
          <p:cNvSpPr txBox="1">
            <a:spLocks noChangeArrowheads="1"/>
          </p:cNvSpPr>
          <p:nvPr/>
        </p:nvSpPr>
        <p:spPr bwMode="auto">
          <a:xfrm>
            <a:off x="7023852" y="5062071"/>
            <a:ext cx="14780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62000" eaLnBrk="0" hangingPunct="0">
              <a:spcBef>
                <a:spcPct val="20000"/>
              </a:spcBef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spcBef>
                <a:spcPct val="20000"/>
              </a:spcBef>
              <a:buBlip>
                <a:blip r:embed="rId5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spcBef>
                <a:spcPct val="20000"/>
              </a:spcBef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spcBef>
                <a:spcPct val="20000"/>
              </a:spcBef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spcBef>
                <a:spcPct val="20000"/>
              </a:spcBef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227567"/>
              </a:buClr>
              <a:buSzPct val="80000"/>
              <a:buFontTx/>
              <a:buNone/>
            </a:pPr>
            <a:r>
              <a:rPr lang="en-US" altLang="nl-NL" sz="1600" b="1" dirty="0">
                <a:solidFill>
                  <a:srgbClr val="00B050"/>
                </a:solidFill>
                <a:latin typeface="Arial Narrow" panose="020B0606020202030204" pitchFamily="34" charset="0"/>
              </a:rPr>
              <a:t>Med </a:t>
            </a:r>
            <a:r>
              <a:rPr lang="en-US" altLang="nl-NL" sz="1600" b="1" dirty="0" err="1">
                <a:solidFill>
                  <a:srgbClr val="00B050"/>
                </a:solidFill>
                <a:latin typeface="Arial Narrow" panose="020B0606020202030204" pitchFamily="34" charset="0"/>
              </a:rPr>
              <a:t>hjälp</a:t>
            </a:r>
            <a:r>
              <a:rPr lang="en-US" altLang="nl-NL" sz="1600" b="1" dirty="0">
                <a:solidFill>
                  <a:srgbClr val="00B050"/>
                </a:solidFill>
                <a:latin typeface="Arial Narrow" panose="020B0606020202030204" pitchFamily="34" charset="0"/>
              </a:rPr>
              <a:t> </a:t>
            </a:r>
            <a:r>
              <a:rPr lang="en-US" altLang="nl-NL" sz="1600" b="1" dirty="0" err="1">
                <a:solidFill>
                  <a:srgbClr val="00B050"/>
                </a:solidFill>
                <a:latin typeface="Arial Narrow" panose="020B0606020202030204" pitchFamily="34" charset="0"/>
              </a:rPr>
              <a:t>av</a:t>
            </a:r>
            <a:r>
              <a:rPr lang="en-US" altLang="nl-NL" sz="1600" b="1" dirty="0">
                <a:solidFill>
                  <a:srgbClr val="00B050"/>
                </a:solidFill>
                <a:latin typeface="Arial Narrow" panose="020B0606020202030204" pitchFamily="34" charset="0"/>
              </a:rPr>
              <a:t> </a:t>
            </a:r>
            <a:r>
              <a:rPr lang="en-US" altLang="nl-NL" sz="1600" b="1" dirty="0" err="1">
                <a:solidFill>
                  <a:srgbClr val="00B050"/>
                </a:solidFill>
                <a:latin typeface="Arial Narrow" panose="020B0606020202030204" pitchFamily="34" charset="0"/>
              </a:rPr>
              <a:t>standardisering</a:t>
            </a:r>
            <a:endParaRPr lang="nl-NL" altLang="nl-NL" sz="1600" b="1" dirty="0">
              <a:solidFill>
                <a:srgbClr val="33CC33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Line 27"/>
          <p:cNvSpPr>
            <a:spLocks noChangeShapeType="1"/>
          </p:cNvSpPr>
          <p:nvPr/>
        </p:nvSpPr>
        <p:spPr bwMode="auto">
          <a:xfrm>
            <a:off x="6751108" y="5154382"/>
            <a:ext cx="21304" cy="967526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stealth" w="med" len="lg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3" name="Line 28"/>
          <p:cNvSpPr>
            <a:spLocks noChangeShapeType="1"/>
          </p:cNvSpPr>
          <p:nvPr/>
        </p:nvSpPr>
        <p:spPr bwMode="auto">
          <a:xfrm flipH="1">
            <a:off x="7079607" y="4397769"/>
            <a:ext cx="0" cy="1732781"/>
          </a:xfrm>
          <a:prstGeom prst="line">
            <a:avLst/>
          </a:prstGeom>
          <a:noFill/>
          <a:ln w="50800">
            <a:solidFill>
              <a:srgbClr val="00DC00"/>
            </a:solidFill>
            <a:round/>
            <a:headEnd type="stealth" w="med" len="lg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4" name="Line 8"/>
          <p:cNvSpPr>
            <a:spLocks noChangeShapeType="1"/>
          </p:cNvSpPr>
          <p:nvPr/>
        </p:nvSpPr>
        <p:spPr bwMode="auto">
          <a:xfrm flipV="1">
            <a:off x="4617851" y="5686387"/>
            <a:ext cx="0" cy="466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5" name="Line 18"/>
          <p:cNvSpPr>
            <a:spLocks noChangeShapeType="1"/>
          </p:cNvSpPr>
          <p:nvPr/>
        </p:nvSpPr>
        <p:spPr bwMode="auto">
          <a:xfrm>
            <a:off x="4617851" y="5699314"/>
            <a:ext cx="612775" cy="0"/>
          </a:xfrm>
          <a:prstGeom prst="line">
            <a:avLst/>
          </a:prstGeom>
          <a:noFill/>
          <a:ln w="12700">
            <a:solidFill>
              <a:srgbClr val="00DC00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>
            <a:off x="4637694" y="5767922"/>
            <a:ext cx="573087" cy="17145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7" name="Line 19"/>
          <p:cNvSpPr>
            <a:spLocks noChangeShapeType="1"/>
          </p:cNvSpPr>
          <p:nvPr/>
        </p:nvSpPr>
        <p:spPr bwMode="auto">
          <a:xfrm flipV="1">
            <a:off x="5254269" y="5234176"/>
            <a:ext cx="0" cy="465138"/>
          </a:xfrm>
          <a:prstGeom prst="line">
            <a:avLst/>
          </a:prstGeom>
          <a:noFill/>
          <a:ln w="12700">
            <a:solidFill>
              <a:srgbClr val="00DC00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8" name="Line 9"/>
          <p:cNvSpPr>
            <a:spLocks noChangeShapeType="1"/>
          </p:cNvSpPr>
          <p:nvPr/>
        </p:nvSpPr>
        <p:spPr bwMode="auto">
          <a:xfrm>
            <a:off x="5212698" y="5556033"/>
            <a:ext cx="573087" cy="17145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>
            <a:off x="5210781" y="5234176"/>
            <a:ext cx="612775" cy="0"/>
          </a:xfrm>
          <a:prstGeom prst="line">
            <a:avLst/>
          </a:prstGeom>
          <a:noFill/>
          <a:ln w="12700">
            <a:solidFill>
              <a:srgbClr val="00DC00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1" name="Line 19"/>
          <p:cNvSpPr>
            <a:spLocks noChangeShapeType="1"/>
          </p:cNvSpPr>
          <p:nvPr/>
        </p:nvSpPr>
        <p:spPr bwMode="auto">
          <a:xfrm flipV="1">
            <a:off x="5809835" y="4769038"/>
            <a:ext cx="0" cy="465138"/>
          </a:xfrm>
          <a:prstGeom prst="line">
            <a:avLst/>
          </a:prstGeom>
          <a:noFill/>
          <a:ln w="12700">
            <a:solidFill>
              <a:srgbClr val="00DC00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2" name="Line 18"/>
          <p:cNvSpPr>
            <a:spLocks noChangeShapeType="1"/>
          </p:cNvSpPr>
          <p:nvPr/>
        </p:nvSpPr>
        <p:spPr bwMode="auto">
          <a:xfrm>
            <a:off x="5823556" y="4796001"/>
            <a:ext cx="612775" cy="0"/>
          </a:xfrm>
          <a:prstGeom prst="line">
            <a:avLst/>
          </a:prstGeom>
          <a:noFill/>
          <a:ln w="12700">
            <a:solidFill>
              <a:srgbClr val="00DC00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3" name="Line 19"/>
          <p:cNvSpPr>
            <a:spLocks noChangeShapeType="1"/>
          </p:cNvSpPr>
          <p:nvPr/>
        </p:nvSpPr>
        <p:spPr bwMode="auto">
          <a:xfrm flipV="1">
            <a:off x="6444721" y="4330863"/>
            <a:ext cx="0" cy="465138"/>
          </a:xfrm>
          <a:prstGeom prst="line">
            <a:avLst/>
          </a:prstGeom>
          <a:noFill/>
          <a:ln w="12700">
            <a:solidFill>
              <a:srgbClr val="00DC00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4" name="Line 18"/>
          <p:cNvSpPr>
            <a:spLocks noChangeShapeType="1"/>
          </p:cNvSpPr>
          <p:nvPr/>
        </p:nvSpPr>
        <p:spPr bwMode="auto">
          <a:xfrm>
            <a:off x="6444721" y="4397770"/>
            <a:ext cx="612775" cy="0"/>
          </a:xfrm>
          <a:prstGeom prst="line">
            <a:avLst/>
          </a:prstGeom>
          <a:noFill/>
          <a:ln w="12700">
            <a:solidFill>
              <a:srgbClr val="00DC00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6" name="Line 12"/>
          <p:cNvSpPr>
            <a:spLocks noChangeShapeType="1"/>
          </p:cNvSpPr>
          <p:nvPr/>
        </p:nvSpPr>
        <p:spPr bwMode="auto">
          <a:xfrm flipV="1">
            <a:off x="5758910" y="5282777"/>
            <a:ext cx="0" cy="465138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7" name="Line 18"/>
          <p:cNvSpPr>
            <a:spLocks noChangeShapeType="1"/>
          </p:cNvSpPr>
          <p:nvPr/>
        </p:nvSpPr>
        <p:spPr bwMode="auto">
          <a:xfrm>
            <a:off x="5075427" y="6254283"/>
            <a:ext cx="612775" cy="0"/>
          </a:xfrm>
          <a:prstGeom prst="line">
            <a:avLst/>
          </a:prstGeom>
          <a:noFill/>
          <a:ln w="12700">
            <a:solidFill>
              <a:srgbClr val="00DC00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8" name="Line 12"/>
          <p:cNvSpPr>
            <a:spLocks noChangeShapeType="1"/>
          </p:cNvSpPr>
          <p:nvPr/>
        </p:nvSpPr>
        <p:spPr bwMode="auto">
          <a:xfrm flipV="1">
            <a:off x="5210781" y="5496531"/>
            <a:ext cx="0" cy="465138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9" name="Line 13"/>
          <p:cNvSpPr>
            <a:spLocks noChangeShapeType="1"/>
          </p:cNvSpPr>
          <p:nvPr/>
        </p:nvSpPr>
        <p:spPr bwMode="auto">
          <a:xfrm>
            <a:off x="5772926" y="5353057"/>
            <a:ext cx="542925" cy="17145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30" name="Line 12"/>
          <p:cNvSpPr>
            <a:spLocks noChangeShapeType="1"/>
          </p:cNvSpPr>
          <p:nvPr/>
        </p:nvSpPr>
        <p:spPr bwMode="auto">
          <a:xfrm flipV="1">
            <a:off x="6282513" y="5001607"/>
            <a:ext cx="0" cy="465138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31" name="Line 13"/>
          <p:cNvSpPr>
            <a:spLocks noChangeShapeType="1"/>
          </p:cNvSpPr>
          <p:nvPr/>
        </p:nvSpPr>
        <p:spPr bwMode="auto">
          <a:xfrm>
            <a:off x="6295721" y="5026897"/>
            <a:ext cx="542925" cy="17145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32" name="Text Box 33"/>
          <p:cNvSpPr txBox="1">
            <a:spLocks noChangeArrowheads="1"/>
          </p:cNvSpPr>
          <p:nvPr/>
        </p:nvSpPr>
        <p:spPr bwMode="auto">
          <a:xfrm>
            <a:off x="4637694" y="5496531"/>
            <a:ext cx="24419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62000" eaLnBrk="0" hangingPunct="0">
              <a:spcBef>
                <a:spcPct val="20000"/>
              </a:spcBef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spcBef>
                <a:spcPct val="20000"/>
              </a:spcBef>
              <a:buBlip>
                <a:blip r:embed="rId5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spcBef>
                <a:spcPct val="20000"/>
              </a:spcBef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spcBef>
                <a:spcPct val="20000"/>
              </a:spcBef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spcBef>
                <a:spcPct val="20000"/>
              </a:spcBef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227567"/>
              </a:buClr>
              <a:buSzPct val="80000"/>
              <a:buFontTx/>
              <a:buNone/>
            </a:pPr>
            <a:r>
              <a:rPr lang="en-US" altLang="nl-NL" sz="1600" b="1" dirty="0" err="1">
                <a:solidFill>
                  <a:srgbClr val="FF3300"/>
                </a:solidFill>
                <a:latin typeface="Arial Narrow" panose="020B0606020202030204" pitchFamily="34" charset="0"/>
              </a:rPr>
              <a:t>utan</a:t>
            </a:r>
            <a:r>
              <a:rPr lang="en-US" altLang="nl-NL" sz="1600" b="1" dirty="0">
                <a:solidFill>
                  <a:srgbClr val="FF3300"/>
                </a:solidFill>
                <a:latin typeface="Arial Narrow" panose="020B0606020202030204" pitchFamily="34" charset="0"/>
              </a:rPr>
              <a:t> </a:t>
            </a:r>
            <a:r>
              <a:rPr lang="en-US" altLang="nl-NL" sz="1600" b="1" dirty="0" err="1">
                <a:solidFill>
                  <a:srgbClr val="FF3300"/>
                </a:solidFill>
                <a:latin typeface="Arial Narrow" panose="020B0606020202030204" pitchFamily="34" charset="0"/>
              </a:rPr>
              <a:t>standardisering</a:t>
            </a:r>
            <a:endParaRPr lang="en-US" altLang="nl-NL" sz="1600" b="1" dirty="0">
              <a:solidFill>
                <a:srgbClr val="FF33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88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460171" y="947832"/>
            <a:ext cx="9165771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sv-SE" sz="3200" b="1" dirty="0"/>
              <a:t>Var uppmärksam när du definierar en standard</a:t>
            </a:r>
            <a:r>
              <a:rPr lang="en-US" sz="3200" b="1" dirty="0"/>
              <a:t>:</a:t>
            </a:r>
            <a:endParaRPr lang="nl-NL" sz="3200" dirty="0"/>
          </a:p>
        </p:txBody>
      </p:sp>
      <p:sp>
        <p:nvSpPr>
          <p:cNvPr id="3" name="Rechthoek 2"/>
          <p:cNvSpPr/>
          <p:nvPr/>
        </p:nvSpPr>
        <p:spPr>
          <a:xfrm>
            <a:off x="2460171" y="1525564"/>
            <a:ext cx="7728857" cy="475514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nl-NL" sz="2400" b="1" dirty="0"/>
              <a:t>Hur de anställda arbetar? </a:t>
            </a:r>
            <a:r>
              <a:rPr lang="nl-NL" sz="2400" dirty="0"/>
              <a:t/>
            </a:r>
            <a:br>
              <a:rPr lang="nl-NL" sz="2400" dirty="0"/>
            </a:br>
            <a:r>
              <a:rPr lang="nl-NL" dirty="0"/>
              <a:t>1*K + 5*M : Vem, Vad, Var, När och Hur?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nl-NL" sz="2400" b="1" dirty="0"/>
              <a:t>Hur de anställda arbetar tillsammans? </a:t>
            </a:r>
            <a:r>
              <a:rPr lang="nl-NL" sz="2400" dirty="0"/>
              <a:t/>
            </a:r>
            <a:br>
              <a:rPr lang="nl-NL" sz="2400" dirty="0"/>
            </a:br>
            <a:r>
              <a:rPr lang="nl-NL" sz="1600" dirty="0"/>
              <a:t>Uppgifterna och rättigheterna är klara</a:t>
            </a:r>
          </a:p>
          <a:p>
            <a:pPr>
              <a:lnSpc>
                <a:spcPct val="150000"/>
              </a:lnSpc>
            </a:pPr>
            <a:r>
              <a:rPr lang="nl-NL" dirty="0"/>
              <a:t>         Arbetsfördelningen är klar</a:t>
            </a:r>
          </a:p>
          <a:p>
            <a:pPr>
              <a:lnSpc>
                <a:spcPct val="150000"/>
              </a:lnSpc>
            </a:pPr>
            <a:r>
              <a:rPr lang="nl-NL" sz="2400" b="1" dirty="0"/>
              <a:t>3.   Hurdan är kommunikationen &amp; flödet av materialet? </a:t>
            </a:r>
            <a:r>
              <a:rPr lang="nl-NL" sz="2400" dirty="0"/>
              <a:t/>
            </a:r>
            <a:br>
              <a:rPr lang="nl-NL" sz="2400" dirty="0"/>
            </a:br>
            <a:r>
              <a:rPr lang="nl-NL" dirty="0"/>
              <a:t>         Fasta, enkla och raka rutter. </a:t>
            </a:r>
          </a:p>
          <a:p>
            <a:pPr>
              <a:lnSpc>
                <a:spcPct val="150000"/>
              </a:lnSpc>
            </a:pPr>
            <a:r>
              <a:rPr lang="nl-NL" sz="2400" b="1" dirty="0"/>
              <a:t>4.   Finns det kontinuerligt förbättrande? </a:t>
            </a:r>
            <a:r>
              <a:rPr lang="nl-NL" sz="2400" dirty="0"/>
              <a:t/>
            </a:r>
            <a:br>
              <a:rPr lang="nl-NL" sz="2400" dirty="0"/>
            </a:br>
            <a:r>
              <a:rPr lang="nl-NL" dirty="0"/>
              <a:t>       Klara variationer/avvikelser? </a:t>
            </a:r>
            <a:br>
              <a:rPr lang="nl-NL" dirty="0"/>
            </a:br>
            <a:r>
              <a:rPr lang="nl-NL" dirty="0"/>
              <a:t>       Korrigering och bruk av förebyggande handlingar </a:t>
            </a:r>
          </a:p>
        </p:txBody>
      </p:sp>
    </p:spTree>
    <p:extLst>
      <p:ext uri="{BB962C8B-B14F-4D97-AF65-F5344CB8AC3E}">
        <p14:creationId xmlns:p14="http://schemas.microsoft.com/office/powerpoint/2010/main" val="10638855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1.bp.blogspot.com/-l-LwfOJ87rc/T5J9JSS44uI/AAAAAAAAACk/l8VoKr_0fUU/s1600/proces_klei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854" y="2659391"/>
            <a:ext cx="4115029" cy="2746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http://padnaarleven.nl/wp-content/uploads/schelden-EQUAL-MONE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588" y="2659391"/>
            <a:ext cx="2656756" cy="298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4"/>
          <p:cNvSpPr/>
          <p:nvPr/>
        </p:nvSpPr>
        <p:spPr>
          <a:xfrm>
            <a:off x="1059117" y="2028335"/>
            <a:ext cx="36806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altLang="nl-NL" sz="2800" dirty="0"/>
              <a:t>Process standardisering</a:t>
            </a:r>
          </a:p>
        </p:txBody>
      </p:sp>
      <p:sp>
        <p:nvSpPr>
          <p:cNvPr id="6" name="Rechthoek 1"/>
          <p:cNvSpPr/>
          <p:nvPr/>
        </p:nvSpPr>
        <p:spPr>
          <a:xfrm>
            <a:off x="2460171" y="947832"/>
            <a:ext cx="9165771" cy="107721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3200" b="1" dirty="0" err="1"/>
              <a:t>Korrigering</a:t>
            </a:r>
            <a:r>
              <a:rPr lang="en-US" sz="3200" b="1" dirty="0"/>
              <a:t> </a:t>
            </a:r>
            <a:r>
              <a:rPr lang="en-US" sz="3200" b="1" dirty="0" err="1"/>
              <a:t>och</a:t>
            </a:r>
            <a:r>
              <a:rPr lang="en-US" sz="3200" b="1" dirty="0"/>
              <a:t> </a:t>
            </a:r>
            <a:r>
              <a:rPr lang="en-US" sz="3200" b="1" dirty="0" err="1"/>
              <a:t>användning</a:t>
            </a:r>
            <a:r>
              <a:rPr lang="en-US" sz="3200" b="1" dirty="0"/>
              <a:t> </a:t>
            </a:r>
            <a:r>
              <a:rPr lang="en-US" sz="3200" b="1" dirty="0" err="1"/>
              <a:t>av</a:t>
            </a:r>
            <a:r>
              <a:rPr lang="en-US" sz="3200" b="1" dirty="0"/>
              <a:t> </a:t>
            </a:r>
            <a:r>
              <a:rPr lang="en-US" sz="3200" b="1" dirty="0" err="1"/>
              <a:t>förebyggande</a:t>
            </a:r>
            <a:r>
              <a:rPr lang="en-US" sz="3200" b="1" dirty="0"/>
              <a:t> </a:t>
            </a:r>
            <a:r>
              <a:rPr lang="en-US" sz="3200" b="1" dirty="0" err="1"/>
              <a:t>handlingar</a:t>
            </a:r>
            <a:r>
              <a:rPr lang="en-US" sz="3200" b="1" dirty="0"/>
              <a:t>:</a:t>
            </a:r>
            <a:endParaRPr lang="nl-NL" sz="3200" dirty="0"/>
          </a:p>
        </p:txBody>
      </p:sp>
      <p:sp>
        <p:nvSpPr>
          <p:cNvPr id="7" name="Rechthoek 4"/>
          <p:cNvSpPr/>
          <p:nvPr/>
        </p:nvSpPr>
        <p:spPr>
          <a:xfrm>
            <a:off x="6809254" y="2028335"/>
            <a:ext cx="38442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altLang="nl-NL" sz="2800" dirty="0"/>
              <a:t>Uppgifts standardisering </a:t>
            </a:r>
          </a:p>
        </p:txBody>
      </p:sp>
    </p:spTree>
    <p:extLst>
      <p:ext uri="{BB962C8B-B14F-4D97-AF65-F5344CB8AC3E}">
        <p14:creationId xmlns:p14="http://schemas.microsoft.com/office/powerpoint/2010/main" val="1984477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/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solidFill>
                  <a:srgbClr val="00B050"/>
                </a:solidFill>
                <a:latin typeface="+mn-lt"/>
              </a:rPr>
              <a:t>Princip</a:t>
            </a:r>
            <a:r>
              <a:rPr lang="en-US" sz="4100" b="1" dirty="0">
                <a:solidFill>
                  <a:srgbClr val="00B050"/>
                </a:solidFill>
                <a:latin typeface="+mn-lt"/>
              </a:rPr>
              <a:t> 3</a:t>
            </a:r>
          </a:p>
          <a:p>
            <a:pPr algn="ctr"/>
            <a:r>
              <a:rPr lang="en-US" sz="3300" b="1" dirty="0">
                <a:solidFill>
                  <a:srgbClr val="00B050"/>
                </a:solidFill>
                <a:latin typeface="+mn-lt"/>
              </a:rPr>
              <a:t>5S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000403" y="2896632"/>
            <a:ext cx="921093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6000" b="1" dirty="0">
                <a:solidFill>
                  <a:schemeClr val="accent2"/>
                </a:solidFill>
                <a:latin typeface="+mn-lt"/>
                <a:cs typeface="Arial"/>
              </a:rPr>
              <a:t>5S: </a:t>
            </a:r>
            <a:r>
              <a:rPr lang="en-GB" altLang="en-US" sz="6000" dirty="0" err="1">
                <a:solidFill>
                  <a:schemeClr val="accent2"/>
                </a:solidFill>
                <a:cs typeface="Calibri"/>
              </a:rPr>
              <a:t>Or</a:t>
            </a:r>
            <a:r>
              <a:rPr lang="en-GB" altLang="en-US" sz="6000" dirty="0" err="1">
                <a:solidFill>
                  <a:schemeClr val="accent2"/>
                </a:solidFill>
                <a:latin typeface="+mn-lt"/>
                <a:cs typeface="Calibri"/>
              </a:rPr>
              <a:t>ganisering</a:t>
            </a:r>
            <a:r>
              <a:rPr lang="en-GB" altLang="en-US" sz="6000" dirty="0">
                <a:solidFill>
                  <a:schemeClr val="accent2"/>
                </a:solidFill>
                <a:latin typeface="+mn-lt"/>
                <a:cs typeface="Calibri"/>
              </a:rPr>
              <a:t> </a:t>
            </a:r>
            <a:r>
              <a:rPr lang="en-GB" altLang="en-US" sz="6000" dirty="0" err="1">
                <a:solidFill>
                  <a:schemeClr val="accent2"/>
                </a:solidFill>
                <a:latin typeface="+mn-lt"/>
                <a:cs typeface="Calibri"/>
              </a:rPr>
              <a:t>av</a:t>
            </a:r>
            <a:r>
              <a:rPr lang="en-GB" altLang="en-US" sz="6000" dirty="0">
                <a:solidFill>
                  <a:schemeClr val="accent2"/>
                </a:solidFill>
                <a:latin typeface="+mn-lt"/>
                <a:cs typeface="Calibri"/>
              </a:rPr>
              <a:t> </a:t>
            </a:r>
            <a:r>
              <a:rPr lang="en-GB" altLang="en-US" sz="6000" dirty="0" err="1">
                <a:solidFill>
                  <a:schemeClr val="accent2"/>
                </a:solidFill>
                <a:latin typeface="+mn-lt"/>
                <a:cs typeface="Calibri"/>
              </a:rPr>
              <a:t>arbete</a:t>
            </a:r>
            <a:r>
              <a:rPr lang="en-GB" altLang="en-US" sz="6000" dirty="0">
                <a:solidFill>
                  <a:schemeClr val="accent2"/>
                </a:solidFill>
                <a:latin typeface="+mn-lt"/>
                <a:cs typeface="Arial"/>
              </a:rPr>
              <a:t> </a:t>
            </a:r>
            <a:endParaRPr lang="pt-PT" altLang="en-US" sz="6000" b="1" dirty="0">
              <a:solidFill>
                <a:schemeClr val="accent2"/>
              </a:solidFill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47947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20413" y="1809135"/>
            <a:ext cx="367726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pt-PT" sz="2400" dirty="0"/>
              <a:t>T03-Ga   Nummerspel</a:t>
            </a:r>
            <a:endParaRPr lang="en-GB" sz="2400" dirty="0"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20413" y="2532824"/>
            <a:ext cx="8681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/>
              <a:t>T03-Gb   Pappersflygplansspel       ELLER       T03-Gc   Bilspel (Lego)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1737654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12723" y="1998285"/>
            <a:ext cx="944760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6600" b="1" dirty="0">
                <a:solidFill>
                  <a:schemeClr val="accent2"/>
                </a:solidFill>
              </a:rPr>
              <a:t>SKAPA FLÖDE</a:t>
            </a:r>
            <a:endParaRPr lang="en-GB" sz="4400" b="1" dirty="0">
              <a:solidFill>
                <a:schemeClr val="accent2"/>
              </a:solidFill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038163" y="3970428"/>
            <a:ext cx="5638799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US" altLang="ja-JP" sz="2800" dirty="0">
                <a:latin typeface="Calibri" pitchFamily="34" charset="0"/>
              </a:rPr>
              <a:t>5S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US" altLang="ja-JP" sz="2800" dirty="0" err="1">
                <a:latin typeface="Calibri" pitchFamily="34" charset="0"/>
              </a:rPr>
              <a:t>Standardisering</a:t>
            </a:r>
            <a:r>
              <a:rPr lang="en-US" altLang="ja-JP" sz="2800" dirty="0">
                <a:latin typeface="Calibri" pitchFamily="34" charset="0"/>
              </a:rPr>
              <a:t> </a:t>
            </a:r>
            <a:r>
              <a:rPr lang="en-US" altLang="ja-JP" sz="2800" dirty="0" err="1">
                <a:latin typeface="Calibri" pitchFamily="34" charset="0"/>
              </a:rPr>
              <a:t>av</a:t>
            </a:r>
            <a:r>
              <a:rPr lang="en-US" altLang="ja-JP" sz="2800" dirty="0">
                <a:latin typeface="Calibri" pitchFamily="34" charset="0"/>
              </a:rPr>
              <a:t> </a:t>
            </a:r>
            <a:r>
              <a:rPr lang="en-US" altLang="ja-JP" sz="2800" dirty="0" err="1">
                <a:latin typeface="Calibri" pitchFamily="34" charset="0"/>
              </a:rPr>
              <a:t>processen</a:t>
            </a:r>
            <a:endParaRPr lang="en-US" altLang="ja-JP" sz="2800" dirty="0">
              <a:latin typeface="Calibri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US" altLang="ja-JP" sz="2800" dirty="0" err="1">
                <a:latin typeface="Calibri" pitchFamily="34" charset="0"/>
              </a:rPr>
              <a:t>Kontinuerligt</a:t>
            </a:r>
            <a:r>
              <a:rPr lang="en-US" altLang="ja-JP" sz="2800" dirty="0">
                <a:latin typeface="Calibri" pitchFamily="34" charset="0"/>
              </a:rPr>
              <a:t> </a:t>
            </a:r>
            <a:r>
              <a:rPr lang="en-US" altLang="ja-JP" sz="2800" dirty="0" err="1">
                <a:latin typeface="Calibri" pitchFamily="34" charset="0"/>
              </a:rPr>
              <a:t>flöde</a:t>
            </a:r>
            <a:endParaRPr lang="en-US" altLang="ja-JP" sz="2800" dirty="0">
              <a:latin typeface="Calibri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45976" y="3998183"/>
            <a:ext cx="24989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4000" b="1" dirty="0" err="1">
                <a:latin typeface="Calibri" pitchFamily="34" charset="0"/>
              </a:rPr>
              <a:t>Verktyg</a:t>
            </a:r>
            <a:r>
              <a:rPr lang="en-US" altLang="ja-JP" sz="4000" b="1" dirty="0">
                <a:latin typeface="Calibri" pitchFamily="34" charset="0"/>
              </a:rPr>
              <a:t>:</a:t>
            </a:r>
          </a:p>
        </p:txBody>
      </p:sp>
      <p:sp>
        <p:nvSpPr>
          <p:cNvPr id="6" name="Otsikko 1"/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solidFill>
                  <a:srgbClr val="00B050"/>
                </a:solidFill>
                <a:latin typeface="+mn-lt"/>
              </a:rPr>
              <a:t>Princip</a:t>
            </a:r>
            <a:r>
              <a:rPr lang="en-US" sz="4100" b="1" dirty="0">
                <a:solidFill>
                  <a:srgbClr val="00B050"/>
                </a:solidFill>
                <a:latin typeface="+mn-lt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6324035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3"/>
          <p:cNvSpPr>
            <a:spLocks noChangeArrowheads="1"/>
          </p:cNvSpPr>
          <p:nvPr/>
        </p:nvSpPr>
        <p:spPr bwMode="auto">
          <a:xfrm>
            <a:off x="2000403" y="1814069"/>
            <a:ext cx="819866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3000"/>
              </a:lnSpc>
              <a:spcAft>
                <a:spcPts val="600"/>
              </a:spcAft>
            </a:pPr>
            <a:r>
              <a:rPr lang="en-GB" altLang="en-US" sz="2400" dirty="0" err="1">
                <a:solidFill>
                  <a:schemeClr val="accent2"/>
                </a:solidFill>
                <a:latin typeface="+mn-lt"/>
              </a:rPr>
              <a:t>Placera</a:t>
            </a:r>
            <a:r>
              <a:rPr lang="en-GB" altLang="en-US" sz="24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GB" altLang="en-US" sz="2400" dirty="0" err="1">
                <a:solidFill>
                  <a:schemeClr val="accent2"/>
                </a:solidFill>
                <a:latin typeface="+mn-lt"/>
              </a:rPr>
              <a:t>produkter</a:t>
            </a:r>
            <a:r>
              <a:rPr lang="en-GB" altLang="en-US" sz="2400" dirty="0">
                <a:solidFill>
                  <a:schemeClr val="accent2"/>
                </a:solidFill>
                <a:latin typeface="+mn-lt"/>
              </a:rPr>
              <a:t>, processer, </a:t>
            </a:r>
            <a:r>
              <a:rPr lang="en-GB" altLang="en-US" sz="2400" dirty="0" err="1">
                <a:solidFill>
                  <a:schemeClr val="accent2"/>
                </a:solidFill>
                <a:latin typeface="+mn-lt"/>
              </a:rPr>
              <a:t>tjänster</a:t>
            </a:r>
            <a:r>
              <a:rPr lang="en-GB" altLang="en-US" sz="24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GB" altLang="en-US" sz="2400" dirty="0" err="1">
                <a:solidFill>
                  <a:schemeClr val="accent2"/>
                </a:solidFill>
                <a:latin typeface="+mn-lt"/>
              </a:rPr>
              <a:t>och</a:t>
            </a:r>
            <a:r>
              <a:rPr lang="en-GB" altLang="en-US" sz="24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GB" altLang="en-US" sz="2400" dirty="0" err="1">
                <a:solidFill>
                  <a:schemeClr val="accent2"/>
                </a:solidFill>
                <a:latin typeface="+mn-lt"/>
              </a:rPr>
              <a:t>kunskap</a:t>
            </a:r>
            <a:r>
              <a:rPr lang="en-GB" altLang="en-US" sz="24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GB" altLang="en-US" sz="2400" dirty="0" err="1">
                <a:solidFill>
                  <a:schemeClr val="accent2"/>
                </a:solidFill>
                <a:latin typeface="+mn-lt"/>
              </a:rPr>
              <a:t>för</a:t>
            </a:r>
            <a:r>
              <a:rPr lang="en-GB" altLang="en-US" sz="24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GB" altLang="en-US" sz="2400" dirty="0" err="1">
                <a:solidFill>
                  <a:schemeClr val="accent2"/>
                </a:solidFill>
                <a:latin typeface="+mn-lt"/>
              </a:rPr>
              <a:t>ett</a:t>
            </a:r>
            <a:r>
              <a:rPr lang="en-GB" altLang="en-US" sz="24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GB" altLang="en-US" sz="3200" b="1" dirty="0" err="1">
                <a:solidFill>
                  <a:schemeClr val="accent2"/>
                </a:solidFill>
                <a:latin typeface="+mn-lt"/>
              </a:rPr>
              <a:t>kontinuerligt</a:t>
            </a:r>
            <a:r>
              <a:rPr lang="en-GB" altLang="en-US" sz="3200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GB" altLang="en-US" sz="3200" b="1" dirty="0" err="1">
                <a:solidFill>
                  <a:schemeClr val="accent2"/>
                </a:solidFill>
                <a:latin typeface="+mn-lt"/>
              </a:rPr>
              <a:t>flöde</a:t>
            </a:r>
            <a:endParaRPr lang="pt-PT" altLang="en-US" sz="3200" b="1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48407" b="4025"/>
          <a:stretch/>
        </p:blipFill>
        <p:spPr>
          <a:xfrm>
            <a:off x="6258109" y="3199318"/>
            <a:ext cx="5347469" cy="1802922"/>
          </a:xfrm>
          <a:prstGeom prst="rect">
            <a:avLst/>
          </a:prstGeom>
        </p:spPr>
      </p:pic>
      <p:sp>
        <p:nvSpPr>
          <p:cNvPr id="35" name="Otsikko 1"/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solidFill>
                  <a:srgbClr val="00B050"/>
                </a:solidFill>
                <a:latin typeface="+mn-lt"/>
              </a:rPr>
              <a:t>Princip</a:t>
            </a:r>
            <a:r>
              <a:rPr lang="en-US" sz="4100" b="1" dirty="0">
                <a:solidFill>
                  <a:srgbClr val="00B050"/>
                </a:solidFill>
                <a:latin typeface="+mn-lt"/>
              </a:rPr>
              <a:t> 3</a:t>
            </a:r>
          </a:p>
          <a:p>
            <a:pPr algn="ctr"/>
            <a:r>
              <a:rPr lang="en-US" sz="3300" b="1" dirty="0" err="1">
                <a:solidFill>
                  <a:srgbClr val="00B050"/>
                </a:solidFill>
                <a:latin typeface="+mn-lt"/>
              </a:rPr>
              <a:t>Kontinuerlig</a:t>
            </a:r>
            <a:r>
              <a:rPr lang="en-US" sz="3300" b="1" dirty="0">
                <a:solidFill>
                  <a:srgbClr val="00B050"/>
                </a:solidFill>
                <a:latin typeface="+mn-lt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latin typeface="+mn-lt"/>
              </a:rPr>
              <a:t>produktion</a:t>
            </a:r>
            <a:endParaRPr lang="en-US" sz="3300" b="1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52167"/>
          <a:stretch/>
        </p:blipFill>
        <p:spPr>
          <a:xfrm>
            <a:off x="593639" y="3194294"/>
            <a:ext cx="5347469" cy="18129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3639" y="3170259"/>
            <a:ext cx="5347469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i-FI" dirty="0" err="1">
                <a:solidFill>
                  <a:schemeClr val="bg1"/>
                </a:solidFill>
              </a:rPr>
              <a:t>Icke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kontinuerlig</a:t>
            </a:r>
            <a:r>
              <a:rPr lang="fi-FI" dirty="0">
                <a:solidFill>
                  <a:schemeClr val="bg1"/>
                </a:solidFill>
              </a:rPr>
              <a:t>- / </a:t>
            </a:r>
            <a:r>
              <a:rPr lang="fi-FI" dirty="0" err="1">
                <a:solidFill>
                  <a:schemeClr val="bg1"/>
                </a:solidFill>
              </a:rPr>
              <a:t>partiflödesprocess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58109" y="3170259"/>
            <a:ext cx="5347469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i-FI" dirty="0" err="1">
                <a:solidFill>
                  <a:schemeClr val="bg1"/>
                </a:solidFill>
              </a:rPr>
              <a:t>Kontinuerlig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flödesprocess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71749" y="4078910"/>
            <a:ext cx="187062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dirty="0"/>
              <a:t>Satsstorleken är 1, dvs flödet av ett stycke</a:t>
            </a:r>
            <a:endParaRPr lang="fi-FI" dirty="0"/>
          </a:p>
        </p:txBody>
      </p:sp>
      <p:sp>
        <p:nvSpPr>
          <p:cNvPr id="4" name="TextBox 3"/>
          <p:cNvSpPr txBox="1"/>
          <p:nvPr/>
        </p:nvSpPr>
        <p:spPr>
          <a:xfrm>
            <a:off x="1828801" y="4624127"/>
            <a:ext cx="307657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1200" b="1" dirty="0">
                <a:solidFill>
                  <a:schemeClr val="accent5">
                    <a:lumMod val="50000"/>
                  </a:schemeClr>
                </a:solidFill>
              </a:rPr>
              <a:t>     </a:t>
            </a:r>
            <a:r>
              <a:rPr lang="fi-FI" sz="1200" b="1" dirty="0" err="1">
                <a:solidFill>
                  <a:schemeClr val="accent5">
                    <a:lumMod val="50000"/>
                  </a:schemeClr>
                </a:solidFill>
              </a:rPr>
              <a:t>Genomgångstid</a:t>
            </a:r>
            <a:r>
              <a:rPr lang="fi-FI" sz="1200" b="1" dirty="0">
                <a:solidFill>
                  <a:schemeClr val="accent5">
                    <a:lumMod val="50000"/>
                  </a:schemeClr>
                </a:solidFill>
              </a:rPr>
              <a:t>: 30 min hela </a:t>
            </a:r>
            <a:r>
              <a:rPr lang="fi-FI" sz="1200" b="1" dirty="0" err="1">
                <a:solidFill>
                  <a:schemeClr val="accent5">
                    <a:lumMod val="50000"/>
                  </a:schemeClr>
                </a:solidFill>
              </a:rPr>
              <a:t>beställningen</a:t>
            </a:r>
            <a:r>
              <a:rPr lang="fi-FI" sz="1200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fi-FI" sz="12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fi-FI" sz="1200" b="1" dirty="0">
                <a:solidFill>
                  <a:schemeClr val="accent5">
                    <a:lumMod val="50000"/>
                  </a:schemeClr>
                </a:solidFill>
              </a:rPr>
              <a:t> 	       21 min 1. </a:t>
            </a:r>
            <a:r>
              <a:rPr lang="fi-FI" sz="1200" b="1" dirty="0" err="1">
                <a:solidFill>
                  <a:schemeClr val="accent5">
                    <a:lumMod val="50000"/>
                  </a:schemeClr>
                </a:solidFill>
              </a:rPr>
              <a:t>stycke</a:t>
            </a:r>
            <a:endParaRPr lang="fi-FI" sz="1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60878" y="4633092"/>
            <a:ext cx="1559859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1100" b="1" dirty="0">
                <a:solidFill>
                  <a:schemeClr val="accent5">
                    <a:lumMod val="50000"/>
                  </a:schemeClr>
                </a:solidFill>
              </a:rPr>
              <a:t>12 min för hela </a:t>
            </a:r>
            <a:r>
              <a:rPr lang="fi-FI" sz="1100" b="1" dirty="0" err="1">
                <a:solidFill>
                  <a:schemeClr val="accent5">
                    <a:lumMod val="50000"/>
                  </a:schemeClr>
                </a:solidFill>
              </a:rPr>
              <a:t>beställningen</a:t>
            </a:r>
            <a:r>
              <a:rPr lang="fi-FI" sz="11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r>
              <a:rPr lang="fi-FI" sz="1100" b="1" dirty="0">
                <a:solidFill>
                  <a:schemeClr val="accent5">
                    <a:lumMod val="50000"/>
                  </a:schemeClr>
                </a:solidFill>
              </a:rPr>
              <a:t> 3 min / 1. </a:t>
            </a:r>
            <a:r>
              <a:rPr lang="fi-FI" sz="1100" b="1" dirty="0" err="1">
                <a:solidFill>
                  <a:schemeClr val="accent5">
                    <a:lumMod val="50000"/>
                  </a:schemeClr>
                </a:solidFill>
              </a:rPr>
              <a:t>stycke</a:t>
            </a:r>
            <a:endParaRPr lang="fi-FI" sz="11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3564" y="4398377"/>
            <a:ext cx="896471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1100" b="1" dirty="0"/>
              <a:t>1 st / min</a:t>
            </a:r>
          </a:p>
        </p:txBody>
      </p:sp>
    </p:spTree>
    <p:extLst>
      <p:ext uri="{BB962C8B-B14F-4D97-AF65-F5344CB8AC3E}">
        <p14:creationId xmlns:p14="http://schemas.microsoft.com/office/powerpoint/2010/main" val="220304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TextBox 2"/>
          <p:cNvSpPr txBox="1">
            <a:spLocks noChangeArrowheads="1"/>
          </p:cNvSpPr>
          <p:nvPr/>
        </p:nvSpPr>
        <p:spPr bwMode="auto">
          <a:xfrm>
            <a:off x="585795" y="2491801"/>
            <a:ext cx="5502099" cy="302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pt-PT" altLang="en-US" sz="2800" b="1" spc="10" dirty="0">
                <a:solidFill>
                  <a:srgbClr val="231F20"/>
                </a:solidFill>
                <a:latin typeface="+mn-lt"/>
                <a:ea typeface="Times New Roman" panose="02020603050405020304" pitchFamily="18" charset="0"/>
                <a:cs typeface="+mn-cs"/>
              </a:rPr>
              <a:t>Nyttan:</a:t>
            </a:r>
          </a:p>
          <a:p>
            <a:pPr marL="228600" indent="-228600" eaLnBrk="1" hangingPunct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altLang="en-US" sz="2200" dirty="0" err="1">
                <a:latin typeface="Calibri"/>
                <a:cs typeface="Calibri"/>
              </a:rPr>
              <a:t>Förkortad</a:t>
            </a:r>
            <a:r>
              <a:rPr lang="en-GB" altLang="en-US" sz="2200" dirty="0">
                <a:latin typeface="Calibri"/>
                <a:cs typeface="Calibri"/>
              </a:rPr>
              <a:t> </a:t>
            </a:r>
            <a:r>
              <a:rPr lang="en-GB" altLang="en-US" sz="2200" dirty="0" err="1">
                <a:latin typeface="Calibri"/>
                <a:cs typeface="Calibri"/>
              </a:rPr>
              <a:t>respons</a:t>
            </a:r>
            <a:r>
              <a:rPr lang="en-GB" altLang="en-US" sz="2200" dirty="0">
                <a:latin typeface="Calibri"/>
                <a:cs typeface="Calibri"/>
              </a:rPr>
              <a:t>- </a:t>
            </a:r>
            <a:r>
              <a:rPr lang="en-GB" altLang="en-US" sz="2200" dirty="0" err="1">
                <a:latin typeface="Calibri"/>
                <a:cs typeface="Calibri"/>
              </a:rPr>
              <a:t>och</a:t>
            </a:r>
            <a:r>
              <a:rPr lang="en-GB" altLang="en-US" sz="2200" dirty="0">
                <a:latin typeface="Calibri"/>
                <a:cs typeface="Calibri"/>
              </a:rPr>
              <a:t> </a:t>
            </a:r>
            <a:r>
              <a:rPr lang="en-GB" altLang="en-US" sz="2200" dirty="0" err="1">
                <a:latin typeface="Calibri"/>
                <a:cs typeface="Calibri"/>
              </a:rPr>
              <a:t>leveranstid</a:t>
            </a:r>
            <a:endParaRPr lang="en-GB" altLang="en-US" sz="2200" dirty="0">
              <a:latin typeface="Calibri"/>
              <a:cs typeface="Calibri"/>
            </a:endParaRPr>
          </a:p>
          <a:p>
            <a:pPr marL="228600" indent="-228600" eaLnBrk="1" hangingPunct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altLang="en-US" sz="2200" dirty="0" err="1">
                <a:latin typeface="Calibri"/>
                <a:cs typeface="Calibri"/>
              </a:rPr>
              <a:t>Förkortad</a:t>
            </a:r>
            <a:r>
              <a:rPr lang="en-GB" altLang="en-US" sz="2200" dirty="0">
                <a:latin typeface="Calibri"/>
                <a:cs typeface="Calibri"/>
              </a:rPr>
              <a:t> transport- </a:t>
            </a:r>
            <a:r>
              <a:rPr lang="en-GB" altLang="en-US" sz="2200" dirty="0" err="1">
                <a:latin typeface="Calibri"/>
                <a:cs typeface="Calibri"/>
              </a:rPr>
              <a:t>och</a:t>
            </a:r>
            <a:r>
              <a:rPr lang="en-GB" altLang="en-US" sz="2200" dirty="0">
                <a:latin typeface="Calibri"/>
                <a:cs typeface="Calibri"/>
              </a:rPr>
              <a:t> </a:t>
            </a:r>
            <a:r>
              <a:rPr lang="en-GB" altLang="en-US" sz="2200" dirty="0" err="1">
                <a:latin typeface="Calibri"/>
                <a:cs typeface="Calibri"/>
              </a:rPr>
              <a:t>lagringstid</a:t>
            </a:r>
            <a:endParaRPr lang="en-GB" altLang="en-US" sz="2200" dirty="0">
              <a:latin typeface="Calibri"/>
              <a:cs typeface="Calibri"/>
            </a:endParaRPr>
          </a:p>
          <a:p>
            <a:pPr marL="228600" indent="-228600" eaLnBrk="1" hangingPunct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altLang="en-US" sz="2200" dirty="0" err="1">
                <a:latin typeface="Calibri"/>
                <a:cs typeface="Calibri"/>
              </a:rPr>
              <a:t>Snabbhet</a:t>
            </a:r>
            <a:r>
              <a:rPr lang="en-GB" altLang="en-US" sz="2200" dirty="0">
                <a:latin typeface="Calibri"/>
                <a:cs typeface="Calibri"/>
              </a:rPr>
              <a:t> </a:t>
            </a:r>
            <a:r>
              <a:rPr lang="en-GB" altLang="en-US" sz="2200" dirty="0" err="1">
                <a:latin typeface="Calibri"/>
                <a:cs typeface="Calibri"/>
              </a:rPr>
              <a:t>i</a:t>
            </a:r>
            <a:r>
              <a:rPr lang="en-GB" altLang="en-US" sz="2200" dirty="0">
                <a:latin typeface="Calibri"/>
                <a:cs typeface="Calibri"/>
              </a:rPr>
              <a:t> </a:t>
            </a:r>
            <a:r>
              <a:rPr lang="en-GB" altLang="en-US" sz="2200" dirty="0" err="1">
                <a:latin typeface="Calibri"/>
                <a:cs typeface="Calibri"/>
              </a:rPr>
              <a:t>att</a:t>
            </a:r>
            <a:r>
              <a:rPr lang="en-GB" altLang="en-US" sz="2200" dirty="0">
                <a:latin typeface="Calibri"/>
                <a:cs typeface="Calibri"/>
              </a:rPr>
              <a:t> </a:t>
            </a:r>
            <a:r>
              <a:rPr lang="en-GB" altLang="en-US" sz="2200" dirty="0" err="1">
                <a:latin typeface="Calibri"/>
                <a:cs typeface="Calibri"/>
              </a:rPr>
              <a:t>märka</a:t>
            </a:r>
            <a:r>
              <a:rPr lang="en-GB" altLang="en-US" sz="2200" dirty="0">
                <a:latin typeface="Calibri"/>
                <a:cs typeface="Calibri"/>
              </a:rPr>
              <a:t> </a:t>
            </a:r>
            <a:r>
              <a:rPr lang="en-GB" altLang="en-US" sz="2200" dirty="0" err="1">
                <a:latin typeface="Calibri"/>
                <a:cs typeface="Calibri"/>
              </a:rPr>
              <a:t>fel</a:t>
            </a:r>
            <a:endParaRPr lang="en-GB" altLang="en-US" sz="2200" dirty="0">
              <a:latin typeface="Calibri"/>
              <a:cs typeface="Calibri"/>
            </a:endParaRPr>
          </a:p>
          <a:p>
            <a:pPr marL="228600" indent="-228600" eaLnBrk="1" hangingPunct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altLang="en-US" sz="2200" dirty="0" err="1">
                <a:latin typeface="Calibri"/>
                <a:cs typeface="Calibri"/>
              </a:rPr>
              <a:t>Mindre</a:t>
            </a:r>
            <a:r>
              <a:rPr lang="en-GB" altLang="en-US" sz="2200" dirty="0">
                <a:latin typeface="Calibri"/>
                <a:cs typeface="Calibri"/>
              </a:rPr>
              <a:t> </a:t>
            </a:r>
            <a:r>
              <a:rPr lang="en-GB" altLang="en-US" sz="2200" dirty="0" err="1">
                <a:latin typeface="Calibri"/>
                <a:cs typeface="Calibri"/>
              </a:rPr>
              <a:t>mellan</a:t>
            </a:r>
            <a:r>
              <a:rPr lang="en-GB" altLang="en-US" sz="2200" dirty="0">
                <a:latin typeface="Calibri"/>
                <a:cs typeface="Calibri"/>
              </a:rPr>
              <a:t>-/</a:t>
            </a:r>
            <a:r>
              <a:rPr lang="en-GB" altLang="en-US" sz="2200" dirty="0" err="1">
                <a:latin typeface="Calibri"/>
                <a:cs typeface="Calibri"/>
              </a:rPr>
              <a:t>buffertlager</a:t>
            </a:r>
            <a:r>
              <a:rPr lang="en-GB" altLang="en-US" sz="2200" dirty="0">
                <a:latin typeface="Calibri"/>
                <a:cs typeface="Calibri"/>
              </a:rPr>
              <a:t> (</a:t>
            </a:r>
            <a:r>
              <a:rPr lang="en-GB" altLang="en-US" sz="2200" dirty="0" err="1">
                <a:latin typeface="Calibri"/>
                <a:cs typeface="Calibri"/>
              </a:rPr>
              <a:t>noll</a:t>
            </a:r>
            <a:r>
              <a:rPr lang="en-GB" altLang="en-US" sz="2200" dirty="0">
                <a:latin typeface="Calibri"/>
                <a:cs typeface="Calibri"/>
              </a:rPr>
              <a:t> </a:t>
            </a:r>
            <a:r>
              <a:rPr lang="en-GB" altLang="en-US" sz="2200" dirty="0" err="1">
                <a:latin typeface="Calibri"/>
                <a:cs typeface="Calibri"/>
              </a:rPr>
              <a:t>buffert</a:t>
            </a:r>
            <a:r>
              <a:rPr lang="en-GB" altLang="en-US" sz="2200" dirty="0">
                <a:latin typeface="Calibri"/>
                <a:cs typeface="Calibri"/>
              </a:rPr>
              <a:t> </a:t>
            </a:r>
            <a:r>
              <a:rPr lang="en-GB" altLang="en-US" sz="2200" dirty="0" err="1">
                <a:latin typeface="Calibri"/>
                <a:cs typeface="Calibri"/>
              </a:rPr>
              <a:t>är</a:t>
            </a:r>
            <a:r>
              <a:rPr lang="en-GB" altLang="en-US" sz="2200" dirty="0">
                <a:latin typeface="Calibri"/>
                <a:cs typeface="Calibri"/>
              </a:rPr>
              <a:t> </a:t>
            </a:r>
            <a:r>
              <a:rPr lang="en-GB" altLang="en-US" sz="2200" dirty="0" err="1">
                <a:latin typeface="Calibri"/>
                <a:cs typeface="Calibri"/>
              </a:rPr>
              <a:t>idealet</a:t>
            </a:r>
            <a:r>
              <a:rPr lang="en-GB" altLang="en-US" sz="2200" dirty="0">
                <a:latin typeface="Calibri"/>
                <a:cs typeface="Calibri"/>
              </a:rPr>
              <a:t>, men…</a:t>
            </a:r>
          </a:p>
          <a:p>
            <a:pPr marL="228600" indent="-228600" eaLnBrk="1" hangingPunct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altLang="en-US" sz="2200" dirty="0" err="1">
                <a:latin typeface="Calibri"/>
                <a:cs typeface="Calibri"/>
              </a:rPr>
              <a:t>Minskning</a:t>
            </a:r>
            <a:r>
              <a:rPr lang="en-GB" altLang="en-US" sz="2200" dirty="0">
                <a:latin typeface="Calibri"/>
                <a:cs typeface="Calibri"/>
              </a:rPr>
              <a:t> </a:t>
            </a:r>
            <a:r>
              <a:rPr lang="en-GB" altLang="en-US" sz="2200" dirty="0" err="1">
                <a:latin typeface="Calibri"/>
                <a:cs typeface="Calibri"/>
              </a:rPr>
              <a:t>av</a:t>
            </a:r>
            <a:r>
              <a:rPr lang="en-GB" altLang="en-US" sz="2200" dirty="0">
                <a:latin typeface="Calibri"/>
                <a:cs typeface="Calibri"/>
              </a:rPr>
              <a:t> </a:t>
            </a:r>
            <a:r>
              <a:rPr lang="en-GB" altLang="en-US" sz="2200" dirty="0" err="1">
                <a:latin typeface="Calibri"/>
                <a:cs typeface="Calibri"/>
              </a:rPr>
              <a:t>kostnaderna</a:t>
            </a:r>
            <a:endParaRPr lang="en-US" altLang="en-US" sz="2200" dirty="0"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13824" y="2576086"/>
            <a:ext cx="5007708" cy="250194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algn="ctr">
              <a:defRPr sz="3200">
                <a:latin typeface="Calibri" pitchFamily="34" charset="0"/>
              </a:defRPr>
            </a:lvl1pPr>
          </a:lstStyle>
          <a:p>
            <a:r>
              <a:rPr lang="en-GB" sz="3600" dirty="0" err="1"/>
              <a:t>Produktion</a:t>
            </a:r>
            <a:r>
              <a:rPr lang="en-GB" sz="3600" dirty="0"/>
              <a:t> </a:t>
            </a:r>
            <a:r>
              <a:rPr lang="en-GB" sz="3600" dirty="0" err="1"/>
              <a:t>som</a:t>
            </a:r>
            <a:r>
              <a:rPr lang="en-GB" sz="3600" dirty="0"/>
              <a:t> </a:t>
            </a:r>
            <a:r>
              <a:rPr lang="en-GB" sz="3600" dirty="0" err="1"/>
              <a:t>baserar</a:t>
            </a:r>
            <a:r>
              <a:rPr lang="en-GB" sz="3600" dirty="0"/>
              <a:t> </a:t>
            </a:r>
            <a:r>
              <a:rPr lang="en-GB" sz="3600" dirty="0" err="1"/>
              <a:t>på</a:t>
            </a:r>
            <a:r>
              <a:rPr lang="en-GB" sz="3600" dirty="0"/>
              <a:t> </a:t>
            </a:r>
            <a:r>
              <a:rPr lang="en-GB" sz="3600" dirty="0" err="1"/>
              <a:t>kontinuerligt</a:t>
            </a:r>
            <a:r>
              <a:rPr lang="en-GB" sz="3600" dirty="0"/>
              <a:t> </a:t>
            </a:r>
            <a:r>
              <a:rPr lang="en-GB" sz="3600" dirty="0" err="1"/>
              <a:t>flöde</a:t>
            </a:r>
            <a:r>
              <a:rPr lang="en-GB" sz="3600" dirty="0"/>
              <a:t> </a:t>
            </a:r>
            <a:r>
              <a:rPr lang="en-GB" sz="3600" dirty="0" err="1"/>
              <a:t>har</a:t>
            </a:r>
            <a:r>
              <a:rPr lang="en-GB" sz="3600" dirty="0"/>
              <a:t> </a:t>
            </a:r>
            <a:r>
              <a:rPr lang="en-GB" sz="3600" dirty="0" err="1"/>
              <a:t>en</a:t>
            </a:r>
            <a:r>
              <a:rPr lang="en-GB" sz="3600" dirty="0"/>
              <a:t> </a:t>
            </a:r>
            <a:r>
              <a:rPr lang="en-GB" sz="3600" u="sng" dirty="0"/>
              <a:t>minimal</a:t>
            </a:r>
            <a:r>
              <a:rPr lang="en-GB" sz="3600" dirty="0"/>
              <a:t> </a:t>
            </a:r>
            <a:r>
              <a:rPr lang="en-GB" sz="3600" u="sng" dirty="0" err="1"/>
              <a:t>mängd</a:t>
            </a:r>
            <a:r>
              <a:rPr lang="en-GB" sz="3600" u="sng" dirty="0"/>
              <a:t> </a:t>
            </a:r>
            <a:r>
              <a:rPr lang="en-GB" sz="3600" u="sng" dirty="0" err="1"/>
              <a:t>slöseri</a:t>
            </a:r>
            <a:r>
              <a:rPr lang="en-GB" sz="3600" u="sng" dirty="0"/>
              <a:t> </a:t>
            </a:r>
            <a:endParaRPr lang="en-US" sz="3600" b="1" u="sng" dirty="0"/>
          </a:p>
        </p:txBody>
      </p:sp>
      <p:sp>
        <p:nvSpPr>
          <p:cNvPr id="7" name="Otsikko 1"/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solidFill>
                  <a:srgbClr val="00B050"/>
                </a:solidFill>
                <a:latin typeface="+mn-lt"/>
              </a:rPr>
              <a:t>Princip</a:t>
            </a:r>
            <a:r>
              <a:rPr lang="en-US" sz="4100" b="1" dirty="0">
                <a:solidFill>
                  <a:srgbClr val="00B050"/>
                </a:solidFill>
                <a:latin typeface="+mn-lt"/>
              </a:rPr>
              <a:t> 3</a:t>
            </a:r>
          </a:p>
          <a:p>
            <a:pPr algn="ctr"/>
            <a:r>
              <a:rPr lang="en-US" sz="3300" b="1" dirty="0" err="1">
                <a:solidFill>
                  <a:srgbClr val="00B050"/>
                </a:solidFill>
                <a:latin typeface="+mn-lt"/>
              </a:rPr>
              <a:t>Kontinuerlig</a:t>
            </a:r>
            <a:r>
              <a:rPr lang="en-US" sz="3300" b="1" dirty="0">
                <a:solidFill>
                  <a:srgbClr val="00B050"/>
                </a:solidFill>
                <a:latin typeface="+mn-lt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latin typeface="+mn-lt"/>
              </a:rPr>
              <a:t>produktion</a:t>
            </a:r>
            <a:endParaRPr lang="en-US" sz="3300" b="1" dirty="0">
              <a:solidFill>
                <a:srgbClr val="00B05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222860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72158" y="1913660"/>
            <a:ext cx="4730750" cy="2301578"/>
            <a:chOff x="1555751" y="1052513"/>
            <a:chExt cx="4730750" cy="2301578"/>
          </a:xfrm>
        </p:grpSpPr>
        <p:grpSp>
          <p:nvGrpSpPr>
            <p:cNvPr id="91147" name="Group 4"/>
            <p:cNvGrpSpPr>
              <a:grpSpLocks/>
            </p:cNvGrpSpPr>
            <p:nvPr/>
          </p:nvGrpSpPr>
          <p:grpSpPr bwMode="auto">
            <a:xfrm>
              <a:off x="1555751" y="1052513"/>
              <a:ext cx="4730750" cy="1765300"/>
              <a:chOff x="249" y="1026"/>
              <a:chExt cx="2980" cy="1112"/>
            </a:xfrm>
          </p:grpSpPr>
          <p:sp>
            <p:nvSpPr>
              <p:cNvPr id="92202" name="Freeform 5"/>
              <p:cNvSpPr>
                <a:spLocks/>
              </p:cNvSpPr>
              <p:nvPr/>
            </p:nvSpPr>
            <p:spPr bwMode="auto">
              <a:xfrm>
                <a:off x="420" y="1551"/>
                <a:ext cx="2786" cy="579"/>
              </a:xfrm>
              <a:custGeom>
                <a:avLst/>
                <a:gdLst>
                  <a:gd name="T0" fmla="*/ 18 w 2786"/>
                  <a:gd name="T1" fmla="*/ 2 h 748"/>
                  <a:gd name="T2" fmla="*/ 10 w 2786"/>
                  <a:gd name="T3" fmla="*/ 2 h 748"/>
                  <a:gd name="T4" fmla="*/ 80 w 2786"/>
                  <a:gd name="T5" fmla="*/ 2 h 748"/>
                  <a:gd name="T6" fmla="*/ 156 w 2786"/>
                  <a:gd name="T7" fmla="*/ 2 h 748"/>
                  <a:gd name="T8" fmla="*/ 300 w 2786"/>
                  <a:gd name="T9" fmla="*/ 2 h 748"/>
                  <a:gd name="T10" fmla="*/ 434 w 2786"/>
                  <a:gd name="T11" fmla="*/ 2 h 748"/>
                  <a:gd name="T12" fmla="*/ 612 w 2786"/>
                  <a:gd name="T13" fmla="*/ 2 h 748"/>
                  <a:gd name="T14" fmla="*/ 794 w 2786"/>
                  <a:gd name="T15" fmla="*/ 2 h 748"/>
                  <a:gd name="T16" fmla="*/ 968 w 2786"/>
                  <a:gd name="T17" fmla="*/ 2 h 748"/>
                  <a:gd name="T18" fmla="*/ 1176 w 2786"/>
                  <a:gd name="T19" fmla="*/ 2 h 748"/>
                  <a:gd name="T20" fmla="*/ 1368 w 2786"/>
                  <a:gd name="T21" fmla="*/ 2 h 748"/>
                  <a:gd name="T22" fmla="*/ 1598 w 2786"/>
                  <a:gd name="T23" fmla="*/ 2 h 748"/>
                  <a:gd name="T24" fmla="*/ 1770 w 2786"/>
                  <a:gd name="T25" fmla="*/ 2 h 748"/>
                  <a:gd name="T26" fmla="*/ 1974 w 2786"/>
                  <a:gd name="T27" fmla="*/ 2 h 748"/>
                  <a:gd name="T28" fmla="*/ 2170 w 2786"/>
                  <a:gd name="T29" fmla="*/ 2 h 748"/>
                  <a:gd name="T30" fmla="*/ 2338 w 2786"/>
                  <a:gd name="T31" fmla="*/ 2 h 748"/>
                  <a:gd name="T32" fmla="*/ 2552 w 2786"/>
                  <a:gd name="T33" fmla="*/ 2 h 748"/>
                  <a:gd name="T34" fmla="*/ 2760 w 2786"/>
                  <a:gd name="T35" fmla="*/ 2 h 748"/>
                  <a:gd name="T36" fmla="*/ 2646 w 2786"/>
                  <a:gd name="T37" fmla="*/ 9 h 748"/>
                  <a:gd name="T38" fmla="*/ 2506 w 2786"/>
                  <a:gd name="T39" fmla="*/ 20 h 748"/>
                  <a:gd name="T40" fmla="*/ 2302 w 2786"/>
                  <a:gd name="T41" fmla="*/ 33 h 748"/>
                  <a:gd name="T42" fmla="*/ 2084 w 2786"/>
                  <a:gd name="T43" fmla="*/ 44 h 748"/>
                  <a:gd name="T44" fmla="*/ 1724 w 2786"/>
                  <a:gd name="T45" fmla="*/ 52 h 748"/>
                  <a:gd name="T46" fmla="*/ 1448 w 2786"/>
                  <a:gd name="T47" fmla="*/ 57 h 748"/>
                  <a:gd name="T48" fmla="*/ 1272 w 2786"/>
                  <a:gd name="T49" fmla="*/ 57 h 748"/>
                  <a:gd name="T50" fmla="*/ 1116 w 2786"/>
                  <a:gd name="T51" fmla="*/ 57 h 748"/>
                  <a:gd name="T52" fmla="*/ 994 w 2786"/>
                  <a:gd name="T53" fmla="*/ 54 h 748"/>
                  <a:gd name="T54" fmla="*/ 846 w 2786"/>
                  <a:gd name="T55" fmla="*/ 49 h 748"/>
                  <a:gd name="T56" fmla="*/ 746 w 2786"/>
                  <a:gd name="T57" fmla="*/ 43 h 748"/>
                  <a:gd name="T58" fmla="*/ 598 w 2786"/>
                  <a:gd name="T59" fmla="*/ 34 h 748"/>
                  <a:gd name="T60" fmla="*/ 464 w 2786"/>
                  <a:gd name="T61" fmla="*/ 26 h 748"/>
                  <a:gd name="T62" fmla="*/ 384 w 2786"/>
                  <a:gd name="T63" fmla="*/ 22 h 748"/>
                  <a:gd name="T64" fmla="*/ 274 w 2786"/>
                  <a:gd name="T65" fmla="*/ 15 h 748"/>
                  <a:gd name="T66" fmla="*/ 150 w 2786"/>
                  <a:gd name="T67" fmla="*/ 9 h 748"/>
                  <a:gd name="T68" fmla="*/ 76 w 2786"/>
                  <a:gd name="T69" fmla="*/ 4 h 748"/>
                  <a:gd name="T70" fmla="*/ 18 w 2786"/>
                  <a:gd name="T71" fmla="*/ 2 h 7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786"/>
                  <a:gd name="T109" fmla="*/ 0 h 748"/>
                  <a:gd name="T110" fmla="*/ 2786 w 2786"/>
                  <a:gd name="T111" fmla="*/ 748 h 748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786" h="748">
                    <a:moveTo>
                      <a:pt x="18" y="17"/>
                    </a:moveTo>
                    <a:cubicBezTo>
                      <a:pt x="10" y="10"/>
                      <a:pt x="0" y="25"/>
                      <a:pt x="10" y="23"/>
                    </a:cubicBezTo>
                    <a:cubicBezTo>
                      <a:pt x="20" y="21"/>
                      <a:pt x="56" y="6"/>
                      <a:pt x="80" y="5"/>
                    </a:cubicBezTo>
                    <a:cubicBezTo>
                      <a:pt x="104" y="4"/>
                      <a:pt x="119" y="13"/>
                      <a:pt x="156" y="15"/>
                    </a:cubicBezTo>
                    <a:cubicBezTo>
                      <a:pt x="193" y="17"/>
                      <a:pt x="254" y="12"/>
                      <a:pt x="300" y="15"/>
                    </a:cubicBezTo>
                    <a:cubicBezTo>
                      <a:pt x="346" y="18"/>
                      <a:pt x="382" y="34"/>
                      <a:pt x="434" y="33"/>
                    </a:cubicBezTo>
                    <a:cubicBezTo>
                      <a:pt x="486" y="32"/>
                      <a:pt x="552" y="7"/>
                      <a:pt x="612" y="7"/>
                    </a:cubicBezTo>
                    <a:cubicBezTo>
                      <a:pt x="672" y="7"/>
                      <a:pt x="735" y="33"/>
                      <a:pt x="794" y="33"/>
                    </a:cubicBezTo>
                    <a:cubicBezTo>
                      <a:pt x="853" y="33"/>
                      <a:pt x="904" y="9"/>
                      <a:pt x="968" y="9"/>
                    </a:cubicBezTo>
                    <a:cubicBezTo>
                      <a:pt x="1032" y="9"/>
                      <a:pt x="1109" y="32"/>
                      <a:pt x="1176" y="33"/>
                    </a:cubicBezTo>
                    <a:cubicBezTo>
                      <a:pt x="1243" y="34"/>
                      <a:pt x="1298" y="15"/>
                      <a:pt x="1368" y="15"/>
                    </a:cubicBezTo>
                    <a:cubicBezTo>
                      <a:pt x="1438" y="15"/>
                      <a:pt x="1531" y="32"/>
                      <a:pt x="1598" y="31"/>
                    </a:cubicBezTo>
                    <a:cubicBezTo>
                      <a:pt x="1665" y="30"/>
                      <a:pt x="1707" y="7"/>
                      <a:pt x="1770" y="7"/>
                    </a:cubicBezTo>
                    <a:cubicBezTo>
                      <a:pt x="1833" y="7"/>
                      <a:pt x="1907" y="31"/>
                      <a:pt x="1974" y="31"/>
                    </a:cubicBezTo>
                    <a:cubicBezTo>
                      <a:pt x="2041" y="31"/>
                      <a:pt x="2109" y="7"/>
                      <a:pt x="2170" y="7"/>
                    </a:cubicBezTo>
                    <a:cubicBezTo>
                      <a:pt x="2231" y="7"/>
                      <a:pt x="2274" y="30"/>
                      <a:pt x="2338" y="29"/>
                    </a:cubicBezTo>
                    <a:cubicBezTo>
                      <a:pt x="2402" y="28"/>
                      <a:pt x="2482" y="5"/>
                      <a:pt x="2552" y="3"/>
                    </a:cubicBezTo>
                    <a:cubicBezTo>
                      <a:pt x="2622" y="1"/>
                      <a:pt x="2744" y="0"/>
                      <a:pt x="2760" y="19"/>
                    </a:cubicBezTo>
                    <a:cubicBezTo>
                      <a:pt x="2786" y="15"/>
                      <a:pt x="2688" y="77"/>
                      <a:pt x="2646" y="117"/>
                    </a:cubicBezTo>
                    <a:cubicBezTo>
                      <a:pt x="2604" y="157"/>
                      <a:pt x="2563" y="204"/>
                      <a:pt x="2506" y="257"/>
                    </a:cubicBezTo>
                    <a:cubicBezTo>
                      <a:pt x="2449" y="310"/>
                      <a:pt x="2372" y="382"/>
                      <a:pt x="2302" y="433"/>
                    </a:cubicBezTo>
                    <a:cubicBezTo>
                      <a:pt x="2232" y="484"/>
                      <a:pt x="2180" y="521"/>
                      <a:pt x="2084" y="561"/>
                    </a:cubicBezTo>
                    <a:cubicBezTo>
                      <a:pt x="1988" y="601"/>
                      <a:pt x="1830" y="643"/>
                      <a:pt x="1724" y="671"/>
                    </a:cubicBezTo>
                    <a:cubicBezTo>
                      <a:pt x="1618" y="699"/>
                      <a:pt x="1523" y="714"/>
                      <a:pt x="1448" y="727"/>
                    </a:cubicBezTo>
                    <a:cubicBezTo>
                      <a:pt x="1373" y="740"/>
                      <a:pt x="1327" y="746"/>
                      <a:pt x="1272" y="747"/>
                    </a:cubicBezTo>
                    <a:cubicBezTo>
                      <a:pt x="1217" y="748"/>
                      <a:pt x="1162" y="743"/>
                      <a:pt x="1116" y="735"/>
                    </a:cubicBezTo>
                    <a:cubicBezTo>
                      <a:pt x="1070" y="727"/>
                      <a:pt x="1039" y="717"/>
                      <a:pt x="994" y="699"/>
                    </a:cubicBezTo>
                    <a:cubicBezTo>
                      <a:pt x="949" y="681"/>
                      <a:pt x="887" y="650"/>
                      <a:pt x="846" y="627"/>
                    </a:cubicBezTo>
                    <a:cubicBezTo>
                      <a:pt x="805" y="604"/>
                      <a:pt x="787" y="590"/>
                      <a:pt x="746" y="559"/>
                    </a:cubicBezTo>
                    <a:cubicBezTo>
                      <a:pt x="705" y="528"/>
                      <a:pt x="645" y="479"/>
                      <a:pt x="598" y="443"/>
                    </a:cubicBezTo>
                    <a:cubicBezTo>
                      <a:pt x="551" y="407"/>
                      <a:pt x="500" y="368"/>
                      <a:pt x="464" y="341"/>
                    </a:cubicBezTo>
                    <a:cubicBezTo>
                      <a:pt x="428" y="314"/>
                      <a:pt x="416" y="305"/>
                      <a:pt x="384" y="281"/>
                    </a:cubicBezTo>
                    <a:cubicBezTo>
                      <a:pt x="352" y="257"/>
                      <a:pt x="313" y="228"/>
                      <a:pt x="274" y="199"/>
                    </a:cubicBezTo>
                    <a:cubicBezTo>
                      <a:pt x="235" y="170"/>
                      <a:pt x="183" y="131"/>
                      <a:pt x="150" y="107"/>
                    </a:cubicBezTo>
                    <a:cubicBezTo>
                      <a:pt x="117" y="83"/>
                      <a:pt x="98" y="72"/>
                      <a:pt x="76" y="57"/>
                    </a:cubicBezTo>
                    <a:cubicBezTo>
                      <a:pt x="54" y="42"/>
                      <a:pt x="30" y="25"/>
                      <a:pt x="18" y="17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2203" name="Freeform 6"/>
              <p:cNvSpPr>
                <a:spLocks/>
              </p:cNvSpPr>
              <p:nvPr/>
            </p:nvSpPr>
            <p:spPr bwMode="auto">
              <a:xfrm>
                <a:off x="508" y="1575"/>
                <a:ext cx="176" cy="112"/>
              </a:xfrm>
              <a:custGeom>
                <a:avLst/>
                <a:gdLst>
                  <a:gd name="T0" fmla="*/ 0 w 176"/>
                  <a:gd name="T1" fmla="*/ 2 h 144"/>
                  <a:gd name="T2" fmla="*/ 68 w 176"/>
                  <a:gd name="T3" fmla="*/ 2 h 144"/>
                  <a:gd name="T4" fmla="*/ 100 w 176"/>
                  <a:gd name="T5" fmla="*/ 0 h 144"/>
                  <a:gd name="T6" fmla="*/ 146 w 176"/>
                  <a:gd name="T7" fmla="*/ 2 h 144"/>
                  <a:gd name="T8" fmla="*/ 176 w 176"/>
                  <a:gd name="T9" fmla="*/ 4 h 144"/>
                  <a:gd name="T10" fmla="*/ 168 w 176"/>
                  <a:gd name="T11" fmla="*/ 12 h 144"/>
                  <a:gd name="T12" fmla="*/ 0 w 176"/>
                  <a:gd name="T13" fmla="*/ 2 h 1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6"/>
                  <a:gd name="T22" fmla="*/ 0 h 144"/>
                  <a:gd name="T23" fmla="*/ 176 w 176"/>
                  <a:gd name="T24" fmla="*/ 144 h 1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6" h="144">
                    <a:moveTo>
                      <a:pt x="0" y="28"/>
                    </a:moveTo>
                    <a:lnTo>
                      <a:pt x="68" y="24"/>
                    </a:lnTo>
                    <a:lnTo>
                      <a:pt x="100" y="0"/>
                    </a:lnTo>
                    <a:lnTo>
                      <a:pt x="146" y="8"/>
                    </a:lnTo>
                    <a:lnTo>
                      <a:pt x="176" y="46"/>
                    </a:lnTo>
                    <a:lnTo>
                      <a:pt x="168" y="144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2204" name="Freeform 7"/>
              <p:cNvSpPr>
                <a:spLocks/>
              </p:cNvSpPr>
              <p:nvPr/>
            </p:nvSpPr>
            <p:spPr bwMode="auto">
              <a:xfrm>
                <a:off x="768" y="1631"/>
                <a:ext cx="144" cy="197"/>
              </a:xfrm>
              <a:custGeom>
                <a:avLst/>
                <a:gdLst>
                  <a:gd name="T0" fmla="*/ 0 w 144"/>
                  <a:gd name="T1" fmla="*/ 12 h 254"/>
                  <a:gd name="T2" fmla="*/ 48 w 144"/>
                  <a:gd name="T3" fmla="*/ 7 h 254"/>
                  <a:gd name="T4" fmla="*/ 58 w 144"/>
                  <a:gd name="T5" fmla="*/ 3 h 254"/>
                  <a:gd name="T6" fmla="*/ 98 w 144"/>
                  <a:gd name="T7" fmla="*/ 2 h 254"/>
                  <a:gd name="T8" fmla="*/ 144 w 144"/>
                  <a:gd name="T9" fmla="*/ 0 h 254"/>
                  <a:gd name="T10" fmla="*/ 134 w 144"/>
                  <a:gd name="T11" fmla="*/ 9 h 254"/>
                  <a:gd name="T12" fmla="*/ 138 w 144"/>
                  <a:gd name="T13" fmla="*/ 13 h 254"/>
                  <a:gd name="T14" fmla="*/ 142 w 144"/>
                  <a:gd name="T15" fmla="*/ 20 h 254"/>
                  <a:gd name="T16" fmla="*/ 0 w 144"/>
                  <a:gd name="T17" fmla="*/ 12 h 2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4"/>
                  <a:gd name="T28" fmla="*/ 0 h 254"/>
                  <a:gd name="T29" fmla="*/ 144 w 144"/>
                  <a:gd name="T30" fmla="*/ 254 h 25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4" h="254">
                    <a:moveTo>
                      <a:pt x="0" y="144"/>
                    </a:moveTo>
                    <a:lnTo>
                      <a:pt x="48" y="96"/>
                    </a:lnTo>
                    <a:lnTo>
                      <a:pt x="58" y="40"/>
                    </a:lnTo>
                    <a:lnTo>
                      <a:pt x="98" y="18"/>
                    </a:lnTo>
                    <a:lnTo>
                      <a:pt x="144" y="0"/>
                    </a:lnTo>
                    <a:lnTo>
                      <a:pt x="134" y="116"/>
                    </a:lnTo>
                    <a:lnTo>
                      <a:pt x="138" y="174"/>
                    </a:lnTo>
                    <a:lnTo>
                      <a:pt x="142" y="254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2205" name="Freeform 8"/>
              <p:cNvSpPr>
                <a:spLocks/>
              </p:cNvSpPr>
              <p:nvPr/>
            </p:nvSpPr>
            <p:spPr bwMode="auto">
              <a:xfrm>
                <a:off x="988" y="1817"/>
                <a:ext cx="392" cy="260"/>
              </a:xfrm>
              <a:custGeom>
                <a:avLst/>
                <a:gdLst>
                  <a:gd name="T0" fmla="*/ 0 w 392"/>
                  <a:gd name="T1" fmla="*/ 5 h 336"/>
                  <a:gd name="T2" fmla="*/ 68 w 392"/>
                  <a:gd name="T3" fmla="*/ 0 h 336"/>
                  <a:gd name="T4" fmla="*/ 116 w 392"/>
                  <a:gd name="T5" fmla="*/ 0 h 336"/>
                  <a:gd name="T6" fmla="*/ 164 w 392"/>
                  <a:gd name="T7" fmla="*/ 4 h 336"/>
                  <a:gd name="T8" fmla="*/ 168 w 392"/>
                  <a:gd name="T9" fmla="*/ 9 h 336"/>
                  <a:gd name="T10" fmla="*/ 170 w 392"/>
                  <a:gd name="T11" fmla="*/ 15 h 336"/>
                  <a:gd name="T12" fmla="*/ 210 w 392"/>
                  <a:gd name="T13" fmla="*/ 12 h 336"/>
                  <a:gd name="T14" fmla="*/ 248 w 392"/>
                  <a:gd name="T15" fmla="*/ 12 h 336"/>
                  <a:gd name="T16" fmla="*/ 310 w 392"/>
                  <a:gd name="T17" fmla="*/ 10 h 336"/>
                  <a:gd name="T18" fmla="*/ 346 w 392"/>
                  <a:gd name="T19" fmla="*/ 13 h 336"/>
                  <a:gd name="T20" fmla="*/ 344 w 392"/>
                  <a:gd name="T21" fmla="*/ 17 h 336"/>
                  <a:gd name="T22" fmla="*/ 336 w 392"/>
                  <a:gd name="T23" fmla="*/ 19 h 336"/>
                  <a:gd name="T24" fmla="*/ 372 w 392"/>
                  <a:gd name="T25" fmla="*/ 22 h 336"/>
                  <a:gd name="T26" fmla="*/ 392 w 392"/>
                  <a:gd name="T27" fmla="*/ 26 h 336"/>
                  <a:gd name="T28" fmla="*/ 308 w 392"/>
                  <a:gd name="T29" fmla="*/ 22 h 336"/>
                  <a:gd name="T30" fmla="*/ 206 w 392"/>
                  <a:gd name="T31" fmla="*/ 17 h 336"/>
                  <a:gd name="T32" fmla="*/ 130 w 392"/>
                  <a:gd name="T33" fmla="*/ 13 h 336"/>
                  <a:gd name="T34" fmla="*/ 56 w 392"/>
                  <a:gd name="T35" fmla="*/ 9 h 336"/>
                  <a:gd name="T36" fmla="*/ 0 w 392"/>
                  <a:gd name="T37" fmla="*/ 5 h 3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92"/>
                  <a:gd name="T58" fmla="*/ 0 h 336"/>
                  <a:gd name="T59" fmla="*/ 392 w 392"/>
                  <a:gd name="T60" fmla="*/ 336 h 3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92" h="336">
                    <a:moveTo>
                      <a:pt x="0" y="66"/>
                    </a:moveTo>
                    <a:lnTo>
                      <a:pt x="68" y="0"/>
                    </a:lnTo>
                    <a:lnTo>
                      <a:pt x="116" y="0"/>
                    </a:lnTo>
                    <a:lnTo>
                      <a:pt x="164" y="48"/>
                    </a:lnTo>
                    <a:lnTo>
                      <a:pt x="168" y="122"/>
                    </a:lnTo>
                    <a:lnTo>
                      <a:pt x="170" y="200"/>
                    </a:lnTo>
                    <a:lnTo>
                      <a:pt x="210" y="160"/>
                    </a:lnTo>
                    <a:lnTo>
                      <a:pt x="248" y="144"/>
                    </a:lnTo>
                    <a:lnTo>
                      <a:pt x="310" y="128"/>
                    </a:lnTo>
                    <a:lnTo>
                      <a:pt x="346" y="172"/>
                    </a:lnTo>
                    <a:lnTo>
                      <a:pt x="344" y="222"/>
                    </a:lnTo>
                    <a:lnTo>
                      <a:pt x="336" y="248"/>
                    </a:lnTo>
                    <a:lnTo>
                      <a:pt x="372" y="284"/>
                    </a:lnTo>
                    <a:lnTo>
                      <a:pt x="392" y="336"/>
                    </a:lnTo>
                    <a:lnTo>
                      <a:pt x="308" y="292"/>
                    </a:lnTo>
                    <a:lnTo>
                      <a:pt x="206" y="226"/>
                    </a:lnTo>
                    <a:lnTo>
                      <a:pt x="130" y="174"/>
                    </a:lnTo>
                    <a:lnTo>
                      <a:pt x="56" y="110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2206" name="Freeform 9"/>
              <p:cNvSpPr>
                <a:spLocks/>
              </p:cNvSpPr>
              <p:nvPr/>
            </p:nvSpPr>
            <p:spPr bwMode="auto">
              <a:xfrm>
                <a:off x="1390" y="1656"/>
                <a:ext cx="242" cy="468"/>
              </a:xfrm>
              <a:custGeom>
                <a:avLst/>
                <a:gdLst>
                  <a:gd name="T0" fmla="*/ 0 w 242"/>
                  <a:gd name="T1" fmla="*/ 43 h 604"/>
                  <a:gd name="T2" fmla="*/ 2 w 242"/>
                  <a:gd name="T3" fmla="*/ 35 h 604"/>
                  <a:gd name="T4" fmla="*/ 12 w 242"/>
                  <a:gd name="T5" fmla="*/ 26 h 604"/>
                  <a:gd name="T6" fmla="*/ 30 w 242"/>
                  <a:gd name="T7" fmla="*/ 22 h 604"/>
                  <a:gd name="T8" fmla="*/ 18 w 242"/>
                  <a:gd name="T9" fmla="*/ 12 h 604"/>
                  <a:gd name="T10" fmla="*/ 56 w 242"/>
                  <a:gd name="T11" fmla="*/ 4 h 604"/>
                  <a:gd name="T12" fmla="*/ 68 w 242"/>
                  <a:gd name="T13" fmla="*/ 4 h 604"/>
                  <a:gd name="T14" fmla="*/ 118 w 242"/>
                  <a:gd name="T15" fmla="*/ 2 h 604"/>
                  <a:gd name="T16" fmla="*/ 172 w 242"/>
                  <a:gd name="T17" fmla="*/ 0 h 604"/>
                  <a:gd name="T18" fmla="*/ 226 w 242"/>
                  <a:gd name="T19" fmla="*/ 3 h 604"/>
                  <a:gd name="T20" fmla="*/ 220 w 242"/>
                  <a:gd name="T21" fmla="*/ 10 h 604"/>
                  <a:gd name="T22" fmla="*/ 242 w 242"/>
                  <a:gd name="T23" fmla="*/ 13 h 604"/>
                  <a:gd name="T24" fmla="*/ 226 w 242"/>
                  <a:gd name="T25" fmla="*/ 18 h 604"/>
                  <a:gd name="T26" fmla="*/ 194 w 242"/>
                  <a:gd name="T27" fmla="*/ 26 h 604"/>
                  <a:gd name="T28" fmla="*/ 220 w 242"/>
                  <a:gd name="T29" fmla="*/ 33 h 604"/>
                  <a:gd name="T30" fmla="*/ 208 w 242"/>
                  <a:gd name="T31" fmla="*/ 39 h 604"/>
                  <a:gd name="T32" fmla="*/ 222 w 242"/>
                  <a:gd name="T33" fmla="*/ 47 h 604"/>
                  <a:gd name="T34" fmla="*/ 156 w 242"/>
                  <a:gd name="T35" fmla="*/ 46 h 604"/>
                  <a:gd name="T36" fmla="*/ 72 w 242"/>
                  <a:gd name="T37" fmla="*/ 44 h 604"/>
                  <a:gd name="T38" fmla="*/ 0 w 242"/>
                  <a:gd name="T39" fmla="*/ 43 h 60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42"/>
                  <a:gd name="T61" fmla="*/ 0 h 604"/>
                  <a:gd name="T62" fmla="*/ 242 w 242"/>
                  <a:gd name="T63" fmla="*/ 604 h 60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42" h="604">
                    <a:moveTo>
                      <a:pt x="0" y="550"/>
                    </a:moveTo>
                    <a:lnTo>
                      <a:pt x="2" y="448"/>
                    </a:lnTo>
                    <a:lnTo>
                      <a:pt x="12" y="334"/>
                    </a:lnTo>
                    <a:lnTo>
                      <a:pt x="30" y="270"/>
                    </a:lnTo>
                    <a:lnTo>
                      <a:pt x="18" y="148"/>
                    </a:lnTo>
                    <a:lnTo>
                      <a:pt x="56" y="50"/>
                    </a:lnTo>
                    <a:lnTo>
                      <a:pt x="68" y="46"/>
                    </a:lnTo>
                    <a:lnTo>
                      <a:pt x="118" y="12"/>
                    </a:lnTo>
                    <a:lnTo>
                      <a:pt x="172" y="0"/>
                    </a:lnTo>
                    <a:lnTo>
                      <a:pt x="226" y="38"/>
                    </a:lnTo>
                    <a:lnTo>
                      <a:pt x="220" y="132"/>
                    </a:lnTo>
                    <a:lnTo>
                      <a:pt x="242" y="168"/>
                    </a:lnTo>
                    <a:lnTo>
                      <a:pt x="226" y="230"/>
                    </a:lnTo>
                    <a:lnTo>
                      <a:pt x="194" y="324"/>
                    </a:lnTo>
                    <a:lnTo>
                      <a:pt x="220" y="420"/>
                    </a:lnTo>
                    <a:lnTo>
                      <a:pt x="208" y="504"/>
                    </a:lnTo>
                    <a:lnTo>
                      <a:pt x="222" y="604"/>
                    </a:lnTo>
                    <a:lnTo>
                      <a:pt x="156" y="588"/>
                    </a:lnTo>
                    <a:lnTo>
                      <a:pt x="72" y="574"/>
                    </a:lnTo>
                    <a:lnTo>
                      <a:pt x="0" y="550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2207" name="Freeform 10"/>
              <p:cNvSpPr>
                <a:spLocks/>
              </p:cNvSpPr>
              <p:nvPr/>
            </p:nvSpPr>
            <p:spPr bwMode="auto">
              <a:xfrm>
                <a:off x="1670" y="1698"/>
                <a:ext cx="678" cy="424"/>
              </a:xfrm>
              <a:custGeom>
                <a:avLst/>
                <a:gdLst>
                  <a:gd name="T0" fmla="*/ 0 w 678"/>
                  <a:gd name="T1" fmla="*/ 42 h 548"/>
                  <a:gd name="T2" fmla="*/ 16 w 678"/>
                  <a:gd name="T3" fmla="*/ 32 h 548"/>
                  <a:gd name="T4" fmla="*/ 60 w 678"/>
                  <a:gd name="T5" fmla="*/ 27 h 548"/>
                  <a:gd name="T6" fmla="*/ 92 w 678"/>
                  <a:gd name="T7" fmla="*/ 17 h 548"/>
                  <a:gd name="T8" fmla="*/ 96 w 678"/>
                  <a:gd name="T9" fmla="*/ 10 h 548"/>
                  <a:gd name="T10" fmla="*/ 136 w 678"/>
                  <a:gd name="T11" fmla="*/ 2 h 548"/>
                  <a:gd name="T12" fmla="*/ 196 w 678"/>
                  <a:gd name="T13" fmla="*/ 2 h 548"/>
                  <a:gd name="T14" fmla="*/ 218 w 678"/>
                  <a:gd name="T15" fmla="*/ 0 h 548"/>
                  <a:gd name="T16" fmla="*/ 244 w 678"/>
                  <a:gd name="T17" fmla="*/ 5 h 548"/>
                  <a:gd name="T18" fmla="*/ 230 w 678"/>
                  <a:gd name="T19" fmla="*/ 12 h 548"/>
                  <a:gd name="T20" fmla="*/ 238 w 678"/>
                  <a:gd name="T21" fmla="*/ 19 h 548"/>
                  <a:gd name="T22" fmla="*/ 230 w 678"/>
                  <a:gd name="T23" fmla="*/ 27 h 548"/>
                  <a:gd name="T24" fmla="*/ 304 w 678"/>
                  <a:gd name="T25" fmla="*/ 24 h 548"/>
                  <a:gd name="T26" fmla="*/ 334 w 678"/>
                  <a:gd name="T27" fmla="*/ 19 h 548"/>
                  <a:gd name="T28" fmla="*/ 348 w 678"/>
                  <a:gd name="T29" fmla="*/ 17 h 548"/>
                  <a:gd name="T30" fmla="*/ 392 w 678"/>
                  <a:gd name="T31" fmla="*/ 15 h 548"/>
                  <a:gd name="T32" fmla="*/ 436 w 678"/>
                  <a:gd name="T33" fmla="*/ 16 h 548"/>
                  <a:gd name="T34" fmla="*/ 482 w 678"/>
                  <a:gd name="T35" fmla="*/ 14 h 548"/>
                  <a:gd name="T36" fmla="*/ 512 w 678"/>
                  <a:gd name="T37" fmla="*/ 19 h 548"/>
                  <a:gd name="T38" fmla="*/ 578 w 678"/>
                  <a:gd name="T39" fmla="*/ 22 h 548"/>
                  <a:gd name="T40" fmla="*/ 648 w 678"/>
                  <a:gd name="T41" fmla="*/ 29 h 548"/>
                  <a:gd name="T42" fmla="*/ 678 w 678"/>
                  <a:gd name="T43" fmla="*/ 32 h 548"/>
                  <a:gd name="T44" fmla="*/ 548 w 678"/>
                  <a:gd name="T45" fmla="*/ 35 h 548"/>
                  <a:gd name="T46" fmla="*/ 356 w 678"/>
                  <a:gd name="T47" fmla="*/ 39 h 548"/>
                  <a:gd name="T48" fmla="*/ 128 w 678"/>
                  <a:gd name="T49" fmla="*/ 42 h 548"/>
                  <a:gd name="T50" fmla="*/ 0 w 678"/>
                  <a:gd name="T51" fmla="*/ 42 h 54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678"/>
                  <a:gd name="T79" fmla="*/ 0 h 548"/>
                  <a:gd name="T80" fmla="*/ 678 w 678"/>
                  <a:gd name="T81" fmla="*/ 548 h 54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678" h="548">
                    <a:moveTo>
                      <a:pt x="0" y="548"/>
                    </a:moveTo>
                    <a:lnTo>
                      <a:pt x="16" y="426"/>
                    </a:lnTo>
                    <a:lnTo>
                      <a:pt x="60" y="350"/>
                    </a:lnTo>
                    <a:lnTo>
                      <a:pt x="92" y="220"/>
                    </a:lnTo>
                    <a:lnTo>
                      <a:pt x="96" y="136"/>
                    </a:lnTo>
                    <a:lnTo>
                      <a:pt x="136" y="10"/>
                    </a:lnTo>
                    <a:lnTo>
                      <a:pt x="196" y="18"/>
                    </a:lnTo>
                    <a:lnTo>
                      <a:pt x="218" y="0"/>
                    </a:lnTo>
                    <a:lnTo>
                      <a:pt x="244" y="74"/>
                    </a:lnTo>
                    <a:lnTo>
                      <a:pt x="230" y="152"/>
                    </a:lnTo>
                    <a:lnTo>
                      <a:pt x="238" y="248"/>
                    </a:lnTo>
                    <a:lnTo>
                      <a:pt x="230" y="348"/>
                    </a:lnTo>
                    <a:lnTo>
                      <a:pt x="304" y="316"/>
                    </a:lnTo>
                    <a:lnTo>
                      <a:pt x="334" y="256"/>
                    </a:lnTo>
                    <a:lnTo>
                      <a:pt x="348" y="212"/>
                    </a:lnTo>
                    <a:lnTo>
                      <a:pt x="392" y="186"/>
                    </a:lnTo>
                    <a:lnTo>
                      <a:pt x="436" y="210"/>
                    </a:lnTo>
                    <a:lnTo>
                      <a:pt x="482" y="182"/>
                    </a:lnTo>
                    <a:lnTo>
                      <a:pt x="512" y="240"/>
                    </a:lnTo>
                    <a:lnTo>
                      <a:pt x="578" y="296"/>
                    </a:lnTo>
                    <a:lnTo>
                      <a:pt x="648" y="380"/>
                    </a:lnTo>
                    <a:lnTo>
                      <a:pt x="678" y="418"/>
                    </a:lnTo>
                    <a:lnTo>
                      <a:pt x="548" y="456"/>
                    </a:lnTo>
                    <a:lnTo>
                      <a:pt x="356" y="500"/>
                    </a:lnTo>
                    <a:lnTo>
                      <a:pt x="128" y="544"/>
                    </a:lnTo>
                    <a:lnTo>
                      <a:pt x="0" y="548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2208" name="Freeform 11"/>
              <p:cNvSpPr>
                <a:spLocks/>
              </p:cNvSpPr>
              <p:nvPr/>
            </p:nvSpPr>
            <p:spPr bwMode="auto">
              <a:xfrm>
                <a:off x="2256" y="1709"/>
                <a:ext cx="240" cy="331"/>
              </a:xfrm>
              <a:custGeom>
                <a:avLst/>
                <a:gdLst>
                  <a:gd name="T0" fmla="*/ 48 w 240"/>
                  <a:gd name="T1" fmla="*/ 32 h 428"/>
                  <a:gd name="T2" fmla="*/ 0 w 240"/>
                  <a:gd name="T3" fmla="*/ 26 h 428"/>
                  <a:gd name="T4" fmla="*/ 48 w 240"/>
                  <a:gd name="T5" fmla="*/ 18 h 428"/>
                  <a:gd name="T6" fmla="*/ 44 w 240"/>
                  <a:gd name="T7" fmla="*/ 14 h 428"/>
                  <a:gd name="T8" fmla="*/ 70 w 240"/>
                  <a:gd name="T9" fmla="*/ 11 h 428"/>
                  <a:gd name="T10" fmla="*/ 72 w 240"/>
                  <a:gd name="T11" fmla="*/ 5 h 428"/>
                  <a:gd name="T12" fmla="*/ 90 w 240"/>
                  <a:gd name="T13" fmla="*/ 3 h 428"/>
                  <a:gd name="T14" fmla="*/ 138 w 240"/>
                  <a:gd name="T15" fmla="*/ 0 h 428"/>
                  <a:gd name="T16" fmla="*/ 186 w 240"/>
                  <a:gd name="T17" fmla="*/ 3 h 428"/>
                  <a:gd name="T18" fmla="*/ 188 w 240"/>
                  <a:gd name="T19" fmla="*/ 9 h 428"/>
                  <a:gd name="T20" fmla="*/ 174 w 240"/>
                  <a:gd name="T21" fmla="*/ 13 h 428"/>
                  <a:gd name="T22" fmla="*/ 212 w 240"/>
                  <a:gd name="T23" fmla="*/ 17 h 428"/>
                  <a:gd name="T24" fmla="*/ 224 w 240"/>
                  <a:gd name="T25" fmla="*/ 22 h 428"/>
                  <a:gd name="T26" fmla="*/ 240 w 240"/>
                  <a:gd name="T27" fmla="*/ 27 h 428"/>
                  <a:gd name="T28" fmla="*/ 48 w 240"/>
                  <a:gd name="T29" fmla="*/ 32 h 42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40"/>
                  <a:gd name="T46" fmla="*/ 0 h 428"/>
                  <a:gd name="T47" fmla="*/ 240 w 240"/>
                  <a:gd name="T48" fmla="*/ 428 h 42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40" h="428">
                    <a:moveTo>
                      <a:pt x="48" y="428"/>
                    </a:moveTo>
                    <a:lnTo>
                      <a:pt x="0" y="332"/>
                    </a:lnTo>
                    <a:lnTo>
                      <a:pt x="48" y="236"/>
                    </a:lnTo>
                    <a:lnTo>
                      <a:pt x="44" y="184"/>
                    </a:lnTo>
                    <a:lnTo>
                      <a:pt x="70" y="140"/>
                    </a:lnTo>
                    <a:lnTo>
                      <a:pt x="72" y="68"/>
                    </a:lnTo>
                    <a:lnTo>
                      <a:pt x="90" y="36"/>
                    </a:lnTo>
                    <a:lnTo>
                      <a:pt x="138" y="0"/>
                    </a:lnTo>
                    <a:lnTo>
                      <a:pt x="186" y="40"/>
                    </a:lnTo>
                    <a:lnTo>
                      <a:pt x="188" y="118"/>
                    </a:lnTo>
                    <a:lnTo>
                      <a:pt x="174" y="170"/>
                    </a:lnTo>
                    <a:lnTo>
                      <a:pt x="212" y="222"/>
                    </a:lnTo>
                    <a:lnTo>
                      <a:pt x="224" y="278"/>
                    </a:lnTo>
                    <a:lnTo>
                      <a:pt x="240" y="350"/>
                    </a:lnTo>
                    <a:lnTo>
                      <a:pt x="48" y="428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2209" name="Freeform 12"/>
              <p:cNvSpPr>
                <a:spLocks/>
              </p:cNvSpPr>
              <p:nvPr/>
            </p:nvSpPr>
            <p:spPr bwMode="auto">
              <a:xfrm>
                <a:off x="2448" y="1639"/>
                <a:ext cx="286" cy="347"/>
              </a:xfrm>
              <a:custGeom>
                <a:avLst/>
                <a:gdLst>
                  <a:gd name="T0" fmla="*/ 50 w 286"/>
                  <a:gd name="T1" fmla="*/ 35 h 448"/>
                  <a:gd name="T2" fmla="*/ 0 w 286"/>
                  <a:gd name="T3" fmla="*/ 29 h 448"/>
                  <a:gd name="T4" fmla="*/ 20 w 286"/>
                  <a:gd name="T5" fmla="*/ 22 h 448"/>
                  <a:gd name="T6" fmla="*/ 42 w 286"/>
                  <a:gd name="T7" fmla="*/ 17 h 448"/>
                  <a:gd name="T8" fmla="*/ 80 w 286"/>
                  <a:gd name="T9" fmla="*/ 14 h 448"/>
                  <a:gd name="T10" fmla="*/ 86 w 286"/>
                  <a:gd name="T11" fmla="*/ 9 h 448"/>
                  <a:gd name="T12" fmla="*/ 110 w 286"/>
                  <a:gd name="T13" fmla="*/ 2 h 448"/>
                  <a:gd name="T14" fmla="*/ 158 w 286"/>
                  <a:gd name="T15" fmla="*/ 2 h 448"/>
                  <a:gd name="T16" fmla="*/ 196 w 286"/>
                  <a:gd name="T17" fmla="*/ 0 h 448"/>
                  <a:gd name="T18" fmla="*/ 220 w 286"/>
                  <a:gd name="T19" fmla="*/ 3 h 448"/>
                  <a:gd name="T20" fmla="*/ 244 w 286"/>
                  <a:gd name="T21" fmla="*/ 6 h 448"/>
                  <a:gd name="T22" fmla="*/ 252 w 286"/>
                  <a:gd name="T23" fmla="*/ 18 h 448"/>
                  <a:gd name="T24" fmla="*/ 286 w 286"/>
                  <a:gd name="T25" fmla="*/ 24 h 448"/>
                  <a:gd name="T26" fmla="*/ 172 w 286"/>
                  <a:gd name="T27" fmla="*/ 30 h 448"/>
                  <a:gd name="T28" fmla="*/ 50 w 286"/>
                  <a:gd name="T29" fmla="*/ 35 h 44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86"/>
                  <a:gd name="T46" fmla="*/ 0 h 448"/>
                  <a:gd name="T47" fmla="*/ 286 w 286"/>
                  <a:gd name="T48" fmla="*/ 448 h 44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86" h="448">
                    <a:moveTo>
                      <a:pt x="50" y="448"/>
                    </a:moveTo>
                    <a:lnTo>
                      <a:pt x="0" y="374"/>
                    </a:lnTo>
                    <a:lnTo>
                      <a:pt x="20" y="292"/>
                    </a:lnTo>
                    <a:lnTo>
                      <a:pt x="42" y="222"/>
                    </a:lnTo>
                    <a:lnTo>
                      <a:pt x="80" y="180"/>
                    </a:lnTo>
                    <a:lnTo>
                      <a:pt x="86" y="114"/>
                    </a:lnTo>
                    <a:lnTo>
                      <a:pt x="110" y="24"/>
                    </a:lnTo>
                    <a:lnTo>
                      <a:pt x="158" y="28"/>
                    </a:lnTo>
                    <a:lnTo>
                      <a:pt x="196" y="0"/>
                    </a:lnTo>
                    <a:lnTo>
                      <a:pt x="220" y="36"/>
                    </a:lnTo>
                    <a:lnTo>
                      <a:pt x="244" y="78"/>
                    </a:lnTo>
                    <a:lnTo>
                      <a:pt x="252" y="230"/>
                    </a:lnTo>
                    <a:lnTo>
                      <a:pt x="286" y="306"/>
                    </a:lnTo>
                    <a:lnTo>
                      <a:pt x="172" y="390"/>
                    </a:lnTo>
                    <a:lnTo>
                      <a:pt x="50" y="448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2210" name="Freeform 13"/>
              <p:cNvSpPr>
                <a:spLocks/>
              </p:cNvSpPr>
              <p:nvPr/>
            </p:nvSpPr>
            <p:spPr bwMode="auto">
              <a:xfrm>
                <a:off x="2772" y="1667"/>
                <a:ext cx="168" cy="187"/>
              </a:xfrm>
              <a:custGeom>
                <a:avLst/>
                <a:gdLst>
                  <a:gd name="T0" fmla="*/ 0 w 168"/>
                  <a:gd name="T1" fmla="*/ 19 h 242"/>
                  <a:gd name="T2" fmla="*/ 30 w 168"/>
                  <a:gd name="T3" fmla="*/ 10 h 242"/>
                  <a:gd name="T4" fmla="*/ 34 w 168"/>
                  <a:gd name="T5" fmla="*/ 6 h 242"/>
                  <a:gd name="T6" fmla="*/ 58 w 168"/>
                  <a:gd name="T7" fmla="*/ 2 h 242"/>
                  <a:gd name="T8" fmla="*/ 90 w 168"/>
                  <a:gd name="T9" fmla="*/ 0 h 242"/>
                  <a:gd name="T10" fmla="*/ 126 w 168"/>
                  <a:gd name="T11" fmla="*/ 2 h 242"/>
                  <a:gd name="T12" fmla="*/ 142 w 168"/>
                  <a:gd name="T13" fmla="*/ 4 h 242"/>
                  <a:gd name="T14" fmla="*/ 168 w 168"/>
                  <a:gd name="T15" fmla="*/ 7 h 242"/>
                  <a:gd name="T16" fmla="*/ 82 w 168"/>
                  <a:gd name="T17" fmla="*/ 13 h 242"/>
                  <a:gd name="T18" fmla="*/ 0 w 168"/>
                  <a:gd name="T19" fmla="*/ 19 h 24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68"/>
                  <a:gd name="T31" fmla="*/ 0 h 242"/>
                  <a:gd name="T32" fmla="*/ 168 w 168"/>
                  <a:gd name="T33" fmla="*/ 242 h 24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68" h="242">
                    <a:moveTo>
                      <a:pt x="0" y="242"/>
                    </a:moveTo>
                    <a:lnTo>
                      <a:pt x="30" y="130"/>
                    </a:lnTo>
                    <a:lnTo>
                      <a:pt x="34" y="78"/>
                    </a:lnTo>
                    <a:lnTo>
                      <a:pt x="58" y="16"/>
                    </a:lnTo>
                    <a:lnTo>
                      <a:pt x="90" y="0"/>
                    </a:lnTo>
                    <a:lnTo>
                      <a:pt x="126" y="8"/>
                    </a:lnTo>
                    <a:lnTo>
                      <a:pt x="142" y="46"/>
                    </a:lnTo>
                    <a:lnTo>
                      <a:pt x="168" y="84"/>
                    </a:lnTo>
                    <a:lnTo>
                      <a:pt x="82" y="168"/>
                    </a:lnTo>
                    <a:lnTo>
                      <a:pt x="0" y="242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2211" name="Freeform 14"/>
              <p:cNvSpPr>
                <a:spLocks/>
              </p:cNvSpPr>
              <p:nvPr/>
            </p:nvSpPr>
            <p:spPr bwMode="auto">
              <a:xfrm>
                <a:off x="2928" y="1631"/>
                <a:ext cx="130" cy="121"/>
              </a:xfrm>
              <a:custGeom>
                <a:avLst/>
                <a:gdLst>
                  <a:gd name="T0" fmla="*/ 0 w 130"/>
                  <a:gd name="T1" fmla="*/ 12 h 156"/>
                  <a:gd name="T2" fmla="*/ 16 w 130"/>
                  <a:gd name="T3" fmla="*/ 4 h 156"/>
                  <a:gd name="T4" fmla="*/ 36 w 130"/>
                  <a:gd name="T5" fmla="*/ 2 h 156"/>
                  <a:gd name="T6" fmla="*/ 76 w 130"/>
                  <a:gd name="T7" fmla="*/ 0 h 156"/>
                  <a:gd name="T8" fmla="*/ 102 w 130"/>
                  <a:gd name="T9" fmla="*/ 2 h 156"/>
                  <a:gd name="T10" fmla="*/ 130 w 130"/>
                  <a:gd name="T11" fmla="*/ 2 h 156"/>
                  <a:gd name="T12" fmla="*/ 64 w 130"/>
                  <a:gd name="T13" fmla="*/ 7 h 156"/>
                  <a:gd name="T14" fmla="*/ 0 w 130"/>
                  <a:gd name="T15" fmla="*/ 12 h 15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0"/>
                  <a:gd name="T25" fmla="*/ 0 h 156"/>
                  <a:gd name="T26" fmla="*/ 130 w 130"/>
                  <a:gd name="T27" fmla="*/ 156 h 15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0" h="156">
                    <a:moveTo>
                      <a:pt x="0" y="156"/>
                    </a:moveTo>
                    <a:lnTo>
                      <a:pt x="16" y="56"/>
                    </a:lnTo>
                    <a:lnTo>
                      <a:pt x="36" y="28"/>
                    </a:lnTo>
                    <a:lnTo>
                      <a:pt x="76" y="0"/>
                    </a:lnTo>
                    <a:lnTo>
                      <a:pt x="102" y="4"/>
                    </a:lnTo>
                    <a:lnTo>
                      <a:pt x="130" y="18"/>
                    </a:lnTo>
                    <a:lnTo>
                      <a:pt x="64" y="84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1180" name="Freeform 15"/>
              <p:cNvSpPr>
                <a:spLocks/>
              </p:cNvSpPr>
              <p:nvPr/>
            </p:nvSpPr>
            <p:spPr bwMode="auto">
              <a:xfrm>
                <a:off x="249" y="1504"/>
                <a:ext cx="2980" cy="634"/>
              </a:xfrm>
              <a:custGeom>
                <a:avLst/>
                <a:gdLst>
                  <a:gd name="T0" fmla="*/ 0 w 2980"/>
                  <a:gd name="T1" fmla="*/ 2 h 819"/>
                  <a:gd name="T2" fmla="*/ 100 w 2980"/>
                  <a:gd name="T3" fmla="*/ 2 h 819"/>
                  <a:gd name="T4" fmla="*/ 340 w 2980"/>
                  <a:gd name="T5" fmla="*/ 2 h 819"/>
                  <a:gd name="T6" fmla="*/ 724 w 2980"/>
                  <a:gd name="T7" fmla="*/ 2 h 819"/>
                  <a:gd name="T8" fmla="*/ 1138 w 2980"/>
                  <a:gd name="T9" fmla="*/ 2 h 819"/>
                  <a:gd name="T10" fmla="*/ 1588 w 2980"/>
                  <a:gd name="T11" fmla="*/ 2 h 819"/>
                  <a:gd name="T12" fmla="*/ 2308 w 2980"/>
                  <a:gd name="T13" fmla="*/ 2 h 819"/>
                  <a:gd name="T14" fmla="*/ 2692 w 2980"/>
                  <a:gd name="T15" fmla="*/ 2 h 819"/>
                  <a:gd name="T16" fmla="*/ 2884 w 2980"/>
                  <a:gd name="T17" fmla="*/ 2 h 819"/>
                  <a:gd name="T18" fmla="*/ 2980 w 2980"/>
                  <a:gd name="T19" fmla="*/ 2 h 81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980"/>
                  <a:gd name="T31" fmla="*/ 0 h 819"/>
                  <a:gd name="T32" fmla="*/ 2980 w 2980"/>
                  <a:gd name="T33" fmla="*/ 819 h 81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980" h="819">
                    <a:moveTo>
                      <a:pt x="0" y="7"/>
                    </a:moveTo>
                    <a:cubicBezTo>
                      <a:pt x="17" y="10"/>
                      <a:pt x="43" y="0"/>
                      <a:pt x="100" y="27"/>
                    </a:cubicBezTo>
                    <a:cubicBezTo>
                      <a:pt x="157" y="54"/>
                      <a:pt x="236" y="99"/>
                      <a:pt x="340" y="171"/>
                    </a:cubicBezTo>
                    <a:cubicBezTo>
                      <a:pt x="444" y="243"/>
                      <a:pt x="591" y="363"/>
                      <a:pt x="724" y="459"/>
                    </a:cubicBezTo>
                    <a:cubicBezTo>
                      <a:pt x="857" y="555"/>
                      <a:pt x="994" y="689"/>
                      <a:pt x="1138" y="745"/>
                    </a:cubicBezTo>
                    <a:cubicBezTo>
                      <a:pt x="1282" y="801"/>
                      <a:pt x="1393" y="819"/>
                      <a:pt x="1588" y="795"/>
                    </a:cubicBezTo>
                    <a:cubicBezTo>
                      <a:pt x="1783" y="771"/>
                      <a:pt x="2124" y="683"/>
                      <a:pt x="2308" y="603"/>
                    </a:cubicBezTo>
                    <a:cubicBezTo>
                      <a:pt x="2492" y="523"/>
                      <a:pt x="2596" y="395"/>
                      <a:pt x="2692" y="315"/>
                    </a:cubicBezTo>
                    <a:cubicBezTo>
                      <a:pt x="2788" y="235"/>
                      <a:pt x="2836" y="163"/>
                      <a:pt x="2884" y="123"/>
                    </a:cubicBezTo>
                    <a:cubicBezTo>
                      <a:pt x="2932" y="83"/>
                      <a:pt x="2956" y="79"/>
                      <a:pt x="2980" y="7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91181" name="Freeform 16"/>
              <p:cNvSpPr>
                <a:spLocks/>
              </p:cNvSpPr>
              <p:nvPr/>
            </p:nvSpPr>
            <p:spPr bwMode="auto">
              <a:xfrm>
                <a:off x="1378" y="1283"/>
                <a:ext cx="1008" cy="297"/>
              </a:xfrm>
              <a:custGeom>
                <a:avLst/>
                <a:gdLst>
                  <a:gd name="T0" fmla="*/ 96 w 1008"/>
                  <a:gd name="T1" fmla="*/ 2 h 384"/>
                  <a:gd name="T2" fmla="*/ 960 w 1008"/>
                  <a:gd name="T3" fmla="*/ 2 h 384"/>
                  <a:gd name="T4" fmla="*/ 1008 w 1008"/>
                  <a:gd name="T5" fmla="*/ 2 h 384"/>
                  <a:gd name="T6" fmla="*/ 864 w 1008"/>
                  <a:gd name="T7" fmla="*/ 2 h 384"/>
                  <a:gd name="T8" fmla="*/ 912 w 1008"/>
                  <a:gd name="T9" fmla="*/ 2 h 384"/>
                  <a:gd name="T10" fmla="*/ 528 w 1008"/>
                  <a:gd name="T11" fmla="*/ 2 h 384"/>
                  <a:gd name="T12" fmla="*/ 624 w 1008"/>
                  <a:gd name="T13" fmla="*/ 2 h 384"/>
                  <a:gd name="T14" fmla="*/ 480 w 1008"/>
                  <a:gd name="T15" fmla="*/ 2 h 384"/>
                  <a:gd name="T16" fmla="*/ 480 w 1008"/>
                  <a:gd name="T17" fmla="*/ 0 h 384"/>
                  <a:gd name="T18" fmla="*/ 432 w 1008"/>
                  <a:gd name="T19" fmla="*/ 0 h 384"/>
                  <a:gd name="T20" fmla="*/ 432 w 1008"/>
                  <a:gd name="T21" fmla="*/ 2 h 384"/>
                  <a:gd name="T22" fmla="*/ 192 w 1008"/>
                  <a:gd name="T23" fmla="*/ 2 h 384"/>
                  <a:gd name="T24" fmla="*/ 240 w 1008"/>
                  <a:gd name="T25" fmla="*/ 2 h 384"/>
                  <a:gd name="T26" fmla="*/ 0 w 1008"/>
                  <a:gd name="T27" fmla="*/ 2 h 384"/>
                  <a:gd name="T28" fmla="*/ 96 w 1008"/>
                  <a:gd name="T29" fmla="*/ 2 h 38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008"/>
                  <a:gd name="T46" fmla="*/ 0 h 384"/>
                  <a:gd name="T47" fmla="*/ 1008 w 1008"/>
                  <a:gd name="T48" fmla="*/ 384 h 384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008" h="384">
                    <a:moveTo>
                      <a:pt x="96" y="384"/>
                    </a:moveTo>
                    <a:lnTo>
                      <a:pt x="960" y="384"/>
                    </a:lnTo>
                    <a:lnTo>
                      <a:pt x="1008" y="288"/>
                    </a:lnTo>
                    <a:lnTo>
                      <a:pt x="864" y="288"/>
                    </a:lnTo>
                    <a:lnTo>
                      <a:pt x="912" y="240"/>
                    </a:lnTo>
                    <a:lnTo>
                      <a:pt x="528" y="240"/>
                    </a:lnTo>
                    <a:lnTo>
                      <a:pt x="624" y="144"/>
                    </a:lnTo>
                    <a:lnTo>
                      <a:pt x="480" y="144"/>
                    </a:lnTo>
                    <a:lnTo>
                      <a:pt x="480" y="0"/>
                    </a:lnTo>
                    <a:lnTo>
                      <a:pt x="432" y="0"/>
                    </a:lnTo>
                    <a:lnTo>
                      <a:pt x="432" y="144"/>
                    </a:lnTo>
                    <a:lnTo>
                      <a:pt x="192" y="144"/>
                    </a:lnTo>
                    <a:lnTo>
                      <a:pt x="240" y="240"/>
                    </a:lnTo>
                    <a:lnTo>
                      <a:pt x="0" y="240"/>
                    </a:lnTo>
                    <a:lnTo>
                      <a:pt x="96" y="384"/>
                    </a:lnTo>
                    <a:close/>
                  </a:path>
                </a:pathLst>
              </a:custGeom>
              <a:solidFill>
                <a:srgbClr val="92D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91182" name="Rectangle 17"/>
              <p:cNvSpPr>
                <a:spLocks noChangeArrowheads="1"/>
              </p:cNvSpPr>
              <p:nvPr/>
            </p:nvSpPr>
            <p:spPr bwMode="auto">
              <a:xfrm>
                <a:off x="1666" y="1404"/>
                <a:ext cx="48" cy="3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1183" name="Rectangle 18"/>
              <p:cNvSpPr>
                <a:spLocks noChangeArrowheads="1"/>
              </p:cNvSpPr>
              <p:nvPr/>
            </p:nvSpPr>
            <p:spPr bwMode="auto">
              <a:xfrm>
                <a:off x="1762" y="1404"/>
                <a:ext cx="48" cy="3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grpSp>
            <p:nvGrpSpPr>
              <p:cNvPr id="91184" name="Group 19"/>
              <p:cNvGrpSpPr>
                <a:grpSpLocks/>
              </p:cNvGrpSpPr>
              <p:nvPr/>
            </p:nvGrpSpPr>
            <p:grpSpPr bwMode="auto">
              <a:xfrm>
                <a:off x="1522" y="1478"/>
                <a:ext cx="624" cy="42"/>
                <a:chOff x="1728" y="1194"/>
                <a:chExt cx="802" cy="47"/>
              </a:xfrm>
            </p:grpSpPr>
            <p:sp>
              <p:nvSpPr>
                <p:cNvPr id="91191" name="Rectangle 20"/>
                <p:cNvSpPr>
                  <a:spLocks noChangeArrowheads="1"/>
                </p:cNvSpPr>
                <p:nvPr/>
              </p:nvSpPr>
              <p:spPr bwMode="auto">
                <a:xfrm>
                  <a:off x="1728" y="1194"/>
                  <a:ext cx="48" cy="4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91192" name="Rectangle 21"/>
                <p:cNvSpPr>
                  <a:spLocks noChangeArrowheads="1"/>
                </p:cNvSpPr>
                <p:nvPr/>
              </p:nvSpPr>
              <p:spPr bwMode="auto">
                <a:xfrm>
                  <a:off x="1824" y="1194"/>
                  <a:ext cx="48" cy="4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91193" name="Rectangle 22"/>
                <p:cNvSpPr>
                  <a:spLocks noChangeArrowheads="1"/>
                </p:cNvSpPr>
                <p:nvPr/>
              </p:nvSpPr>
              <p:spPr bwMode="auto">
                <a:xfrm>
                  <a:off x="1920" y="1194"/>
                  <a:ext cx="48" cy="4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91194" name="Rectangle 23"/>
                <p:cNvSpPr>
                  <a:spLocks noChangeArrowheads="1"/>
                </p:cNvSpPr>
                <p:nvPr/>
              </p:nvSpPr>
              <p:spPr bwMode="auto">
                <a:xfrm>
                  <a:off x="2016" y="1194"/>
                  <a:ext cx="48" cy="4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91195" name="Rectangle 24"/>
                <p:cNvSpPr>
                  <a:spLocks noChangeArrowheads="1"/>
                </p:cNvSpPr>
                <p:nvPr/>
              </p:nvSpPr>
              <p:spPr bwMode="auto">
                <a:xfrm>
                  <a:off x="2112" y="1194"/>
                  <a:ext cx="48" cy="4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91196" name="Rectangle 25"/>
                <p:cNvSpPr>
                  <a:spLocks noChangeArrowheads="1"/>
                </p:cNvSpPr>
                <p:nvPr/>
              </p:nvSpPr>
              <p:spPr bwMode="auto">
                <a:xfrm>
                  <a:off x="2208" y="1194"/>
                  <a:ext cx="48" cy="4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91197" name="Rectangle 26"/>
                <p:cNvSpPr>
                  <a:spLocks noChangeArrowheads="1"/>
                </p:cNvSpPr>
                <p:nvPr/>
              </p:nvSpPr>
              <p:spPr bwMode="auto">
                <a:xfrm>
                  <a:off x="2304" y="1194"/>
                  <a:ext cx="48" cy="4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91198" name="Rectangle 27"/>
                <p:cNvSpPr>
                  <a:spLocks noChangeArrowheads="1"/>
                </p:cNvSpPr>
                <p:nvPr/>
              </p:nvSpPr>
              <p:spPr bwMode="auto">
                <a:xfrm>
                  <a:off x="2400" y="1194"/>
                  <a:ext cx="48" cy="4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91199" name="Rectangle 28"/>
                <p:cNvSpPr>
                  <a:spLocks noChangeArrowheads="1"/>
                </p:cNvSpPr>
                <p:nvPr/>
              </p:nvSpPr>
              <p:spPr bwMode="auto">
                <a:xfrm>
                  <a:off x="2482" y="1194"/>
                  <a:ext cx="48" cy="4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sp>
            <p:nvSpPr>
              <p:cNvPr id="91185" name="Rectangle 29"/>
              <p:cNvSpPr>
                <a:spLocks noChangeArrowheads="1"/>
              </p:cNvSpPr>
              <p:nvPr/>
            </p:nvSpPr>
            <p:spPr bwMode="auto">
              <a:xfrm>
                <a:off x="1876" y="1404"/>
                <a:ext cx="48" cy="3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1186" name="Text Box 30"/>
              <p:cNvSpPr txBox="1">
                <a:spLocks noChangeArrowheads="1"/>
              </p:cNvSpPr>
              <p:nvPr/>
            </p:nvSpPr>
            <p:spPr bwMode="auto">
              <a:xfrm>
                <a:off x="839" y="1253"/>
                <a:ext cx="864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pt-PT" altLang="en-US" sz="1200" dirty="0">
                    <a:latin typeface="+mn-lt"/>
                  </a:rPr>
                  <a:t>Fartyg </a:t>
                </a:r>
                <a:r>
                  <a:rPr lang="pt-PT" altLang="en-US" sz="1200" dirty="0">
                    <a:latin typeface="+mn-lt"/>
                    <a:sym typeface="Wingdings" panose="05000000000000000000" pitchFamily="2" charset="2"/>
                  </a:rPr>
                  <a:t> flöde</a:t>
                </a:r>
                <a:endParaRPr lang="pt-PT" altLang="en-US" sz="1200" dirty="0">
                  <a:latin typeface="+mn-lt"/>
                </a:endParaRPr>
              </a:p>
            </p:txBody>
          </p:sp>
          <p:sp>
            <p:nvSpPr>
              <p:cNvPr id="91187" name="Line 34"/>
              <p:cNvSpPr>
                <a:spLocks noChangeShapeType="1"/>
              </p:cNvSpPr>
              <p:nvPr/>
            </p:nvSpPr>
            <p:spPr bwMode="auto">
              <a:xfrm>
                <a:off x="3216" y="1222"/>
                <a:ext cx="0" cy="1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91188" name="Line 35"/>
              <p:cNvSpPr>
                <a:spLocks noChangeShapeType="1"/>
              </p:cNvSpPr>
              <p:nvPr/>
            </p:nvSpPr>
            <p:spPr bwMode="auto">
              <a:xfrm>
                <a:off x="432" y="1222"/>
                <a:ext cx="0" cy="1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91189" name="Line 36"/>
              <p:cNvSpPr>
                <a:spLocks noChangeShapeType="1"/>
              </p:cNvSpPr>
              <p:nvPr/>
            </p:nvSpPr>
            <p:spPr bwMode="auto">
              <a:xfrm>
                <a:off x="432" y="1259"/>
                <a:ext cx="27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arrow" w="med" len="lg"/>
                <a:tailEnd type="arrow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PT"/>
              </a:p>
            </p:txBody>
          </p:sp>
          <p:sp>
            <p:nvSpPr>
              <p:cNvPr id="91190" name="Text Box 37"/>
              <p:cNvSpPr txBox="1">
                <a:spLocks noChangeArrowheads="1"/>
              </p:cNvSpPr>
              <p:nvPr/>
            </p:nvSpPr>
            <p:spPr bwMode="auto">
              <a:xfrm>
                <a:off x="1396" y="1026"/>
                <a:ext cx="1072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PT" altLang="en-US" sz="1200" dirty="0">
                    <a:latin typeface="+mn-lt"/>
                  </a:rPr>
                  <a:t>Genomgångstid</a:t>
                </a:r>
              </a:p>
            </p:txBody>
          </p:sp>
        </p:grpSp>
        <p:sp>
          <p:nvSpPr>
            <p:cNvPr id="91164" name="Text Box 70"/>
            <p:cNvSpPr txBox="1">
              <a:spLocks noChangeArrowheads="1"/>
            </p:cNvSpPr>
            <p:nvPr/>
          </p:nvSpPr>
          <p:spPr bwMode="auto">
            <a:xfrm>
              <a:off x="2284052" y="2892426"/>
              <a:ext cx="255024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pt-PT" altLang="en-US" sz="1200" dirty="0">
                  <a:latin typeface="+mn-lt"/>
                </a:rPr>
                <a:t>Bottenstenar </a:t>
              </a:r>
              <a:r>
                <a:rPr lang="pt-PT" altLang="en-US" sz="1200" dirty="0">
                  <a:latin typeface="+mn-lt"/>
                  <a:sym typeface="Wingdings" panose="05000000000000000000" pitchFamily="2" charset="2"/>
                </a:rPr>
                <a:t>Kamouflerade problem</a:t>
              </a:r>
              <a:r>
                <a:rPr lang="pt-PT" altLang="en-US" sz="1200" dirty="0">
                  <a:latin typeface="+mn-lt"/>
                </a:rPr>
                <a:t> </a:t>
              </a:r>
            </a:p>
          </p:txBody>
        </p:sp>
        <p:sp>
          <p:nvSpPr>
            <p:cNvPr id="91165" name="Line 71"/>
            <p:cNvSpPr>
              <a:spLocks noChangeShapeType="1"/>
            </p:cNvSpPr>
            <p:nvPr/>
          </p:nvSpPr>
          <p:spPr bwMode="auto">
            <a:xfrm flipH="1" flipV="1">
              <a:off x="4071939" y="2606675"/>
              <a:ext cx="0" cy="330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505202" y="3467810"/>
            <a:ext cx="4926013" cy="2228534"/>
            <a:chOff x="1479551" y="3576638"/>
            <a:chExt cx="4926013" cy="2228534"/>
          </a:xfrm>
        </p:grpSpPr>
        <p:sp>
          <p:nvSpPr>
            <p:cNvPr id="92164" name="Freeform 38"/>
            <p:cNvSpPr>
              <a:spLocks/>
            </p:cNvSpPr>
            <p:nvPr/>
          </p:nvSpPr>
          <p:spPr bwMode="auto">
            <a:xfrm>
              <a:off x="2438401" y="4324350"/>
              <a:ext cx="3775075" cy="839788"/>
            </a:xfrm>
            <a:custGeom>
              <a:avLst/>
              <a:gdLst>
                <a:gd name="T0" fmla="*/ 2147483647 w 2378"/>
                <a:gd name="T1" fmla="*/ 2147483647 h 529"/>
                <a:gd name="T2" fmla="*/ 2147483647 w 2378"/>
                <a:gd name="T3" fmla="*/ 2147483647 h 529"/>
                <a:gd name="T4" fmla="*/ 2147483647 w 2378"/>
                <a:gd name="T5" fmla="*/ 2147483647 h 529"/>
                <a:gd name="T6" fmla="*/ 2147483647 w 2378"/>
                <a:gd name="T7" fmla="*/ 2147483647 h 529"/>
                <a:gd name="T8" fmla="*/ 2147483647 w 2378"/>
                <a:gd name="T9" fmla="*/ 2147483647 h 529"/>
                <a:gd name="T10" fmla="*/ 2147483647 w 2378"/>
                <a:gd name="T11" fmla="*/ 2147483647 h 529"/>
                <a:gd name="T12" fmla="*/ 2147483647 w 2378"/>
                <a:gd name="T13" fmla="*/ 2147483647 h 529"/>
                <a:gd name="T14" fmla="*/ 2147483647 w 2378"/>
                <a:gd name="T15" fmla="*/ 2147483647 h 529"/>
                <a:gd name="T16" fmla="*/ 2147483647 w 2378"/>
                <a:gd name="T17" fmla="*/ 2147483647 h 529"/>
                <a:gd name="T18" fmla="*/ 2147483647 w 2378"/>
                <a:gd name="T19" fmla="*/ 2147483647 h 529"/>
                <a:gd name="T20" fmla="*/ 2147483647 w 2378"/>
                <a:gd name="T21" fmla="*/ 2147483647 h 529"/>
                <a:gd name="T22" fmla="*/ 2147483647 w 2378"/>
                <a:gd name="T23" fmla="*/ 2147483647 h 529"/>
                <a:gd name="T24" fmla="*/ 2147483647 w 2378"/>
                <a:gd name="T25" fmla="*/ 2147483647 h 529"/>
                <a:gd name="T26" fmla="*/ 2147483647 w 2378"/>
                <a:gd name="T27" fmla="*/ 2147483647 h 529"/>
                <a:gd name="T28" fmla="*/ 2147483647 w 2378"/>
                <a:gd name="T29" fmla="*/ 2147483647 h 529"/>
                <a:gd name="T30" fmla="*/ 2147483647 w 2378"/>
                <a:gd name="T31" fmla="*/ 2147483647 h 529"/>
                <a:gd name="T32" fmla="*/ 2147483647 w 2378"/>
                <a:gd name="T33" fmla="*/ 2147483647 h 529"/>
                <a:gd name="T34" fmla="*/ 2147483647 w 2378"/>
                <a:gd name="T35" fmla="*/ 2147483647 h 529"/>
                <a:gd name="T36" fmla="*/ 2147483647 w 2378"/>
                <a:gd name="T37" fmla="*/ 2147483647 h 529"/>
                <a:gd name="T38" fmla="*/ 2147483647 w 2378"/>
                <a:gd name="T39" fmla="*/ 2147483647 h 529"/>
                <a:gd name="T40" fmla="*/ 2147483647 w 2378"/>
                <a:gd name="T41" fmla="*/ 2147483647 h 529"/>
                <a:gd name="T42" fmla="*/ 2147483647 w 2378"/>
                <a:gd name="T43" fmla="*/ 2147483647 h 529"/>
                <a:gd name="T44" fmla="*/ 2147483647 w 2378"/>
                <a:gd name="T45" fmla="*/ 2147483647 h 529"/>
                <a:gd name="T46" fmla="*/ 2147483647 w 2378"/>
                <a:gd name="T47" fmla="*/ 2147483647 h 529"/>
                <a:gd name="T48" fmla="*/ 2147483647 w 2378"/>
                <a:gd name="T49" fmla="*/ 2147483647 h 529"/>
                <a:gd name="T50" fmla="*/ 2147483647 w 2378"/>
                <a:gd name="T51" fmla="*/ 2147483647 h 529"/>
                <a:gd name="T52" fmla="*/ 2147483647 w 2378"/>
                <a:gd name="T53" fmla="*/ 2147483647 h 529"/>
                <a:gd name="T54" fmla="*/ 2147483647 w 2378"/>
                <a:gd name="T55" fmla="*/ 2147483647 h 529"/>
                <a:gd name="T56" fmla="*/ 2147483647 w 2378"/>
                <a:gd name="T57" fmla="*/ 2147483647 h 529"/>
                <a:gd name="T58" fmla="*/ 2147483647 w 2378"/>
                <a:gd name="T59" fmla="*/ 2147483647 h 529"/>
                <a:gd name="T60" fmla="*/ 2147483647 w 2378"/>
                <a:gd name="T61" fmla="*/ 2147483647 h 529"/>
                <a:gd name="T62" fmla="*/ 2147483647 w 2378"/>
                <a:gd name="T63" fmla="*/ 2147483647 h 529"/>
                <a:gd name="T64" fmla="*/ 2147483647 w 2378"/>
                <a:gd name="T65" fmla="*/ 2147483647 h 529"/>
                <a:gd name="T66" fmla="*/ 2147483647 w 2378"/>
                <a:gd name="T67" fmla="*/ 2147483647 h 529"/>
                <a:gd name="T68" fmla="*/ 2147483647 w 2378"/>
                <a:gd name="T69" fmla="*/ 2147483647 h 529"/>
                <a:gd name="T70" fmla="*/ 2147483647 w 2378"/>
                <a:gd name="T71" fmla="*/ 2147483647 h 529"/>
                <a:gd name="T72" fmla="*/ 2147483647 w 2378"/>
                <a:gd name="T73" fmla="*/ 2147483647 h 529"/>
                <a:gd name="T74" fmla="*/ 2147483647 w 2378"/>
                <a:gd name="T75" fmla="*/ 2147483647 h 52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378"/>
                <a:gd name="T115" fmla="*/ 0 h 529"/>
                <a:gd name="T116" fmla="*/ 2378 w 2378"/>
                <a:gd name="T117" fmla="*/ 529 h 52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378" h="529">
                  <a:moveTo>
                    <a:pt x="26" y="131"/>
                  </a:moveTo>
                  <a:cubicBezTo>
                    <a:pt x="69" y="126"/>
                    <a:pt x="35" y="131"/>
                    <a:pt x="35" y="131"/>
                  </a:cubicBezTo>
                  <a:cubicBezTo>
                    <a:pt x="35" y="131"/>
                    <a:pt x="29" y="129"/>
                    <a:pt x="26" y="129"/>
                  </a:cubicBezTo>
                  <a:cubicBezTo>
                    <a:pt x="23" y="129"/>
                    <a:pt x="19" y="131"/>
                    <a:pt x="18" y="131"/>
                  </a:cubicBezTo>
                  <a:cubicBezTo>
                    <a:pt x="17" y="131"/>
                    <a:pt x="0" y="126"/>
                    <a:pt x="20" y="129"/>
                  </a:cubicBezTo>
                  <a:cubicBezTo>
                    <a:pt x="40" y="132"/>
                    <a:pt x="88" y="146"/>
                    <a:pt x="137" y="147"/>
                  </a:cubicBezTo>
                  <a:cubicBezTo>
                    <a:pt x="186" y="148"/>
                    <a:pt x="255" y="133"/>
                    <a:pt x="315" y="133"/>
                  </a:cubicBezTo>
                  <a:cubicBezTo>
                    <a:pt x="375" y="133"/>
                    <a:pt x="438" y="147"/>
                    <a:pt x="497" y="147"/>
                  </a:cubicBezTo>
                  <a:cubicBezTo>
                    <a:pt x="556" y="147"/>
                    <a:pt x="607" y="134"/>
                    <a:pt x="671" y="134"/>
                  </a:cubicBezTo>
                  <a:cubicBezTo>
                    <a:pt x="735" y="134"/>
                    <a:pt x="812" y="146"/>
                    <a:pt x="879" y="147"/>
                  </a:cubicBezTo>
                  <a:cubicBezTo>
                    <a:pt x="946" y="147"/>
                    <a:pt x="1001" y="137"/>
                    <a:pt x="1071" y="137"/>
                  </a:cubicBezTo>
                  <a:cubicBezTo>
                    <a:pt x="1141" y="137"/>
                    <a:pt x="1234" y="146"/>
                    <a:pt x="1301" y="146"/>
                  </a:cubicBezTo>
                  <a:cubicBezTo>
                    <a:pt x="1368" y="145"/>
                    <a:pt x="1410" y="133"/>
                    <a:pt x="1473" y="133"/>
                  </a:cubicBezTo>
                  <a:cubicBezTo>
                    <a:pt x="1536" y="133"/>
                    <a:pt x="1610" y="146"/>
                    <a:pt x="1677" y="146"/>
                  </a:cubicBezTo>
                  <a:cubicBezTo>
                    <a:pt x="1744" y="146"/>
                    <a:pt x="1812" y="133"/>
                    <a:pt x="1873" y="133"/>
                  </a:cubicBezTo>
                  <a:cubicBezTo>
                    <a:pt x="1934" y="133"/>
                    <a:pt x="1978" y="147"/>
                    <a:pt x="2041" y="145"/>
                  </a:cubicBezTo>
                  <a:cubicBezTo>
                    <a:pt x="2104" y="143"/>
                    <a:pt x="2197" y="141"/>
                    <a:pt x="2252" y="122"/>
                  </a:cubicBezTo>
                  <a:cubicBezTo>
                    <a:pt x="2307" y="103"/>
                    <a:pt x="2349" y="48"/>
                    <a:pt x="2369" y="32"/>
                  </a:cubicBezTo>
                  <a:cubicBezTo>
                    <a:pt x="2373" y="27"/>
                    <a:pt x="2378" y="0"/>
                    <a:pt x="2375" y="27"/>
                  </a:cubicBezTo>
                  <a:cubicBezTo>
                    <a:pt x="2359" y="41"/>
                    <a:pt x="2308" y="87"/>
                    <a:pt x="2270" y="116"/>
                  </a:cubicBezTo>
                  <a:cubicBezTo>
                    <a:pt x="2232" y="145"/>
                    <a:pt x="2197" y="167"/>
                    <a:pt x="2147" y="200"/>
                  </a:cubicBezTo>
                  <a:cubicBezTo>
                    <a:pt x="2097" y="233"/>
                    <a:pt x="2031" y="279"/>
                    <a:pt x="1967" y="311"/>
                  </a:cubicBezTo>
                  <a:cubicBezTo>
                    <a:pt x="1903" y="343"/>
                    <a:pt x="1857" y="363"/>
                    <a:pt x="1766" y="389"/>
                  </a:cubicBezTo>
                  <a:cubicBezTo>
                    <a:pt x="1675" y="415"/>
                    <a:pt x="1523" y="449"/>
                    <a:pt x="1421" y="470"/>
                  </a:cubicBezTo>
                  <a:cubicBezTo>
                    <a:pt x="1319" y="491"/>
                    <a:pt x="1225" y="508"/>
                    <a:pt x="1151" y="518"/>
                  </a:cubicBezTo>
                  <a:cubicBezTo>
                    <a:pt x="1077" y="528"/>
                    <a:pt x="1030" y="528"/>
                    <a:pt x="975" y="528"/>
                  </a:cubicBezTo>
                  <a:cubicBezTo>
                    <a:pt x="920" y="529"/>
                    <a:pt x="865" y="528"/>
                    <a:pt x="819" y="522"/>
                  </a:cubicBezTo>
                  <a:cubicBezTo>
                    <a:pt x="773" y="516"/>
                    <a:pt x="740" y="508"/>
                    <a:pt x="696" y="494"/>
                  </a:cubicBezTo>
                  <a:cubicBezTo>
                    <a:pt x="652" y="480"/>
                    <a:pt x="591" y="455"/>
                    <a:pt x="552" y="438"/>
                  </a:cubicBezTo>
                  <a:cubicBezTo>
                    <a:pt x="513" y="421"/>
                    <a:pt x="497" y="409"/>
                    <a:pt x="461" y="389"/>
                  </a:cubicBezTo>
                  <a:cubicBezTo>
                    <a:pt x="425" y="369"/>
                    <a:pt x="376" y="341"/>
                    <a:pt x="336" y="318"/>
                  </a:cubicBezTo>
                  <a:cubicBezTo>
                    <a:pt x="296" y="295"/>
                    <a:pt x="249" y="267"/>
                    <a:pt x="219" y="249"/>
                  </a:cubicBezTo>
                  <a:cubicBezTo>
                    <a:pt x="189" y="231"/>
                    <a:pt x="179" y="221"/>
                    <a:pt x="159" y="210"/>
                  </a:cubicBezTo>
                  <a:cubicBezTo>
                    <a:pt x="139" y="199"/>
                    <a:pt x="122" y="194"/>
                    <a:pt x="99" y="180"/>
                  </a:cubicBezTo>
                  <a:cubicBezTo>
                    <a:pt x="76" y="166"/>
                    <a:pt x="34" y="136"/>
                    <a:pt x="21" y="128"/>
                  </a:cubicBezTo>
                  <a:cubicBezTo>
                    <a:pt x="8" y="120"/>
                    <a:pt x="16" y="131"/>
                    <a:pt x="18" y="131"/>
                  </a:cubicBezTo>
                  <a:cubicBezTo>
                    <a:pt x="20" y="131"/>
                    <a:pt x="31" y="131"/>
                    <a:pt x="32" y="131"/>
                  </a:cubicBezTo>
                  <a:cubicBezTo>
                    <a:pt x="33" y="131"/>
                    <a:pt x="27" y="131"/>
                    <a:pt x="26" y="13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165" name="Freeform 39"/>
            <p:cNvSpPr>
              <a:spLocks/>
            </p:cNvSpPr>
            <p:nvPr/>
          </p:nvSpPr>
          <p:spPr bwMode="auto">
            <a:xfrm>
              <a:off x="2106614" y="4292600"/>
              <a:ext cx="279400" cy="177800"/>
            </a:xfrm>
            <a:custGeom>
              <a:avLst/>
              <a:gdLst>
                <a:gd name="T0" fmla="*/ 0 w 176"/>
                <a:gd name="T1" fmla="*/ 2147483647 h 144"/>
                <a:gd name="T2" fmla="*/ 2147483647 w 176"/>
                <a:gd name="T3" fmla="*/ 2147483647 h 144"/>
                <a:gd name="T4" fmla="*/ 2147483647 w 176"/>
                <a:gd name="T5" fmla="*/ 0 h 144"/>
                <a:gd name="T6" fmla="*/ 2147483647 w 176"/>
                <a:gd name="T7" fmla="*/ 2147483647 h 144"/>
                <a:gd name="T8" fmla="*/ 2147483647 w 176"/>
                <a:gd name="T9" fmla="*/ 2147483647 h 144"/>
                <a:gd name="T10" fmla="*/ 2147483647 w 176"/>
                <a:gd name="T11" fmla="*/ 2147483647 h 144"/>
                <a:gd name="T12" fmla="*/ 0 w 176"/>
                <a:gd name="T13" fmla="*/ 2147483647 h 1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6"/>
                <a:gd name="T22" fmla="*/ 0 h 144"/>
                <a:gd name="T23" fmla="*/ 176 w 176"/>
                <a:gd name="T24" fmla="*/ 144 h 14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6" h="144">
                  <a:moveTo>
                    <a:pt x="0" y="28"/>
                  </a:moveTo>
                  <a:lnTo>
                    <a:pt x="68" y="24"/>
                  </a:lnTo>
                  <a:lnTo>
                    <a:pt x="100" y="0"/>
                  </a:lnTo>
                  <a:lnTo>
                    <a:pt x="146" y="8"/>
                  </a:lnTo>
                  <a:lnTo>
                    <a:pt x="176" y="46"/>
                  </a:lnTo>
                  <a:lnTo>
                    <a:pt x="168" y="144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4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166" name="Freeform 40"/>
            <p:cNvSpPr>
              <a:spLocks/>
            </p:cNvSpPr>
            <p:nvPr/>
          </p:nvSpPr>
          <p:spPr bwMode="auto">
            <a:xfrm>
              <a:off x="2595564" y="4452938"/>
              <a:ext cx="228600" cy="304800"/>
            </a:xfrm>
            <a:custGeom>
              <a:avLst/>
              <a:gdLst>
                <a:gd name="T0" fmla="*/ 0 w 144"/>
                <a:gd name="T1" fmla="*/ 2147483647 h 254"/>
                <a:gd name="T2" fmla="*/ 2147483647 w 144"/>
                <a:gd name="T3" fmla="*/ 2147483647 h 254"/>
                <a:gd name="T4" fmla="*/ 2147483647 w 144"/>
                <a:gd name="T5" fmla="*/ 2147483647 h 254"/>
                <a:gd name="T6" fmla="*/ 2147483647 w 144"/>
                <a:gd name="T7" fmla="*/ 2147483647 h 254"/>
                <a:gd name="T8" fmla="*/ 2147483647 w 144"/>
                <a:gd name="T9" fmla="*/ 0 h 254"/>
                <a:gd name="T10" fmla="*/ 2147483647 w 144"/>
                <a:gd name="T11" fmla="*/ 2147483647 h 254"/>
                <a:gd name="T12" fmla="*/ 2147483647 w 144"/>
                <a:gd name="T13" fmla="*/ 2147483647 h 254"/>
                <a:gd name="T14" fmla="*/ 2147483647 w 144"/>
                <a:gd name="T15" fmla="*/ 2147483647 h 254"/>
                <a:gd name="T16" fmla="*/ 0 w 144"/>
                <a:gd name="T17" fmla="*/ 2147483647 h 2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4"/>
                <a:gd name="T28" fmla="*/ 0 h 254"/>
                <a:gd name="T29" fmla="*/ 144 w 144"/>
                <a:gd name="T30" fmla="*/ 254 h 25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4" h="254">
                  <a:moveTo>
                    <a:pt x="0" y="144"/>
                  </a:moveTo>
                  <a:lnTo>
                    <a:pt x="48" y="96"/>
                  </a:lnTo>
                  <a:lnTo>
                    <a:pt x="58" y="40"/>
                  </a:lnTo>
                  <a:lnTo>
                    <a:pt x="98" y="18"/>
                  </a:lnTo>
                  <a:lnTo>
                    <a:pt x="144" y="0"/>
                  </a:lnTo>
                  <a:lnTo>
                    <a:pt x="134" y="116"/>
                  </a:lnTo>
                  <a:lnTo>
                    <a:pt x="138" y="174"/>
                  </a:lnTo>
                  <a:lnTo>
                    <a:pt x="142" y="25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accent4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167" name="Freeform 41"/>
            <p:cNvSpPr>
              <a:spLocks/>
            </p:cNvSpPr>
            <p:nvPr/>
          </p:nvSpPr>
          <p:spPr bwMode="auto">
            <a:xfrm>
              <a:off x="2868614" y="4676775"/>
              <a:ext cx="622300" cy="412750"/>
            </a:xfrm>
            <a:custGeom>
              <a:avLst/>
              <a:gdLst>
                <a:gd name="T0" fmla="*/ 0 w 392"/>
                <a:gd name="T1" fmla="*/ 2147483647 h 336"/>
                <a:gd name="T2" fmla="*/ 2147483647 w 392"/>
                <a:gd name="T3" fmla="*/ 0 h 336"/>
                <a:gd name="T4" fmla="*/ 2147483647 w 392"/>
                <a:gd name="T5" fmla="*/ 0 h 336"/>
                <a:gd name="T6" fmla="*/ 2147483647 w 392"/>
                <a:gd name="T7" fmla="*/ 2147483647 h 336"/>
                <a:gd name="T8" fmla="*/ 2147483647 w 392"/>
                <a:gd name="T9" fmla="*/ 2147483647 h 336"/>
                <a:gd name="T10" fmla="*/ 2147483647 w 392"/>
                <a:gd name="T11" fmla="*/ 2147483647 h 336"/>
                <a:gd name="T12" fmla="*/ 2147483647 w 392"/>
                <a:gd name="T13" fmla="*/ 2147483647 h 336"/>
                <a:gd name="T14" fmla="*/ 2147483647 w 392"/>
                <a:gd name="T15" fmla="*/ 2147483647 h 336"/>
                <a:gd name="T16" fmla="*/ 2147483647 w 392"/>
                <a:gd name="T17" fmla="*/ 2147483647 h 336"/>
                <a:gd name="T18" fmla="*/ 2147483647 w 392"/>
                <a:gd name="T19" fmla="*/ 2147483647 h 336"/>
                <a:gd name="T20" fmla="*/ 2147483647 w 392"/>
                <a:gd name="T21" fmla="*/ 2147483647 h 336"/>
                <a:gd name="T22" fmla="*/ 2147483647 w 392"/>
                <a:gd name="T23" fmla="*/ 2147483647 h 336"/>
                <a:gd name="T24" fmla="*/ 2147483647 w 392"/>
                <a:gd name="T25" fmla="*/ 2147483647 h 336"/>
                <a:gd name="T26" fmla="*/ 2147483647 w 392"/>
                <a:gd name="T27" fmla="*/ 2147483647 h 336"/>
                <a:gd name="T28" fmla="*/ 2147483647 w 392"/>
                <a:gd name="T29" fmla="*/ 2147483647 h 336"/>
                <a:gd name="T30" fmla="*/ 2147483647 w 392"/>
                <a:gd name="T31" fmla="*/ 2147483647 h 336"/>
                <a:gd name="T32" fmla="*/ 2147483647 w 392"/>
                <a:gd name="T33" fmla="*/ 2147483647 h 336"/>
                <a:gd name="T34" fmla="*/ 2147483647 w 392"/>
                <a:gd name="T35" fmla="*/ 2147483647 h 336"/>
                <a:gd name="T36" fmla="*/ 0 w 392"/>
                <a:gd name="T37" fmla="*/ 2147483647 h 3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92"/>
                <a:gd name="T58" fmla="*/ 0 h 336"/>
                <a:gd name="T59" fmla="*/ 392 w 392"/>
                <a:gd name="T60" fmla="*/ 336 h 3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92" h="336">
                  <a:moveTo>
                    <a:pt x="0" y="66"/>
                  </a:moveTo>
                  <a:lnTo>
                    <a:pt x="68" y="0"/>
                  </a:lnTo>
                  <a:lnTo>
                    <a:pt x="116" y="0"/>
                  </a:lnTo>
                  <a:lnTo>
                    <a:pt x="164" y="48"/>
                  </a:lnTo>
                  <a:lnTo>
                    <a:pt x="168" y="122"/>
                  </a:lnTo>
                  <a:lnTo>
                    <a:pt x="170" y="200"/>
                  </a:lnTo>
                  <a:lnTo>
                    <a:pt x="210" y="160"/>
                  </a:lnTo>
                  <a:lnTo>
                    <a:pt x="248" y="144"/>
                  </a:lnTo>
                  <a:lnTo>
                    <a:pt x="310" y="128"/>
                  </a:lnTo>
                  <a:lnTo>
                    <a:pt x="346" y="172"/>
                  </a:lnTo>
                  <a:lnTo>
                    <a:pt x="344" y="222"/>
                  </a:lnTo>
                  <a:lnTo>
                    <a:pt x="336" y="248"/>
                  </a:lnTo>
                  <a:lnTo>
                    <a:pt x="372" y="284"/>
                  </a:lnTo>
                  <a:lnTo>
                    <a:pt x="392" y="336"/>
                  </a:lnTo>
                  <a:lnTo>
                    <a:pt x="308" y="292"/>
                  </a:lnTo>
                  <a:lnTo>
                    <a:pt x="206" y="226"/>
                  </a:lnTo>
                  <a:lnTo>
                    <a:pt x="130" y="174"/>
                  </a:lnTo>
                  <a:lnTo>
                    <a:pt x="56" y="11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chemeClr val="accent4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168" name="Freeform 42"/>
            <p:cNvSpPr>
              <a:spLocks/>
            </p:cNvSpPr>
            <p:nvPr/>
          </p:nvSpPr>
          <p:spPr bwMode="auto">
            <a:xfrm>
              <a:off x="3506789" y="4529138"/>
              <a:ext cx="384175" cy="635000"/>
            </a:xfrm>
            <a:custGeom>
              <a:avLst/>
              <a:gdLst>
                <a:gd name="T0" fmla="*/ 0 w 242"/>
                <a:gd name="T1" fmla="*/ 2147483647 h 604"/>
                <a:gd name="T2" fmla="*/ 2147483647 w 242"/>
                <a:gd name="T3" fmla="*/ 2147483647 h 604"/>
                <a:gd name="T4" fmla="*/ 2147483647 w 242"/>
                <a:gd name="T5" fmla="*/ 2147483647 h 604"/>
                <a:gd name="T6" fmla="*/ 2147483647 w 242"/>
                <a:gd name="T7" fmla="*/ 2147483647 h 604"/>
                <a:gd name="T8" fmla="*/ 2147483647 w 242"/>
                <a:gd name="T9" fmla="*/ 2147483647 h 604"/>
                <a:gd name="T10" fmla="*/ 2147483647 w 242"/>
                <a:gd name="T11" fmla="*/ 2147483647 h 604"/>
                <a:gd name="T12" fmla="*/ 2147483647 w 242"/>
                <a:gd name="T13" fmla="*/ 2147483647 h 604"/>
                <a:gd name="T14" fmla="*/ 2147483647 w 242"/>
                <a:gd name="T15" fmla="*/ 2147483647 h 604"/>
                <a:gd name="T16" fmla="*/ 2147483647 w 242"/>
                <a:gd name="T17" fmla="*/ 0 h 604"/>
                <a:gd name="T18" fmla="*/ 2147483647 w 242"/>
                <a:gd name="T19" fmla="*/ 2147483647 h 604"/>
                <a:gd name="T20" fmla="*/ 2147483647 w 242"/>
                <a:gd name="T21" fmla="*/ 2147483647 h 604"/>
                <a:gd name="T22" fmla="*/ 2147483647 w 242"/>
                <a:gd name="T23" fmla="*/ 2147483647 h 604"/>
                <a:gd name="T24" fmla="*/ 2147483647 w 242"/>
                <a:gd name="T25" fmla="*/ 2147483647 h 604"/>
                <a:gd name="T26" fmla="*/ 2147483647 w 242"/>
                <a:gd name="T27" fmla="*/ 2147483647 h 604"/>
                <a:gd name="T28" fmla="*/ 2147483647 w 242"/>
                <a:gd name="T29" fmla="*/ 2147483647 h 604"/>
                <a:gd name="T30" fmla="*/ 2147483647 w 242"/>
                <a:gd name="T31" fmla="*/ 2147483647 h 604"/>
                <a:gd name="T32" fmla="*/ 2147483647 w 242"/>
                <a:gd name="T33" fmla="*/ 2147483647 h 604"/>
                <a:gd name="T34" fmla="*/ 2147483647 w 242"/>
                <a:gd name="T35" fmla="*/ 2147483647 h 604"/>
                <a:gd name="T36" fmla="*/ 2147483647 w 242"/>
                <a:gd name="T37" fmla="*/ 2147483647 h 604"/>
                <a:gd name="T38" fmla="*/ 0 w 242"/>
                <a:gd name="T39" fmla="*/ 2147483647 h 60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42"/>
                <a:gd name="T61" fmla="*/ 0 h 604"/>
                <a:gd name="T62" fmla="*/ 242 w 242"/>
                <a:gd name="T63" fmla="*/ 604 h 60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42" h="604">
                  <a:moveTo>
                    <a:pt x="0" y="550"/>
                  </a:moveTo>
                  <a:lnTo>
                    <a:pt x="2" y="448"/>
                  </a:lnTo>
                  <a:lnTo>
                    <a:pt x="12" y="334"/>
                  </a:lnTo>
                  <a:lnTo>
                    <a:pt x="30" y="270"/>
                  </a:lnTo>
                  <a:lnTo>
                    <a:pt x="18" y="148"/>
                  </a:lnTo>
                  <a:lnTo>
                    <a:pt x="56" y="50"/>
                  </a:lnTo>
                  <a:lnTo>
                    <a:pt x="68" y="46"/>
                  </a:lnTo>
                  <a:lnTo>
                    <a:pt x="118" y="12"/>
                  </a:lnTo>
                  <a:lnTo>
                    <a:pt x="172" y="0"/>
                  </a:lnTo>
                  <a:lnTo>
                    <a:pt x="226" y="38"/>
                  </a:lnTo>
                  <a:lnTo>
                    <a:pt x="220" y="132"/>
                  </a:lnTo>
                  <a:lnTo>
                    <a:pt x="242" y="168"/>
                  </a:lnTo>
                  <a:lnTo>
                    <a:pt x="226" y="230"/>
                  </a:lnTo>
                  <a:lnTo>
                    <a:pt x="194" y="324"/>
                  </a:lnTo>
                  <a:lnTo>
                    <a:pt x="220" y="420"/>
                  </a:lnTo>
                  <a:lnTo>
                    <a:pt x="208" y="504"/>
                  </a:lnTo>
                  <a:lnTo>
                    <a:pt x="222" y="604"/>
                  </a:lnTo>
                  <a:lnTo>
                    <a:pt x="156" y="588"/>
                  </a:lnTo>
                  <a:lnTo>
                    <a:pt x="72" y="574"/>
                  </a:lnTo>
                  <a:lnTo>
                    <a:pt x="0" y="550"/>
                  </a:lnTo>
                  <a:close/>
                </a:path>
              </a:pathLst>
            </a:custGeom>
            <a:solidFill>
              <a:schemeClr val="accent4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169" name="Freeform 43"/>
            <p:cNvSpPr>
              <a:spLocks/>
            </p:cNvSpPr>
            <p:nvPr/>
          </p:nvSpPr>
          <p:spPr bwMode="auto">
            <a:xfrm>
              <a:off x="3951289" y="4605338"/>
              <a:ext cx="1076325" cy="555625"/>
            </a:xfrm>
            <a:custGeom>
              <a:avLst/>
              <a:gdLst>
                <a:gd name="T0" fmla="*/ 0 w 678"/>
                <a:gd name="T1" fmla="*/ 2147483647 h 548"/>
                <a:gd name="T2" fmla="*/ 2147483647 w 678"/>
                <a:gd name="T3" fmla="*/ 2147483647 h 548"/>
                <a:gd name="T4" fmla="*/ 2147483647 w 678"/>
                <a:gd name="T5" fmla="*/ 2147483647 h 548"/>
                <a:gd name="T6" fmla="*/ 2147483647 w 678"/>
                <a:gd name="T7" fmla="*/ 2147483647 h 548"/>
                <a:gd name="T8" fmla="*/ 2147483647 w 678"/>
                <a:gd name="T9" fmla="*/ 2147483647 h 548"/>
                <a:gd name="T10" fmla="*/ 2147483647 w 678"/>
                <a:gd name="T11" fmla="*/ 2147483647 h 548"/>
                <a:gd name="T12" fmla="*/ 2147483647 w 678"/>
                <a:gd name="T13" fmla="*/ 2147483647 h 548"/>
                <a:gd name="T14" fmla="*/ 2147483647 w 678"/>
                <a:gd name="T15" fmla="*/ 0 h 548"/>
                <a:gd name="T16" fmla="*/ 2147483647 w 678"/>
                <a:gd name="T17" fmla="*/ 2147483647 h 548"/>
                <a:gd name="T18" fmla="*/ 2147483647 w 678"/>
                <a:gd name="T19" fmla="*/ 2147483647 h 548"/>
                <a:gd name="T20" fmla="*/ 2147483647 w 678"/>
                <a:gd name="T21" fmla="*/ 2147483647 h 548"/>
                <a:gd name="T22" fmla="*/ 2147483647 w 678"/>
                <a:gd name="T23" fmla="*/ 2147483647 h 548"/>
                <a:gd name="T24" fmla="*/ 2147483647 w 678"/>
                <a:gd name="T25" fmla="*/ 2147483647 h 548"/>
                <a:gd name="T26" fmla="*/ 2147483647 w 678"/>
                <a:gd name="T27" fmla="*/ 2147483647 h 548"/>
                <a:gd name="T28" fmla="*/ 2147483647 w 678"/>
                <a:gd name="T29" fmla="*/ 2147483647 h 548"/>
                <a:gd name="T30" fmla="*/ 2147483647 w 678"/>
                <a:gd name="T31" fmla="*/ 2147483647 h 548"/>
                <a:gd name="T32" fmla="*/ 2147483647 w 678"/>
                <a:gd name="T33" fmla="*/ 2147483647 h 548"/>
                <a:gd name="T34" fmla="*/ 2147483647 w 678"/>
                <a:gd name="T35" fmla="*/ 2147483647 h 548"/>
                <a:gd name="T36" fmla="*/ 2147483647 w 678"/>
                <a:gd name="T37" fmla="*/ 2147483647 h 548"/>
                <a:gd name="T38" fmla="*/ 2147483647 w 678"/>
                <a:gd name="T39" fmla="*/ 2147483647 h 548"/>
                <a:gd name="T40" fmla="*/ 2147483647 w 678"/>
                <a:gd name="T41" fmla="*/ 2147483647 h 548"/>
                <a:gd name="T42" fmla="*/ 2147483647 w 678"/>
                <a:gd name="T43" fmla="*/ 2147483647 h 548"/>
                <a:gd name="T44" fmla="*/ 2147483647 w 678"/>
                <a:gd name="T45" fmla="*/ 2147483647 h 548"/>
                <a:gd name="T46" fmla="*/ 2147483647 w 678"/>
                <a:gd name="T47" fmla="*/ 2147483647 h 548"/>
                <a:gd name="T48" fmla="*/ 2147483647 w 678"/>
                <a:gd name="T49" fmla="*/ 2147483647 h 548"/>
                <a:gd name="T50" fmla="*/ 0 w 678"/>
                <a:gd name="T51" fmla="*/ 2147483647 h 54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78"/>
                <a:gd name="T79" fmla="*/ 0 h 548"/>
                <a:gd name="T80" fmla="*/ 678 w 678"/>
                <a:gd name="T81" fmla="*/ 548 h 54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78" h="548">
                  <a:moveTo>
                    <a:pt x="0" y="548"/>
                  </a:moveTo>
                  <a:lnTo>
                    <a:pt x="16" y="426"/>
                  </a:lnTo>
                  <a:lnTo>
                    <a:pt x="60" y="350"/>
                  </a:lnTo>
                  <a:lnTo>
                    <a:pt x="92" y="220"/>
                  </a:lnTo>
                  <a:lnTo>
                    <a:pt x="96" y="136"/>
                  </a:lnTo>
                  <a:lnTo>
                    <a:pt x="136" y="10"/>
                  </a:lnTo>
                  <a:lnTo>
                    <a:pt x="196" y="18"/>
                  </a:lnTo>
                  <a:lnTo>
                    <a:pt x="218" y="0"/>
                  </a:lnTo>
                  <a:lnTo>
                    <a:pt x="244" y="74"/>
                  </a:lnTo>
                  <a:lnTo>
                    <a:pt x="230" y="152"/>
                  </a:lnTo>
                  <a:lnTo>
                    <a:pt x="238" y="248"/>
                  </a:lnTo>
                  <a:lnTo>
                    <a:pt x="230" y="348"/>
                  </a:lnTo>
                  <a:lnTo>
                    <a:pt x="304" y="316"/>
                  </a:lnTo>
                  <a:lnTo>
                    <a:pt x="334" y="256"/>
                  </a:lnTo>
                  <a:lnTo>
                    <a:pt x="348" y="212"/>
                  </a:lnTo>
                  <a:lnTo>
                    <a:pt x="392" y="186"/>
                  </a:lnTo>
                  <a:lnTo>
                    <a:pt x="436" y="210"/>
                  </a:lnTo>
                  <a:lnTo>
                    <a:pt x="482" y="182"/>
                  </a:lnTo>
                  <a:lnTo>
                    <a:pt x="512" y="240"/>
                  </a:lnTo>
                  <a:lnTo>
                    <a:pt x="578" y="296"/>
                  </a:lnTo>
                  <a:lnTo>
                    <a:pt x="648" y="380"/>
                  </a:lnTo>
                  <a:lnTo>
                    <a:pt x="678" y="418"/>
                  </a:lnTo>
                  <a:lnTo>
                    <a:pt x="548" y="456"/>
                  </a:lnTo>
                  <a:lnTo>
                    <a:pt x="356" y="500"/>
                  </a:lnTo>
                  <a:lnTo>
                    <a:pt x="128" y="544"/>
                  </a:lnTo>
                  <a:lnTo>
                    <a:pt x="0" y="548"/>
                  </a:lnTo>
                  <a:close/>
                </a:path>
              </a:pathLst>
            </a:custGeom>
            <a:solidFill>
              <a:schemeClr val="accent4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170" name="Freeform 44"/>
            <p:cNvSpPr>
              <a:spLocks/>
            </p:cNvSpPr>
            <p:nvPr/>
          </p:nvSpPr>
          <p:spPr bwMode="auto">
            <a:xfrm>
              <a:off x="4881564" y="4605338"/>
              <a:ext cx="381000" cy="425450"/>
            </a:xfrm>
            <a:custGeom>
              <a:avLst/>
              <a:gdLst>
                <a:gd name="T0" fmla="*/ 2147483647 w 240"/>
                <a:gd name="T1" fmla="*/ 2147483647 h 428"/>
                <a:gd name="T2" fmla="*/ 0 w 240"/>
                <a:gd name="T3" fmla="*/ 2147483647 h 428"/>
                <a:gd name="T4" fmla="*/ 2147483647 w 240"/>
                <a:gd name="T5" fmla="*/ 2147483647 h 428"/>
                <a:gd name="T6" fmla="*/ 2147483647 w 240"/>
                <a:gd name="T7" fmla="*/ 2147483647 h 428"/>
                <a:gd name="T8" fmla="*/ 2147483647 w 240"/>
                <a:gd name="T9" fmla="*/ 2147483647 h 428"/>
                <a:gd name="T10" fmla="*/ 2147483647 w 240"/>
                <a:gd name="T11" fmla="*/ 2147483647 h 428"/>
                <a:gd name="T12" fmla="*/ 2147483647 w 240"/>
                <a:gd name="T13" fmla="*/ 2147483647 h 428"/>
                <a:gd name="T14" fmla="*/ 2147483647 w 240"/>
                <a:gd name="T15" fmla="*/ 0 h 428"/>
                <a:gd name="T16" fmla="*/ 2147483647 w 240"/>
                <a:gd name="T17" fmla="*/ 2147483647 h 428"/>
                <a:gd name="T18" fmla="*/ 2147483647 w 240"/>
                <a:gd name="T19" fmla="*/ 2147483647 h 428"/>
                <a:gd name="T20" fmla="*/ 2147483647 w 240"/>
                <a:gd name="T21" fmla="*/ 2147483647 h 428"/>
                <a:gd name="T22" fmla="*/ 2147483647 w 240"/>
                <a:gd name="T23" fmla="*/ 2147483647 h 428"/>
                <a:gd name="T24" fmla="*/ 2147483647 w 240"/>
                <a:gd name="T25" fmla="*/ 2147483647 h 428"/>
                <a:gd name="T26" fmla="*/ 2147483647 w 240"/>
                <a:gd name="T27" fmla="*/ 2147483647 h 428"/>
                <a:gd name="T28" fmla="*/ 2147483647 w 240"/>
                <a:gd name="T29" fmla="*/ 2147483647 h 42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40"/>
                <a:gd name="T46" fmla="*/ 0 h 428"/>
                <a:gd name="T47" fmla="*/ 240 w 240"/>
                <a:gd name="T48" fmla="*/ 428 h 42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40" h="428">
                  <a:moveTo>
                    <a:pt x="48" y="428"/>
                  </a:moveTo>
                  <a:lnTo>
                    <a:pt x="0" y="332"/>
                  </a:lnTo>
                  <a:lnTo>
                    <a:pt x="48" y="236"/>
                  </a:lnTo>
                  <a:lnTo>
                    <a:pt x="44" y="184"/>
                  </a:lnTo>
                  <a:lnTo>
                    <a:pt x="70" y="140"/>
                  </a:lnTo>
                  <a:lnTo>
                    <a:pt x="72" y="68"/>
                  </a:lnTo>
                  <a:lnTo>
                    <a:pt x="90" y="36"/>
                  </a:lnTo>
                  <a:lnTo>
                    <a:pt x="138" y="0"/>
                  </a:lnTo>
                  <a:lnTo>
                    <a:pt x="186" y="40"/>
                  </a:lnTo>
                  <a:lnTo>
                    <a:pt x="188" y="118"/>
                  </a:lnTo>
                  <a:lnTo>
                    <a:pt x="174" y="170"/>
                  </a:lnTo>
                  <a:lnTo>
                    <a:pt x="212" y="222"/>
                  </a:lnTo>
                  <a:lnTo>
                    <a:pt x="224" y="278"/>
                  </a:lnTo>
                  <a:lnTo>
                    <a:pt x="240" y="350"/>
                  </a:lnTo>
                  <a:lnTo>
                    <a:pt x="48" y="428"/>
                  </a:lnTo>
                  <a:close/>
                </a:path>
              </a:pathLst>
            </a:custGeom>
            <a:solidFill>
              <a:schemeClr val="accent4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171" name="Freeform 45"/>
            <p:cNvSpPr>
              <a:spLocks/>
            </p:cNvSpPr>
            <p:nvPr/>
          </p:nvSpPr>
          <p:spPr bwMode="auto">
            <a:xfrm>
              <a:off x="5186364" y="4605338"/>
              <a:ext cx="381000" cy="339725"/>
            </a:xfrm>
            <a:custGeom>
              <a:avLst/>
              <a:gdLst>
                <a:gd name="T0" fmla="*/ 2147483647 w 286"/>
                <a:gd name="T1" fmla="*/ 2147483647 h 448"/>
                <a:gd name="T2" fmla="*/ 0 w 286"/>
                <a:gd name="T3" fmla="*/ 2147483647 h 448"/>
                <a:gd name="T4" fmla="*/ 2147483647 w 286"/>
                <a:gd name="T5" fmla="*/ 2147483647 h 448"/>
                <a:gd name="T6" fmla="*/ 2147483647 w 286"/>
                <a:gd name="T7" fmla="*/ 2147483647 h 448"/>
                <a:gd name="T8" fmla="*/ 2147483647 w 286"/>
                <a:gd name="T9" fmla="*/ 2147483647 h 448"/>
                <a:gd name="T10" fmla="*/ 2147483647 w 286"/>
                <a:gd name="T11" fmla="*/ 2147483647 h 448"/>
                <a:gd name="T12" fmla="*/ 2147483647 w 286"/>
                <a:gd name="T13" fmla="*/ 2147483647 h 448"/>
                <a:gd name="T14" fmla="*/ 2147483647 w 286"/>
                <a:gd name="T15" fmla="*/ 2147483647 h 448"/>
                <a:gd name="T16" fmla="*/ 2147483647 w 286"/>
                <a:gd name="T17" fmla="*/ 0 h 448"/>
                <a:gd name="T18" fmla="*/ 2147483647 w 286"/>
                <a:gd name="T19" fmla="*/ 2147483647 h 448"/>
                <a:gd name="T20" fmla="*/ 2147483647 w 286"/>
                <a:gd name="T21" fmla="*/ 2147483647 h 448"/>
                <a:gd name="T22" fmla="*/ 2147483647 w 286"/>
                <a:gd name="T23" fmla="*/ 2147483647 h 448"/>
                <a:gd name="T24" fmla="*/ 2147483647 w 286"/>
                <a:gd name="T25" fmla="*/ 2147483647 h 448"/>
                <a:gd name="T26" fmla="*/ 2147483647 w 286"/>
                <a:gd name="T27" fmla="*/ 2147483647 h 448"/>
                <a:gd name="T28" fmla="*/ 2147483647 w 286"/>
                <a:gd name="T29" fmla="*/ 2147483647 h 44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86"/>
                <a:gd name="T46" fmla="*/ 0 h 448"/>
                <a:gd name="T47" fmla="*/ 286 w 286"/>
                <a:gd name="T48" fmla="*/ 448 h 44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86" h="448">
                  <a:moveTo>
                    <a:pt x="50" y="448"/>
                  </a:moveTo>
                  <a:lnTo>
                    <a:pt x="0" y="374"/>
                  </a:lnTo>
                  <a:lnTo>
                    <a:pt x="20" y="292"/>
                  </a:lnTo>
                  <a:lnTo>
                    <a:pt x="42" y="222"/>
                  </a:lnTo>
                  <a:lnTo>
                    <a:pt x="80" y="180"/>
                  </a:lnTo>
                  <a:lnTo>
                    <a:pt x="86" y="114"/>
                  </a:lnTo>
                  <a:lnTo>
                    <a:pt x="110" y="24"/>
                  </a:lnTo>
                  <a:lnTo>
                    <a:pt x="158" y="28"/>
                  </a:lnTo>
                  <a:lnTo>
                    <a:pt x="196" y="0"/>
                  </a:lnTo>
                  <a:lnTo>
                    <a:pt x="220" y="36"/>
                  </a:lnTo>
                  <a:lnTo>
                    <a:pt x="244" y="78"/>
                  </a:lnTo>
                  <a:lnTo>
                    <a:pt x="252" y="230"/>
                  </a:lnTo>
                  <a:lnTo>
                    <a:pt x="286" y="306"/>
                  </a:lnTo>
                  <a:lnTo>
                    <a:pt x="172" y="390"/>
                  </a:lnTo>
                  <a:lnTo>
                    <a:pt x="50" y="448"/>
                  </a:lnTo>
                  <a:close/>
                </a:path>
              </a:pathLst>
            </a:custGeom>
            <a:solidFill>
              <a:schemeClr val="accent4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Freeform 46"/>
            <p:cNvSpPr>
              <a:spLocks/>
            </p:cNvSpPr>
            <p:nvPr/>
          </p:nvSpPr>
          <p:spPr bwMode="auto">
            <a:xfrm>
              <a:off x="5567364" y="4605338"/>
              <a:ext cx="266700" cy="206375"/>
            </a:xfrm>
            <a:custGeom>
              <a:avLst/>
              <a:gdLst>
                <a:gd name="T0" fmla="*/ 0 w 168"/>
                <a:gd name="T1" fmla="*/ 2147483647 h 242"/>
                <a:gd name="T2" fmla="*/ 2147483647 w 168"/>
                <a:gd name="T3" fmla="*/ 2147483647 h 242"/>
                <a:gd name="T4" fmla="*/ 2147483647 w 168"/>
                <a:gd name="T5" fmla="*/ 2147483647 h 242"/>
                <a:gd name="T6" fmla="*/ 2147483647 w 168"/>
                <a:gd name="T7" fmla="*/ 2147483647 h 242"/>
                <a:gd name="T8" fmla="*/ 2147483647 w 168"/>
                <a:gd name="T9" fmla="*/ 0 h 242"/>
                <a:gd name="T10" fmla="*/ 2147483647 w 168"/>
                <a:gd name="T11" fmla="*/ 2147483647 h 242"/>
                <a:gd name="T12" fmla="*/ 2147483647 w 168"/>
                <a:gd name="T13" fmla="*/ 2147483647 h 242"/>
                <a:gd name="T14" fmla="*/ 2147483647 w 168"/>
                <a:gd name="T15" fmla="*/ 2147483647 h 242"/>
                <a:gd name="T16" fmla="*/ 2147483647 w 168"/>
                <a:gd name="T17" fmla="*/ 2147483647 h 242"/>
                <a:gd name="T18" fmla="*/ 0 w 168"/>
                <a:gd name="T19" fmla="*/ 2147483647 h 2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68"/>
                <a:gd name="T31" fmla="*/ 0 h 242"/>
                <a:gd name="T32" fmla="*/ 168 w 168"/>
                <a:gd name="T33" fmla="*/ 242 h 24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68" h="242">
                  <a:moveTo>
                    <a:pt x="0" y="242"/>
                  </a:moveTo>
                  <a:lnTo>
                    <a:pt x="30" y="130"/>
                  </a:lnTo>
                  <a:lnTo>
                    <a:pt x="34" y="78"/>
                  </a:lnTo>
                  <a:lnTo>
                    <a:pt x="58" y="16"/>
                  </a:lnTo>
                  <a:lnTo>
                    <a:pt x="90" y="0"/>
                  </a:lnTo>
                  <a:lnTo>
                    <a:pt x="126" y="8"/>
                  </a:lnTo>
                  <a:lnTo>
                    <a:pt x="142" y="46"/>
                  </a:lnTo>
                  <a:lnTo>
                    <a:pt x="168" y="84"/>
                  </a:lnTo>
                  <a:lnTo>
                    <a:pt x="82" y="168"/>
                  </a:lnTo>
                  <a:lnTo>
                    <a:pt x="0" y="242"/>
                  </a:lnTo>
                  <a:close/>
                </a:path>
              </a:pathLst>
            </a:custGeom>
            <a:solidFill>
              <a:schemeClr val="accent4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173" name="Freeform 47"/>
            <p:cNvSpPr>
              <a:spLocks/>
            </p:cNvSpPr>
            <p:nvPr/>
          </p:nvSpPr>
          <p:spPr bwMode="auto">
            <a:xfrm>
              <a:off x="5948364" y="4381500"/>
              <a:ext cx="206375" cy="192088"/>
            </a:xfrm>
            <a:custGeom>
              <a:avLst/>
              <a:gdLst>
                <a:gd name="T0" fmla="*/ 0 w 130"/>
                <a:gd name="T1" fmla="*/ 2147483647 h 156"/>
                <a:gd name="T2" fmla="*/ 2147483647 w 130"/>
                <a:gd name="T3" fmla="*/ 2147483647 h 156"/>
                <a:gd name="T4" fmla="*/ 2147483647 w 130"/>
                <a:gd name="T5" fmla="*/ 2147483647 h 156"/>
                <a:gd name="T6" fmla="*/ 2147483647 w 130"/>
                <a:gd name="T7" fmla="*/ 0 h 156"/>
                <a:gd name="T8" fmla="*/ 2147483647 w 130"/>
                <a:gd name="T9" fmla="*/ 2147483647 h 156"/>
                <a:gd name="T10" fmla="*/ 2147483647 w 130"/>
                <a:gd name="T11" fmla="*/ 2147483647 h 156"/>
                <a:gd name="T12" fmla="*/ 2147483647 w 130"/>
                <a:gd name="T13" fmla="*/ 2147483647 h 156"/>
                <a:gd name="T14" fmla="*/ 0 w 130"/>
                <a:gd name="T15" fmla="*/ 2147483647 h 15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0"/>
                <a:gd name="T25" fmla="*/ 0 h 156"/>
                <a:gd name="T26" fmla="*/ 130 w 130"/>
                <a:gd name="T27" fmla="*/ 156 h 15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0" h="156">
                  <a:moveTo>
                    <a:pt x="0" y="156"/>
                  </a:moveTo>
                  <a:lnTo>
                    <a:pt x="16" y="56"/>
                  </a:lnTo>
                  <a:lnTo>
                    <a:pt x="36" y="28"/>
                  </a:lnTo>
                  <a:lnTo>
                    <a:pt x="76" y="0"/>
                  </a:lnTo>
                  <a:lnTo>
                    <a:pt x="102" y="4"/>
                  </a:lnTo>
                  <a:lnTo>
                    <a:pt x="130" y="18"/>
                  </a:lnTo>
                  <a:lnTo>
                    <a:pt x="64" y="84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chemeClr val="accent4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1158" name="Freeform 48"/>
            <p:cNvSpPr>
              <a:spLocks/>
            </p:cNvSpPr>
            <p:nvPr/>
          </p:nvSpPr>
          <p:spPr bwMode="auto">
            <a:xfrm>
              <a:off x="1674814" y="4171950"/>
              <a:ext cx="4730750" cy="1006475"/>
            </a:xfrm>
            <a:custGeom>
              <a:avLst/>
              <a:gdLst>
                <a:gd name="T0" fmla="*/ 0 w 2980"/>
                <a:gd name="T1" fmla="*/ 2147483647 h 819"/>
                <a:gd name="T2" fmla="*/ 2147483647 w 2980"/>
                <a:gd name="T3" fmla="*/ 2147483647 h 819"/>
                <a:gd name="T4" fmla="*/ 2147483647 w 2980"/>
                <a:gd name="T5" fmla="*/ 2147483647 h 819"/>
                <a:gd name="T6" fmla="*/ 2147483647 w 2980"/>
                <a:gd name="T7" fmla="*/ 2147483647 h 819"/>
                <a:gd name="T8" fmla="*/ 2147483647 w 2980"/>
                <a:gd name="T9" fmla="*/ 2147483647 h 819"/>
                <a:gd name="T10" fmla="*/ 2147483647 w 2980"/>
                <a:gd name="T11" fmla="*/ 2147483647 h 819"/>
                <a:gd name="T12" fmla="*/ 2147483647 w 2980"/>
                <a:gd name="T13" fmla="*/ 2147483647 h 819"/>
                <a:gd name="T14" fmla="*/ 2147483647 w 2980"/>
                <a:gd name="T15" fmla="*/ 2147483647 h 819"/>
                <a:gd name="T16" fmla="*/ 2147483647 w 2980"/>
                <a:gd name="T17" fmla="*/ 2147483647 h 819"/>
                <a:gd name="T18" fmla="*/ 2147483647 w 2980"/>
                <a:gd name="T19" fmla="*/ 2147483647 h 8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80"/>
                <a:gd name="T31" fmla="*/ 0 h 819"/>
                <a:gd name="T32" fmla="*/ 2980 w 2980"/>
                <a:gd name="T33" fmla="*/ 819 h 8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80" h="819">
                  <a:moveTo>
                    <a:pt x="0" y="7"/>
                  </a:moveTo>
                  <a:cubicBezTo>
                    <a:pt x="17" y="10"/>
                    <a:pt x="43" y="0"/>
                    <a:pt x="100" y="27"/>
                  </a:cubicBezTo>
                  <a:cubicBezTo>
                    <a:pt x="157" y="54"/>
                    <a:pt x="236" y="99"/>
                    <a:pt x="340" y="171"/>
                  </a:cubicBezTo>
                  <a:cubicBezTo>
                    <a:pt x="444" y="243"/>
                    <a:pt x="591" y="363"/>
                    <a:pt x="724" y="459"/>
                  </a:cubicBezTo>
                  <a:cubicBezTo>
                    <a:pt x="857" y="555"/>
                    <a:pt x="994" y="689"/>
                    <a:pt x="1138" y="745"/>
                  </a:cubicBezTo>
                  <a:cubicBezTo>
                    <a:pt x="1282" y="801"/>
                    <a:pt x="1393" y="819"/>
                    <a:pt x="1588" y="795"/>
                  </a:cubicBezTo>
                  <a:cubicBezTo>
                    <a:pt x="1783" y="771"/>
                    <a:pt x="2124" y="683"/>
                    <a:pt x="2308" y="603"/>
                  </a:cubicBezTo>
                  <a:cubicBezTo>
                    <a:pt x="2492" y="523"/>
                    <a:pt x="2596" y="395"/>
                    <a:pt x="2692" y="315"/>
                  </a:cubicBezTo>
                  <a:cubicBezTo>
                    <a:pt x="2788" y="235"/>
                    <a:pt x="2836" y="163"/>
                    <a:pt x="2884" y="123"/>
                  </a:cubicBezTo>
                  <a:cubicBezTo>
                    <a:pt x="2932" y="83"/>
                    <a:pt x="2956" y="79"/>
                    <a:pt x="2980" y="75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PT"/>
            </a:p>
          </p:txBody>
        </p:sp>
        <p:grpSp>
          <p:nvGrpSpPr>
            <p:cNvPr id="5" name="Group 49"/>
            <p:cNvGrpSpPr>
              <a:grpSpLocks/>
            </p:cNvGrpSpPr>
            <p:nvPr/>
          </p:nvGrpSpPr>
          <p:grpSpPr bwMode="auto">
            <a:xfrm rot="21588525">
              <a:off x="3814764" y="4090988"/>
              <a:ext cx="1600200" cy="471487"/>
              <a:chOff x="1378" y="2631"/>
              <a:chExt cx="1008" cy="297"/>
            </a:xfrm>
            <a:solidFill>
              <a:srgbClr val="92D050"/>
            </a:solidFill>
          </p:grpSpPr>
          <p:sp>
            <p:nvSpPr>
              <p:cNvPr id="92188" name="Freeform 50"/>
              <p:cNvSpPr>
                <a:spLocks/>
              </p:cNvSpPr>
              <p:nvPr/>
            </p:nvSpPr>
            <p:spPr bwMode="auto">
              <a:xfrm>
                <a:off x="1378" y="2631"/>
                <a:ext cx="1008" cy="297"/>
              </a:xfrm>
              <a:custGeom>
                <a:avLst/>
                <a:gdLst>
                  <a:gd name="T0" fmla="*/ 96 w 1008"/>
                  <a:gd name="T1" fmla="*/ 30 h 384"/>
                  <a:gd name="T2" fmla="*/ 960 w 1008"/>
                  <a:gd name="T3" fmla="*/ 30 h 384"/>
                  <a:gd name="T4" fmla="*/ 1008 w 1008"/>
                  <a:gd name="T5" fmla="*/ 22 h 384"/>
                  <a:gd name="T6" fmla="*/ 864 w 1008"/>
                  <a:gd name="T7" fmla="*/ 22 h 384"/>
                  <a:gd name="T8" fmla="*/ 912 w 1008"/>
                  <a:gd name="T9" fmla="*/ 19 h 384"/>
                  <a:gd name="T10" fmla="*/ 528 w 1008"/>
                  <a:gd name="T11" fmla="*/ 19 h 384"/>
                  <a:gd name="T12" fmla="*/ 624 w 1008"/>
                  <a:gd name="T13" fmla="*/ 12 h 384"/>
                  <a:gd name="T14" fmla="*/ 480 w 1008"/>
                  <a:gd name="T15" fmla="*/ 12 h 384"/>
                  <a:gd name="T16" fmla="*/ 480 w 1008"/>
                  <a:gd name="T17" fmla="*/ 0 h 384"/>
                  <a:gd name="T18" fmla="*/ 432 w 1008"/>
                  <a:gd name="T19" fmla="*/ 0 h 384"/>
                  <a:gd name="T20" fmla="*/ 432 w 1008"/>
                  <a:gd name="T21" fmla="*/ 12 h 384"/>
                  <a:gd name="T22" fmla="*/ 192 w 1008"/>
                  <a:gd name="T23" fmla="*/ 12 h 384"/>
                  <a:gd name="T24" fmla="*/ 240 w 1008"/>
                  <a:gd name="T25" fmla="*/ 19 h 384"/>
                  <a:gd name="T26" fmla="*/ 0 w 1008"/>
                  <a:gd name="T27" fmla="*/ 19 h 384"/>
                  <a:gd name="T28" fmla="*/ 96 w 1008"/>
                  <a:gd name="T29" fmla="*/ 30 h 38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008"/>
                  <a:gd name="T46" fmla="*/ 0 h 384"/>
                  <a:gd name="T47" fmla="*/ 1008 w 1008"/>
                  <a:gd name="T48" fmla="*/ 384 h 384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008" h="384">
                    <a:moveTo>
                      <a:pt x="96" y="384"/>
                    </a:moveTo>
                    <a:lnTo>
                      <a:pt x="960" y="384"/>
                    </a:lnTo>
                    <a:lnTo>
                      <a:pt x="1008" y="288"/>
                    </a:lnTo>
                    <a:lnTo>
                      <a:pt x="864" y="288"/>
                    </a:lnTo>
                    <a:lnTo>
                      <a:pt x="912" y="240"/>
                    </a:lnTo>
                    <a:lnTo>
                      <a:pt x="528" y="240"/>
                    </a:lnTo>
                    <a:lnTo>
                      <a:pt x="624" y="144"/>
                    </a:lnTo>
                    <a:lnTo>
                      <a:pt x="480" y="144"/>
                    </a:lnTo>
                    <a:lnTo>
                      <a:pt x="480" y="0"/>
                    </a:lnTo>
                    <a:lnTo>
                      <a:pt x="432" y="0"/>
                    </a:lnTo>
                    <a:lnTo>
                      <a:pt x="432" y="144"/>
                    </a:lnTo>
                    <a:lnTo>
                      <a:pt x="192" y="144"/>
                    </a:lnTo>
                    <a:lnTo>
                      <a:pt x="240" y="240"/>
                    </a:lnTo>
                    <a:lnTo>
                      <a:pt x="0" y="240"/>
                    </a:lnTo>
                    <a:lnTo>
                      <a:pt x="96" y="384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2189" name="Rectangle 51"/>
              <p:cNvSpPr>
                <a:spLocks noChangeArrowheads="1"/>
              </p:cNvSpPr>
              <p:nvPr/>
            </p:nvSpPr>
            <p:spPr bwMode="auto">
              <a:xfrm>
                <a:off x="1666" y="2752"/>
                <a:ext cx="48" cy="3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2190" name="Rectangle 52"/>
              <p:cNvSpPr>
                <a:spLocks noChangeArrowheads="1"/>
              </p:cNvSpPr>
              <p:nvPr/>
            </p:nvSpPr>
            <p:spPr bwMode="auto">
              <a:xfrm>
                <a:off x="1762" y="2752"/>
                <a:ext cx="48" cy="3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grpSp>
            <p:nvGrpSpPr>
              <p:cNvPr id="6" name="Group 53"/>
              <p:cNvGrpSpPr>
                <a:grpSpLocks/>
              </p:cNvGrpSpPr>
              <p:nvPr/>
            </p:nvGrpSpPr>
            <p:grpSpPr bwMode="auto">
              <a:xfrm>
                <a:off x="1522" y="2826"/>
                <a:ext cx="624" cy="42"/>
                <a:chOff x="1728" y="1194"/>
                <a:chExt cx="802" cy="47"/>
              </a:xfrm>
              <a:grpFill/>
            </p:grpSpPr>
            <p:sp>
              <p:nvSpPr>
                <p:cNvPr id="92193" name="Rectangle 54"/>
                <p:cNvSpPr>
                  <a:spLocks noChangeArrowheads="1"/>
                </p:cNvSpPr>
                <p:nvPr/>
              </p:nvSpPr>
              <p:spPr bwMode="auto">
                <a:xfrm>
                  <a:off x="1728" y="1194"/>
                  <a:ext cx="48" cy="4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2194" name="Rectangle 55"/>
                <p:cNvSpPr>
                  <a:spLocks noChangeArrowheads="1"/>
                </p:cNvSpPr>
                <p:nvPr/>
              </p:nvSpPr>
              <p:spPr bwMode="auto">
                <a:xfrm>
                  <a:off x="1824" y="1194"/>
                  <a:ext cx="48" cy="4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2195" name="Rectangle 56"/>
                <p:cNvSpPr>
                  <a:spLocks noChangeArrowheads="1"/>
                </p:cNvSpPr>
                <p:nvPr/>
              </p:nvSpPr>
              <p:spPr bwMode="auto">
                <a:xfrm>
                  <a:off x="1920" y="1194"/>
                  <a:ext cx="48" cy="4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2196" name="Rectangle 57"/>
                <p:cNvSpPr>
                  <a:spLocks noChangeArrowheads="1"/>
                </p:cNvSpPr>
                <p:nvPr/>
              </p:nvSpPr>
              <p:spPr bwMode="auto">
                <a:xfrm>
                  <a:off x="2016" y="1194"/>
                  <a:ext cx="48" cy="4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2197" name="Rectangle 58"/>
                <p:cNvSpPr>
                  <a:spLocks noChangeArrowheads="1"/>
                </p:cNvSpPr>
                <p:nvPr/>
              </p:nvSpPr>
              <p:spPr bwMode="auto">
                <a:xfrm>
                  <a:off x="2112" y="1194"/>
                  <a:ext cx="48" cy="4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2198" name="Rectangle 59"/>
                <p:cNvSpPr>
                  <a:spLocks noChangeArrowheads="1"/>
                </p:cNvSpPr>
                <p:nvPr/>
              </p:nvSpPr>
              <p:spPr bwMode="auto">
                <a:xfrm>
                  <a:off x="2208" y="1194"/>
                  <a:ext cx="48" cy="4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2199" name="Rectangle 60"/>
                <p:cNvSpPr>
                  <a:spLocks noChangeArrowheads="1"/>
                </p:cNvSpPr>
                <p:nvPr/>
              </p:nvSpPr>
              <p:spPr bwMode="auto">
                <a:xfrm>
                  <a:off x="2304" y="1194"/>
                  <a:ext cx="48" cy="4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2200" name="Rectangle 61"/>
                <p:cNvSpPr>
                  <a:spLocks noChangeArrowheads="1"/>
                </p:cNvSpPr>
                <p:nvPr/>
              </p:nvSpPr>
              <p:spPr bwMode="auto">
                <a:xfrm>
                  <a:off x="2400" y="1194"/>
                  <a:ext cx="48" cy="4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2201" name="Rectangle 62"/>
                <p:cNvSpPr>
                  <a:spLocks noChangeArrowheads="1"/>
                </p:cNvSpPr>
                <p:nvPr/>
              </p:nvSpPr>
              <p:spPr bwMode="auto">
                <a:xfrm>
                  <a:off x="2482" y="1194"/>
                  <a:ext cx="48" cy="4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92192" name="Rectangle 63"/>
              <p:cNvSpPr>
                <a:spLocks noChangeArrowheads="1"/>
              </p:cNvSpPr>
              <p:nvPr/>
            </p:nvSpPr>
            <p:spPr bwMode="auto">
              <a:xfrm>
                <a:off x="1876" y="2752"/>
                <a:ext cx="48" cy="3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91160" name="Line 64"/>
            <p:cNvSpPr>
              <a:spLocks noChangeShapeType="1"/>
            </p:cNvSpPr>
            <p:nvPr/>
          </p:nvSpPr>
          <p:spPr bwMode="auto">
            <a:xfrm flipH="1" flipV="1">
              <a:off x="2756695" y="4561359"/>
              <a:ext cx="51593" cy="5678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91161" name="Text Box 65"/>
            <p:cNvSpPr txBox="1">
              <a:spLocks noChangeArrowheads="1"/>
            </p:cNvSpPr>
            <p:nvPr/>
          </p:nvSpPr>
          <p:spPr bwMode="auto">
            <a:xfrm>
              <a:off x="1479551" y="5168900"/>
              <a:ext cx="2601913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pt-PT" altLang="en-US" sz="1200" dirty="0">
                  <a:latin typeface="+mn-lt"/>
                  <a:sym typeface="Wingdings" panose="05000000000000000000" pitchFamily="2" charset="2"/>
                </a:rPr>
                <a:t>Synliga stenar  Problem</a:t>
              </a:r>
              <a:endParaRPr lang="pt-PT" altLang="en-US" sz="1200" dirty="0">
                <a:latin typeface="+mn-lt"/>
              </a:endParaRPr>
            </a:p>
          </p:txBody>
        </p:sp>
        <p:sp>
          <p:nvSpPr>
            <p:cNvPr id="91162" name="Line 66"/>
            <p:cNvSpPr>
              <a:spLocks noChangeShapeType="1"/>
            </p:cNvSpPr>
            <p:nvPr/>
          </p:nvSpPr>
          <p:spPr bwMode="auto">
            <a:xfrm>
              <a:off x="5948364" y="3786188"/>
              <a:ext cx="0" cy="7207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91163" name="Text Box 69"/>
            <p:cNvSpPr txBox="1">
              <a:spLocks noChangeArrowheads="1"/>
            </p:cNvSpPr>
            <p:nvPr/>
          </p:nvSpPr>
          <p:spPr bwMode="auto">
            <a:xfrm>
              <a:off x="3463926" y="3576638"/>
              <a:ext cx="1770063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pt-PT" altLang="en-US" sz="1200" dirty="0">
                  <a:latin typeface="+mn-lt"/>
                </a:rPr>
                <a:t>Genomgångstid</a:t>
              </a:r>
            </a:p>
          </p:txBody>
        </p:sp>
        <p:sp>
          <p:nvSpPr>
            <p:cNvPr id="91166" name="Line 73"/>
            <p:cNvSpPr>
              <a:spLocks noChangeShapeType="1"/>
            </p:cNvSpPr>
            <p:nvPr/>
          </p:nvSpPr>
          <p:spPr bwMode="auto">
            <a:xfrm>
              <a:off x="3711576" y="4953000"/>
              <a:ext cx="431800" cy="4333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91167" name="Text Box 74"/>
            <p:cNvSpPr txBox="1">
              <a:spLocks noChangeArrowheads="1"/>
            </p:cNvSpPr>
            <p:nvPr/>
          </p:nvSpPr>
          <p:spPr bwMode="auto">
            <a:xfrm>
              <a:off x="3856039" y="5343507"/>
              <a:ext cx="254952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t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pt-PT" altLang="en-US" sz="1200" dirty="0">
                  <a:latin typeface="+mn-lt"/>
                  <a:cs typeface="Arial"/>
                  <a:sym typeface="Wingdings" panose="05000000000000000000" pitchFamily="2" charset="2"/>
                </a:rPr>
                <a:t>Synliga stenart   Flödet stanna upp</a:t>
              </a:r>
            </a:p>
            <a:p>
              <a:r>
                <a:rPr lang="pt-PT" altLang="en-US" sz="1200" dirty="0">
                  <a:latin typeface="+mn-lt"/>
                </a:rPr>
                <a:t>Överloppslager</a:t>
              </a:r>
            </a:p>
          </p:txBody>
        </p:sp>
        <p:sp>
          <p:nvSpPr>
            <p:cNvPr id="91168" name="Line 36"/>
            <p:cNvSpPr>
              <a:spLocks noChangeShapeType="1"/>
            </p:cNvSpPr>
            <p:nvPr/>
          </p:nvSpPr>
          <p:spPr bwMode="auto">
            <a:xfrm>
              <a:off x="2520951" y="3929063"/>
              <a:ext cx="34194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lg"/>
              <a:tailEnd type="arrow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91169" name="Line 66"/>
            <p:cNvSpPr>
              <a:spLocks noChangeShapeType="1"/>
            </p:cNvSpPr>
            <p:nvPr/>
          </p:nvSpPr>
          <p:spPr bwMode="auto">
            <a:xfrm>
              <a:off x="2519364" y="3800475"/>
              <a:ext cx="0" cy="7207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8445058" y="2319183"/>
            <a:ext cx="3443450" cy="343707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algn="ctr">
              <a:defRPr sz="3200">
                <a:latin typeface="Calibri" pitchFamily="34" charset="0"/>
              </a:defRPr>
            </a:lvl1pPr>
          </a:lstStyle>
          <a:p>
            <a:r>
              <a:rPr lang="pt-PT" sz="2400" b="1" dirty="0"/>
              <a:t>Princip för kontinuerligt flöde</a:t>
            </a:r>
          </a:p>
          <a:p>
            <a:pPr>
              <a:lnSpc>
                <a:spcPct val="150000"/>
              </a:lnSpc>
            </a:pPr>
            <a:r>
              <a:rPr lang="pt-PT" sz="2000" dirty="0"/>
              <a:t>Förkortning av genomgångstid</a:t>
            </a:r>
          </a:p>
          <a:p>
            <a:pPr>
              <a:lnSpc>
                <a:spcPct val="150000"/>
              </a:lnSpc>
            </a:pPr>
            <a:r>
              <a:rPr lang="pt-PT" sz="2000" dirty="0"/>
              <a:t>Fram med problemen</a:t>
            </a:r>
          </a:p>
          <a:p>
            <a:pPr>
              <a:lnSpc>
                <a:spcPct val="150000"/>
              </a:lnSpc>
            </a:pPr>
            <a:r>
              <a:rPr lang="pt-PT" sz="2000" dirty="0"/>
              <a:t>Uppehåll av produktionen</a:t>
            </a:r>
          </a:p>
          <a:p>
            <a:endParaRPr lang="pt-PT" sz="2000" dirty="0"/>
          </a:p>
          <a:p>
            <a:pPr>
              <a:lnSpc>
                <a:spcPct val="150000"/>
              </a:lnSpc>
            </a:pPr>
            <a:r>
              <a:rPr lang="pt-PT" sz="2000" dirty="0"/>
              <a:t>Lösning av problemen</a:t>
            </a:r>
          </a:p>
          <a:p>
            <a:pPr>
              <a:lnSpc>
                <a:spcPct val="150000"/>
              </a:lnSpc>
            </a:pPr>
            <a:r>
              <a:rPr lang="pt-PT" sz="2000" dirty="0"/>
              <a:t>Eliminering av  slöseri</a:t>
            </a:r>
            <a:endParaRPr lang="en-US" sz="2000" dirty="0"/>
          </a:p>
        </p:txBody>
      </p:sp>
      <p:sp>
        <p:nvSpPr>
          <p:cNvPr id="72" name="Curved Left Arrow 71"/>
          <p:cNvSpPr/>
          <p:nvPr/>
        </p:nvSpPr>
        <p:spPr>
          <a:xfrm>
            <a:off x="11748809" y="3337272"/>
            <a:ext cx="139699" cy="460750"/>
          </a:xfrm>
          <a:prstGeom prst="curved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74" name="Curved Left Arrow 73"/>
          <p:cNvSpPr/>
          <p:nvPr/>
        </p:nvSpPr>
        <p:spPr>
          <a:xfrm>
            <a:off x="11395076" y="3734068"/>
            <a:ext cx="214313" cy="500062"/>
          </a:xfrm>
          <a:prstGeom prst="curved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75" name="Down Arrow 74"/>
          <p:cNvSpPr/>
          <p:nvPr/>
        </p:nvSpPr>
        <p:spPr>
          <a:xfrm>
            <a:off x="9993744" y="4456317"/>
            <a:ext cx="214312" cy="357187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76" name="Curved Left Arrow 75"/>
          <p:cNvSpPr/>
          <p:nvPr/>
        </p:nvSpPr>
        <p:spPr>
          <a:xfrm>
            <a:off x="11308287" y="4844172"/>
            <a:ext cx="214313" cy="500063"/>
          </a:xfrm>
          <a:prstGeom prst="curved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77" name="Otsikko 1"/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solidFill>
                  <a:srgbClr val="00B050"/>
                </a:solidFill>
                <a:latin typeface="+mn-lt"/>
              </a:rPr>
              <a:t>Princip</a:t>
            </a:r>
            <a:r>
              <a:rPr lang="en-US" sz="4100" b="1" dirty="0">
                <a:solidFill>
                  <a:srgbClr val="00B050"/>
                </a:solidFill>
                <a:latin typeface="+mn-lt"/>
              </a:rPr>
              <a:t> 3</a:t>
            </a:r>
          </a:p>
          <a:p>
            <a:pPr algn="ctr"/>
            <a:r>
              <a:rPr lang="en-US" sz="3300" b="1" dirty="0" err="1">
                <a:solidFill>
                  <a:srgbClr val="00B050"/>
                </a:solidFill>
                <a:latin typeface="+mn-lt"/>
              </a:rPr>
              <a:t>Kontinuerlig</a:t>
            </a:r>
            <a:r>
              <a:rPr lang="en-US" sz="3300" b="1" dirty="0">
                <a:solidFill>
                  <a:srgbClr val="00B050"/>
                </a:solidFill>
                <a:latin typeface="+mn-lt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latin typeface="+mn-lt"/>
              </a:rPr>
              <a:t>produktion</a:t>
            </a:r>
            <a:endParaRPr lang="en-US" sz="3300" b="1" dirty="0">
              <a:solidFill>
                <a:srgbClr val="00B05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394547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6"/>
          <p:cNvSpPr>
            <a:spLocks noChangeArrowheads="1"/>
          </p:cNvSpPr>
          <p:nvPr/>
        </p:nvSpPr>
        <p:spPr bwMode="auto">
          <a:xfrm>
            <a:off x="615989" y="2104601"/>
            <a:ext cx="10997941" cy="1104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254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pt-PT" altLang="en-US" b="1" dirty="0">
                <a:latin typeface="+mn-lt"/>
              </a:rPr>
              <a:t>Strategier för att nå kontinuerligt flöde (exempel):</a:t>
            </a:r>
          </a:p>
          <a:p>
            <a:pPr marL="0" lvl="1" indent="0"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PT" altLang="en-US" sz="2400" b="1" dirty="0">
                <a:latin typeface="Calibri" pitchFamily="34" charset="0"/>
                <a:cs typeface="+mn-cs"/>
              </a:rPr>
              <a:t>Lär och se (genchi genbutsu)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8215570" y="4118596"/>
            <a:ext cx="31518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PT" altLang="en-US" sz="3200" b="1" dirty="0">
                <a:solidFill>
                  <a:schemeClr val="accent2"/>
                </a:solidFill>
                <a:latin typeface="+mn-lt"/>
              </a:rPr>
              <a:t>Identifiera slöseri</a:t>
            </a:r>
          </a:p>
        </p:txBody>
      </p:sp>
      <p:pic>
        <p:nvPicPr>
          <p:cNvPr id="11" name="Picture 8" descr="Um cavalo ?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933" y="3319867"/>
            <a:ext cx="1802999" cy="2674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Um cavalo ?">
            <a:hlinkClick r:id="rId3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112" y="3319867"/>
            <a:ext cx="1773280" cy="2674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tsikko 1"/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solidFill>
                  <a:srgbClr val="00B050"/>
                </a:solidFill>
                <a:latin typeface="+mn-lt"/>
              </a:rPr>
              <a:t>Princip</a:t>
            </a:r>
            <a:r>
              <a:rPr lang="en-US" sz="4100" b="1" dirty="0">
                <a:solidFill>
                  <a:srgbClr val="00B050"/>
                </a:solidFill>
                <a:latin typeface="+mn-lt"/>
              </a:rPr>
              <a:t> 3</a:t>
            </a:r>
          </a:p>
          <a:p>
            <a:pPr algn="ctr"/>
            <a:r>
              <a:rPr lang="en-US" sz="3300" b="1" dirty="0" err="1">
                <a:solidFill>
                  <a:srgbClr val="00B050"/>
                </a:solidFill>
                <a:latin typeface="+mn-lt"/>
              </a:rPr>
              <a:t>Kontinuerlig</a:t>
            </a:r>
            <a:r>
              <a:rPr lang="en-US" sz="3300" b="1" dirty="0">
                <a:solidFill>
                  <a:srgbClr val="00B050"/>
                </a:solidFill>
                <a:latin typeface="+mn-lt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latin typeface="+mn-lt"/>
              </a:rPr>
              <a:t>produktion</a:t>
            </a:r>
            <a:endParaRPr lang="en-US" sz="3300" b="1" dirty="0">
              <a:solidFill>
                <a:srgbClr val="00B05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5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6"/>
          <p:cNvSpPr>
            <a:spLocks noChangeArrowheads="1"/>
          </p:cNvSpPr>
          <p:nvPr/>
        </p:nvSpPr>
        <p:spPr bwMode="auto">
          <a:xfrm>
            <a:off x="553237" y="2269936"/>
            <a:ext cx="5049703" cy="433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254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lvl="1" indent="-342900"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Tx/>
              <a:buChar char="–"/>
            </a:pPr>
            <a:r>
              <a:rPr lang="pt-PT" altLang="en-US" sz="2400" b="1" dirty="0">
                <a:latin typeface="Calibri"/>
                <a:cs typeface="Calibri"/>
              </a:rPr>
              <a:t>Lär och se </a:t>
            </a:r>
            <a:r>
              <a:rPr lang="pt-PT" altLang="en-US" sz="2000" dirty="0">
                <a:latin typeface="Calibri"/>
                <a:cs typeface="Calibri"/>
              </a:rPr>
              <a:t>(genchi genbutsu)</a:t>
            </a:r>
          </a:p>
          <a:p>
            <a:pPr marL="342900" lvl="1" indent="-342900"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Tx/>
              <a:buChar char="–"/>
            </a:pPr>
            <a:r>
              <a:rPr lang="en-GB" altLang="en-US" sz="2400" b="1" dirty="0">
                <a:latin typeface="Calibri"/>
                <a:cs typeface="Calibri"/>
              </a:rPr>
              <a:t>Layout: </a:t>
            </a:r>
            <a:r>
              <a:rPr lang="en-GB" altLang="en-US" sz="2400" b="1" dirty="0" err="1">
                <a:latin typeface="Calibri"/>
                <a:cs typeface="Calibri"/>
              </a:rPr>
              <a:t>Omorganisering</a:t>
            </a:r>
            <a:r>
              <a:rPr lang="en-GB" altLang="en-US" sz="2400" b="1" dirty="0">
                <a:latin typeface="Calibri"/>
                <a:cs typeface="Calibri"/>
              </a:rPr>
              <a:t> </a:t>
            </a:r>
          </a:p>
          <a:p>
            <a:pPr marL="342900" lvl="1" indent="-342900"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Tx/>
              <a:buChar char="–"/>
            </a:pPr>
            <a:r>
              <a:rPr lang="en-GB" altLang="en-US" sz="2400" b="1" dirty="0" err="1">
                <a:latin typeface="Calibri"/>
                <a:cs typeface="Calibri"/>
              </a:rPr>
              <a:t>Förkortning</a:t>
            </a:r>
            <a:r>
              <a:rPr lang="en-GB" altLang="en-US" sz="2400" b="1" dirty="0">
                <a:latin typeface="Calibri"/>
                <a:cs typeface="Calibri"/>
              </a:rPr>
              <a:t> </a:t>
            </a:r>
            <a:r>
              <a:rPr lang="en-GB" altLang="en-US" sz="2400" b="1" dirty="0" err="1">
                <a:latin typeface="Calibri"/>
                <a:cs typeface="Calibri"/>
              </a:rPr>
              <a:t>av</a:t>
            </a:r>
            <a:r>
              <a:rPr lang="en-GB" altLang="en-US" sz="2400" b="1" dirty="0">
                <a:latin typeface="Calibri"/>
                <a:cs typeface="Calibri"/>
              </a:rPr>
              <a:t> </a:t>
            </a:r>
            <a:r>
              <a:rPr lang="en-GB" altLang="en-US" sz="2400" b="1" dirty="0" err="1">
                <a:latin typeface="Calibri"/>
                <a:cs typeface="Calibri"/>
              </a:rPr>
              <a:t>produktionssatsernas</a:t>
            </a:r>
            <a:r>
              <a:rPr lang="en-GB" altLang="en-US" sz="2400" b="1" dirty="0">
                <a:latin typeface="Calibri"/>
                <a:cs typeface="Calibri"/>
              </a:rPr>
              <a:t> </a:t>
            </a:r>
            <a:r>
              <a:rPr lang="en-GB" altLang="en-US" sz="2400" b="1" dirty="0" err="1">
                <a:latin typeface="Calibri"/>
                <a:cs typeface="Calibri"/>
              </a:rPr>
              <a:t>utbytestid</a:t>
            </a:r>
            <a:r>
              <a:rPr lang="en-GB" altLang="en-US" sz="2400" b="1" dirty="0">
                <a:latin typeface="Calibri"/>
                <a:cs typeface="Calibri"/>
              </a:rPr>
              <a:t>  </a:t>
            </a:r>
            <a:br>
              <a:rPr lang="en-GB" altLang="en-US" sz="2400" b="1" dirty="0">
                <a:latin typeface="Calibri"/>
                <a:cs typeface="Calibri"/>
              </a:rPr>
            </a:br>
            <a:r>
              <a:rPr lang="en-GB" altLang="en-US" sz="2000" dirty="0">
                <a:latin typeface="Calibri"/>
                <a:cs typeface="Calibri"/>
              </a:rPr>
              <a:t>(SMED = Single Minute Exchange of Dies)</a:t>
            </a:r>
            <a:endParaRPr lang="en-GB" sz="2000" dirty="0"/>
          </a:p>
          <a:p>
            <a:pPr marL="342900" lvl="1" indent="-342900"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Tx/>
              <a:buChar char="–"/>
            </a:pPr>
            <a:r>
              <a:rPr lang="en-GB" altLang="en-US" sz="2400" b="1" dirty="0">
                <a:latin typeface="Calibri"/>
                <a:cs typeface="Calibri"/>
              </a:rPr>
              <a:t>“Pull” </a:t>
            </a:r>
            <a:r>
              <a:rPr lang="en-GB" altLang="en-US" sz="2400" dirty="0">
                <a:latin typeface="Calibri"/>
                <a:cs typeface="Calibri"/>
              </a:rPr>
              <a:t>(</a:t>
            </a:r>
            <a:r>
              <a:rPr lang="en-GB" altLang="en-US" sz="2400" dirty="0" err="1">
                <a:latin typeface="Calibri"/>
                <a:cs typeface="Calibri"/>
              </a:rPr>
              <a:t>Sugstyrd</a:t>
            </a:r>
            <a:r>
              <a:rPr lang="en-GB" altLang="en-US" sz="2400" dirty="0">
                <a:latin typeface="Calibri"/>
                <a:cs typeface="Calibri"/>
              </a:rPr>
              <a:t>) </a:t>
            </a:r>
            <a:r>
              <a:rPr lang="en-GB" altLang="en-US" sz="2400" b="1" dirty="0" err="1">
                <a:latin typeface="Calibri"/>
                <a:cs typeface="Calibri"/>
              </a:rPr>
              <a:t>produktion</a:t>
            </a:r>
            <a:endParaRPr lang="en-GB" altLang="en-US" sz="2400" b="1" dirty="0">
              <a:latin typeface="Calibri"/>
              <a:cs typeface="Calibri"/>
            </a:endParaRPr>
          </a:p>
          <a:p>
            <a:pPr marL="342900" lvl="1" indent="-342900"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Tx/>
              <a:buChar char="–"/>
            </a:pPr>
            <a:r>
              <a:rPr lang="en-GB" altLang="en-US" sz="2400" b="1" dirty="0">
                <a:latin typeface="Calibri"/>
                <a:cs typeface="Calibri"/>
              </a:rPr>
              <a:t>Supermarket</a:t>
            </a:r>
          </a:p>
          <a:p>
            <a:pPr marL="342900" lvl="1" indent="-342900"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Tx/>
              <a:buChar char="–"/>
            </a:pPr>
            <a:r>
              <a:rPr lang="en-GB" altLang="en-US" sz="2400" b="1" dirty="0">
                <a:latin typeface="Calibri"/>
                <a:cs typeface="Calibri"/>
              </a:rPr>
              <a:t>Kanban</a:t>
            </a:r>
          </a:p>
        </p:txBody>
      </p:sp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526341" y="1753702"/>
            <a:ext cx="676196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254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pt-PT" altLang="en-US" b="1" dirty="0">
                <a:latin typeface="+mn-lt"/>
              </a:rPr>
              <a:t>Strategier för att nå kontinuerligt flöde (exempel):</a:t>
            </a:r>
          </a:p>
        </p:txBody>
      </p:sp>
      <p:sp>
        <p:nvSpPr>
          <p:cNvPr id="7" name="Otsikko 1"/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>
                <a:solidFill>
                  <a:srgbClr val="00B050"/>
                </a:solidFill>
                <a:latin typeface="+mn-lt"/>
              </a:rPr>
              <a:t>Princip3</a:t>
            </a:r>
          </a:p>
          <a:p>
            <a:pPr algn="ctr"/>
            <a:r>
              <a:rPr lang="en-US" sz="3300" b="1" dirty="0" err="1">
                <a:solidFill>
                  <a:srgbClr val="00B050"/>
                </a:solidFill>
                <a:latin typeface="+mn-lt"/>
              </a:rPr>
              <a:t>Kontinuerlig</a:t>
            </a:r>
            <a:r>
              <a:rPr lang="en-US" sz="3300" b="1" dirty="0">
                <a:solidFill>
                  <a:srgbClr val="00B050"/>
                </a:solidFill>
                <a:latin typeface="+mn-lt"/>
              </a:rPr>
              <a:t> </a:t>
            </a:r>
            <a:r>
              <a:rPr lang="en-US" sz="3300" b="1" dirty="0" err="1">
                <a:solidFill>
                  <a:srgbClr val="00B050"/>
                </a:solidFill>
                <a:latin typeface="+mn-lt"/>
              </a:rPr>
              <a:t>produktion</a:t>
            </a:r>
            <a:endParaRPr lang="en-US" sz="3300" b="1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5815761" y="2269936"/>
            <a:ext cx="6143162" cy="3520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254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lvl="1" indent="-342900"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Tx/>
              <a:buChar char="–"/>
            </a:pPr>
            <a:r>
              <a:rPr lang="en-GB" altLang="en-US" sz="2400" b="1" dirty="0">
                <a:latin typeface="Calibri"/>
                <a:cs typeface="Calibri"/>
              </a:rPr>
              <a:t>FIFO </a:t>
            </a:r>
          </a:p>
          <a:p>
            <a:pPr marL="342900" lvl="1" indent="-342900"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Tx/>
              <a:buChar char="–"/>
            </a:pPr>
            <a:r>
              <a:rPr lang="en-GB" altLang="en-US" sz="2400" b="1" dirty="0" err="1">
                <a:latin typeface="Calibri"/>
                <a:cs typeface="Calibri"/>
              </a:rPr>
              <a:t>Balancering</a:t>
            </a:r>
            <a:r>
              <a:rPr lang="en-GB" altLang="en-US" sz="2400" b="1" dirty="0">
                <a:latin typeface="Calibri"/>
                <a:cs typeface="Calibri"/>
              </a:rPr>
              <a:t> </a:t>
            </a:r>
            <a:r>
              <a:rPr lang="en-GB" altLang="en-US" sz="2400" b="1" dirty="0" err="1">
                <a:latin typeface="Calibri"/>
                <a:cs typeface="Calibri"/>
              </a:rPr>
              <a:t>av</a:t>
            </a:r>
            <a:r>
              <a:rPr lang="en-GB" altLang="en-US" sz="2400" b="1" dirty="0">
                <a:latin typeface="Calibri"/>
                <a:cs typeface="Calibri"/>
              </a:rPr>
              <a:t> </a:t>
            </a:r>
            <a:r>
              <a:rPr lang="en-GB" altLang="en-US" sz="2400" b="1" dirty="0" err="1">
                <a:latin typeface="Calibri"/>
                <a:cs typeface="Calibri"/>
              </a:rPr>
              <a:t>cykelstid</a:t>
            </a:r>
            <a:r>
              <a:rPr lang="en-GB" altLang="en-US" sz="2400" b="1" dirty="0">
                <a:latin typeface="Calibri"/>
                <a:cs typeface="Calibri"/>
              </a:rPr>
              <a:t> </a:t>
            </a:r>
            <a:r>
              <a:rPr lang="en-GB" altLang="en-US" sz="2400" b="1" dirty="0" err="1">
                <a:latin typeface="Calibri"/>
                <a:cs typeface="Calibri"/>
              </a:rPr>
              <a:t>enligt</a:t>
            </a:r>
            <a:r>
              <a:rPr lang="en-GB" altLang="en-US" sz="2400" b="1" dirty="0">
                <a:latin typeface="Calibri"/>
                <a:cs typeface="Calibri"/>
              </a:rPr>
              <a:t> </a:t>
            </a:r>
            <a:r>
              <a:rPr lang="en-GB" altLang="en-US" sz="2400" b="1" dirty="0" err="1">
                <a:latin typeface="Calibri"/>
                <a:cs typeface="Calibri"/>
              </a:rPr>
              <a:t>takttiden</a:t>
            </a:r>
            <a:endParaRPr lang="en-GB" altLang="en-US" sz="2400" b="1" dirty="0">
              <a:latin typeface="Calibri"/>
              <a:cs typeface="Calibri"/>
            </a:endParaRPr>
          </a:p>
          <a:p>
            <a:pPr marL="342900" lvl="1" indent="-342900"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Tx/>
              <a:buChar char="–"/>
            </a:pPr>
            <a:r>
              <a:rPr lang="en-GB" altLang="en-US" sz="2400" b="1" dirty="0" err="1">
                <a:latin typeface="Calibri"/>
                <a:cs typeface="Calibri"/>
              </a:rPr>
              <a:t>Standardisering</a:t>
            </a:r>
            <a:endParaRPr lang="en-GB" altLang="en-US" sz="2400" b="1" dirty="0">
              <a:latin typeface="Calibri"/>
              <a:cs typeface="Calibri"/>
            </a:endParaRPr>
          </a:p>
          <a:p>
            <a:pPr marL="342900" lvl="1" indent="-342900"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Tx/>
              <a:buChar char="–"/>
            </a:pPr>
            <a:r>
              <a:rPr lang="en-GB" altLang="en-US" sz="2400" b="1" dirty="0" err="1">
                <a:latin typeface="Calibri"/>
                <a:cs typeface="Calibri"/>
              </a:rPr>
              <a:t>Visuell</a:t>
            </a:r>
            <a:r>
              <a:rPr lang="en-GB" altLang="en-US" sz="2400" b="1" dirty="0">
                <a:latin typeface="Calibri"/>
                <a:cs typeface="Calibri"/>
              </a:rPr>
              <a:t> (</a:t>
            </a:r>
            <a:r>
              <a:rPr lang="en-GB" altLang="en-US" sz="2400" b="1" dirty="0" err="1">
                <a:latin typeface="Calibri"/>
                <a:cs typeface="Calibri"/>
              </a:rPr>
              <a:t>synbar</a:t>
            </a:r>
            <a:r>
              <a:rPr lang="en-GB" altLang="en-US" sz="2400" b="1" dirty="0">
                <a:latin typeface="Calibri"/>
                <a:cs typeface="Calibri"/>
              </a:rPr>
              <a:t>) </a:t>
            </a:r>
            <a:r>
              <a:rPr lang="en-GB" altLang="en-US" sz="2400" b="1" dirty="0" err="1">
                <a:latin typeface="Calibri"/>
                <a:cs typeface="Calibri"/>
              </a:rPr>
              <a:t>kontroll</a:t>
            </a:r>
            <a:r>
              <a:rPr lang="en-GB" altLang="en-US" sz="2400" b="1" dirty="0">
                <a:latin typeface="Calibri"/>
                <a:cs typeface="Calibri"/>
              </a:rPr>
              <a:t> </a:t>
            </a:r>
          </a:p>
          <a:p>
            <a:pPr marL="342900" lvl="1" indent="-342900"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Tx/>
              <a:buChar char="–"/>
            </a:pPr>
            <a:r>
              <a:rPr lang="en-US" altLang="en-US" sz="2400" b="1" dirty="0" err="1">
                <a:latin typeface="Calibri"/>
                <a:cs typeface="Calibri"/>
              </a:rPr>
              <a:t>Verktyg</a:t>
            </a:r>
            <a:r>
              <a:rPr lang="en-US" altLang="en-US" sz="2400" b="1" dirty="0">
                <a:latin typeface="Calibri"/>
                <a:cs typeface="Calibri"/>
              </a:rPr>
              <a:t> </a:t>
            </a:r>
            <a:r>
              <a:rPr lang="en-US" altLang="en-US" sz="2400" b="1" dirty="0" err="1">
                <a:latin typeface="Calibri"/>
                <a:cs typeface="Calibri"/>
              </a:rPr>
              <a:t>för</a:t>
            </a:r>
            <a:r>
              <a:rPr lang="en-US" altLang="en-US" sz="2400" b="1" dirty="0">
                <a:latin typeface="Calibri"/>
                <a:cs typeface="Calibri"/>
              </a:rPr>
              <a:t> </a:t>
            </a:r>
            <a:r>
              <a:rPr lang="en-US" altLang="en-US" sz="2400" b="1" dirty="0" err="1">
                <a:latin typeface="Calibri"/>
                <a:cs typeface="Calibri"/>
              </a:rPr>
              <a:t>problemlösning</a:t>
            </a:r>
            <a:endParaRPr lang="en-US" altLang="en-US" sz="2400" b="1" dirty="0">
              <a:latin typeface="Calibri"/>
              <a:cs typeface="Calibri"/>
            </a:endParaRPr>
          </a:p>
          <a:p>
            <a:pPr marL="342900" lvl="1" indent="-342900"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Tx/>
              <a:buChar char="–"/>
            </a:pPr>
            <a:r>
              <a:rPr lang="en-GB" altLang="en-US" sz="2400" b="1" dirty="0">
                <a:latin typeface="Calibri"/>
                <a:cs typeface="Calibri"/>
              </a:rPr>
              <a:t>5S</a:t>
            </a:r>
          </a:p>
        </p:txBody>
      </p:sp>
    </p:spTree>
    <p:extLst>
      <p:ext uri="{BB962C8B-B14F-4D97-AF65-F5344CB8AC3E}">
        <p14:creationId xmlns:p14="http://schemas.microsoft.com/office/powerpoint/2010/main" val="37806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1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1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1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/>
          <p:nvPr/>
        </p:nvSpPr>
        <p:spPr>
          <a:xfrm>
            <a:off x="1958742" y="2791368"/>
            <a:ext cx="82931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3600" b="1" dirty="0">
                <a:ea typeface="Arial" charset="0"/>
                <a:cs typeface="Arial" charset="0"/>
              </a:rPr>
              <a:t>LEAN FOR WORK AND LEAN FOR LIFE</a:t>
            </a:r>
          </a:p>
          <a:p>
            <a:pPr algn="ctr"/>
            <a:r>
              <a:rPr lang="en-US" sz="3600" b="1"/>
              <a:t>Train the trainer to teach Lean skills in VET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30286" y="4151086"/>
            <a:ext cx="7300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This publication has been funded by the European Commission. The Commission accepts no responsibility for the contents of the publication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06508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6" name="Picture 10" descr="Kaoru Ishikaw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5" b="3307"/>
          <a:stretch>
            <a:fillRect/>
          </a:stretch>
        </p:blipFill>
        <p:spPr bwMode="auto">
          <a:xfrm>
            <a:off x="7969956" y="2537869"/>
            <a:ext cx="2037418" cy="254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7" name="Picture 16" descr="Figura Kaiz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7374" y="2537869"/>
            <a:ext cx="1442468" cy="2546303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isällön paikkamerkki 2"/>
          <p:cNvSpPr txBox="1">
            <a:spLocks/>
          </p:cNvSpPr>
          <p:nvPr/>
        </p:nvSpPr>
        <p:spPr>
          <a:xfrm>
            <a:off x="612560" y="1961958"/>
            <a:ext cx="7259688" cy="44587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b="1" dirty="0">
                <a:latin typeface="Calibri" pitchFamily="34" charset="0"/>
              </a:rPr>
              <a:t>5S:s </a:t>
            </a:r>
            <a:r>
              <a:rPr lang="en-US" b="1" dirty="0" err="1">
                <a:latin typeface="Calibri" pitchFamily="34" charset="0"/>
              </a:rPr>
              <a:t>härkomst</a:t>
            </a:r>
            <a:endParaRPr lang="en-US" b="1" dirty="0">
              <a:latin typeface="Calibri" pitchFamily="34" charset="0"/>
            </a:endParaRPr>
          </a:p>
          <a:p>
            <a:pPr>
              <a:lnSpc>
                <a:spcPts val="3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GB" altLang="en-US" dirty="0"/>
              <a:t>Fick sin </a:t>
            </a:r>
            <a:r>
              <a:rPr lang="en-GB" altLang="en-US" dirty="0" err="1"/>
              <a:t>början</a:t>
            </a:r>
            <a:r>
              <a:rPr lang="en-GB" altLang="en-US" dirty="0"/>
              <a:t> </a:t>
            </a:r>
            <a:r>
              <a:rPr lang="en-GB" altLang="en-US" dirty="0" err="1"/>
              <a:t>på</a:t>
            </a:r>
            <a:r>
              <a:rPr lang="en-GB" altLang="en-US" dirty="0"/>
              <a:t> 1950-talet, </a:t>
            </a:r>
            <a:r>
              <a:rPr lang="en-GB" altLang="en-US" dirty="0" err="1"/>
              <a:t>i</a:t>
            </a:r>
            <a:r>
              <a:rPr lang="en-GB" altLang="en-US" dirty="0"/>
              <a:t> Japan </a:t>
            </a:r>
            <a:r>
              <a:rPr lang="en-GB" altLang="en-US" dirty="0" err="1"/>
              <a:t>efter</a:t>
            </a:r>
            <a:r>
              <a:rPr lang="en-GB" altLang="en-US" dirty="0"/>
              <a:t> </a:t>
            </a:r>
            <a:r>
              <a:rPr lang="en-GB" altLang="en-US" dirty="0" err="1"/>
              <a:t>krigstiden</a:t>
            </a:r>
            <a:r>
              <a:rPr lang="en-GB" altLang="en-US" dirty="0"/>
              <a:t>.</a:t>
            </a:r>
          </a:p>
          <a:p>
            <a:pPr>
              <a:lnSpc>
                <a:spcPts val="3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GB" altLang="en-US" dirty="0" err="1"/>
              <a:t>Det</a:t>
            </a:r>
            <a:r>
              <a:rPr lang="en-GB" altLang="en-US" dirty="0"/>
              <a:t> </a:t>
            </a:r>
            <a:r>
              <a:rPr lang="en-GB" altLang="en-US" dirty="0" err="1"/>
              <a:t>fanns</a:t>
            </a:r>
            <a:r>
              <a:rPr lang="en-GB" altLang="en-US" dirty="0"/>
              <a:t> </a:t>
            </a:r>
            <a:r>
              <a:rPr lang="en-GB" altLang="en-US" dirty="0" err="1"/>
              <a:t>ett</a:t>
            </a:r>
            <a:r>
              <a:rPr lang="en-GB" altLang="en-US" dirty="0"/>
              <a:t> </a:t>
            </a:r>
            <a:r>
              <a:rPr lang="en-GB" altLang="en-US" dirty="0" err="1"/>
              <a:t>enormt</a:t>
            </a:r>
            <a:r>
              <a:rPr lang="en-GB" altLang="en-US" dirty="0"/>
              <a:t> </a:t>
            </a:r>
            <a:r>
              <a:rPr lang="en-GB" altLang="en-US" dirty="0" err="1"/>
              <a:t>behov</a:t>
            </a:r>
            <a:r>
              <a:rPr lang="en-GB" altLang="en-US" dirty="0"/>
              <a:t> </a:t>
            </a:r>
            <a:r>
              <a:rPr lang="en-GB" altLang="en-US" dirty="0" err="1"/>
              <a:t>av</a:t>
            </a:r>
            <a:r>
              <a:rPr lang="en-GB" altLang="en-US" dirty="0"/>
              <a:t> </a:t>
            </a:r>
            <a:r>
              <a:rPr lang="en-GB" altLang="en-US" dirty="0" err="1"/>
              <a:t>att</a:t>
            </a:r>
            <a:r>
              <a:rPr lang="en-GB" altLang="en-US" dirty="0"/>
              <a:t> </a:t>
            </a:r>
            <a:r>
              <a:rPr lang="en-GB" altLang="en-US" dirty="0" err="1"/>
              <a:t>organisera</a:t>
            </a:r>
            <a:r>
              <a:rPr lang="en-GB" altLang="en-US" dirty="0"/>
              <a:t> </a:t>
            </a:r>
            <a:r>
              <a:rPr lang="en-GB" altLang="en-US" dirty="0" err="1"/>
              <a:t>landet</a:t>
            </a:r>
            <a:r>
              <a:rPr lang="en-GB" altLang="en-US" dirty="0"/>
              <a:t> </a:t>
            </a:r>
            <a:r>
              <a:rPr lang="en-GB" altLang="en-US" dirty="0" err="1"/>
              <a:t>och</a:t>
            </a:r>
            <a:r>
              <a:rPr lang="en-GB" altLang="en-US" dirty="0"/>
              <a:t> </a:t>
            </a:r>
            <a:r>
              <a:rPr lang="en-GB" altLang="en-US" dirty="0" err="1"/>
              <a:t>industrin</a:t>
            </a:r>
            <a:r>
              <a:rPr lang="en-GB" altLang="en-US" dirty="0"/>
              <a:t> </a:t>
            </a:r>
            <a:r>
              <a:rPr lang="en-GB" altLang="en-US" dirty="0" err="1"/>
              <a:t>vilket</a:t>
            </a:r>
            <a:r>
              <a:rPr lang="en-GB" altLang="en-US" dirty="0"/>
              <a:t> </a:t>
            </a:r>
            <a:r>
              <a:rPr lang="en-GB" altLang="en-US" dirty="0" err="1"/>
              <a:t>ledde</a:t>
            </a:r>
            <a:r>
              <a:rPr lang="en-GB" altLang="en-US" dirty="0"/>
              <a:t> till </a:t>
            </a:r>
            <a:r>
              <a:rPr lang="en-GB" altLang="en-US" dirty="0" err="1"/>
              <a:t>att</a:t>
            </a:r>
            <a:r>
              <a:rPr lang="en-GB" altLang="en-US" dirty="0"/>
              <a:t> Kaoru Ishikawa </a:t>
            </a:r>
            <a:r>
              <a:rPr lang="en-GB" altLang="en-US" dirty="0" err="1"/>
              <a:t>utvecklade</a:t>
            </a:r>
            <a:r>
              <a:rPr lang="en-GB" altLang="en-US" dirty="0"/>
              <a:t> 5S-programmet.</a:t>
            </a:r>
          </a:p>
          <a:p>
            <a:pPr>
              <a:lnSpc>
                <a:spcPts val="3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fi-FI" altLang="en-US" dirty="0" err="1"/>
              <a:t>Nuförtiden</a:t>
            </a:r>
            <a:r>
              <a:rPr lang="fi-FI" altLang="en-US" dirty="0"/>
              <a:t> </a:t>
            </a:r>
            <a:r>
              <a:rPr lang="fi-FI" altLang="en-US" dirty="0" err="1"/>
              <a:t>är</a:t>
            </a:r>
            <a:r>
              <a:rPr lang="fi-FI" altLang="en-US" dirty="0"/>
              <a:t> </a:t>
            </a:r>
            <a:r>
              <a:rPr lang="fi-FI" altLang="en-US" dirty="0" err="1"/>
              <a:t>det</a:t>
            </a:r>
            <a:r>
              <a:rPr lang="fi-FI" altLang="en-US" dirty="0"/>
              <a:t> </a:t>
            </a:r>
            <a:r>
              <a:rPr lang="fi-FI" altLang="en-US" dirty="0" err="1"/>
              <a:t>känt</a:t>
            </a:r>
            <a:r>
              <a:rPr lang="fi-FI" altLang="en-US" dirty="0"/>
              <a:t> </a:t>
            </a:r>
            <a:r>
              <a:rPr lang="fi-FI" altLang="en-US" dirty="0" err="1"/>
              <a:t>och</a:t>
            </a:r>
            <a:r>
              <a:rPr lang="fi-FI" altLang="en-US" dirty="0"/>
              <a:t> </a:t>
            </a:r>
            <a:r>
              <a:rPr lang="fi-FI" altLang="en-US" dirty="0" err="1"/>
              <a:t>flertalet</a:t>
            </a:r>
            <a:r>
              <a:rPr lang="fi-FI" altLang="en-US" dirty="0"/>
              <a:t> </a:t>
            </a:r>
            <a:r>
              <a:rPr lang="fi-FI" altLang="en-US" dirty="0" err="1"/>
              <a:t>organisationer</a:t>
            </a:r>
            <a:r>
              <a:rPr lang="fi-FI" altLang="en-US" dirty="0"/>
              <a:t> </a:t>
            </a:r>
            <a:r>
              <a:rPr lang="fi-FI" altLang="en-US" dirty="0" err="1"/>
              <a:t>har</a:t>
            </a:r>
            <a:r>
              <a:rPr lang="fi-FI" altLang="en-US" dirty="0"/>
              <a:t> </a:t>
            </a:r>
            <a:r>
              <a:rPr lang="fi-FI" altLang="en-US" dirty="0" err="1"/>
              <a:t>tagit</a:t>
            </a:r>
            <a:r>
              <a:rPr lang="fi-FI" altLang="en-US" dirty="0"/>
              <a:t> </a:t>
            </a:r>
            <a:r>
              <a:rPr lang="fi-FI" altLang="en-US" dirty="0" err="1"/>
              <a:t>det</a:t>
            </a:r>
            <a:r>
              <a:rPr lang="fi-FI" altLang="en-US" dirty="0"/>
              <a:t> i </a:t>
            </a:r>
            <a:r>
              <a:rPr lang="fi-FI" altLang="en-US" dirty="0" err="1"/>
              <a:t>bruk</a:t>
            </a:r>
            <a:r>
              <a:rPr lang="fi-FI" altLang="en-US" dirty="0"/>
              <a:t> </a:t>
            </a:r>
            <a:r>
              <a:rPr lang="fi-FI" altLang="en-US" dirty="0" err="1"/>
              <a:t>som</a:t>
            </a:r>
            <a:r>
              <a:rPr lang="fi-FI" altLang="en-US" dirty="0"/>
              <a:t> </a:t>
            </a:r>
            <a:r>
              <a:rPr lang="fi-FI" altLang="en-US" dirty="0" err="1"/>
              <a:t>verktyg</a:t>
            </a:r>
            <a:r>
              <a:rPr lang="fi-FI" altLang="en-US" dirty="0"/>
              <a:t> för </a:t>
            </a:r>
            <a:r>
              <a:rPr lang="fi-FI" altLang="en-US" dirty="0" err="1"/>
              <a:t>kontinuerlig</a:t>
            </a:r>
            <a:r>
              <a:rPr lang="fi-FI" altLang="en-US" dirty="0"/>
              <a:t> </a:t>
            </a:r>
            <a:r>
              <a:rPr lang="fi-FI" altLang="en-US" dirty="0" err="1"/>
              <a:t>utveckling</a:t>
            </a:r>
            <a:r>
              <a:rPr lang="fi-FI" altLang="en-US" sz="2400" dirty="0"/>
              <a:t>.</a:t>
            </a:r>
            <a:endParaRPr lang="pt-PT" altLang="en-US" sz="2400" dirty="0"/>
          </a:p>
        </p:txBody>
      </p:sp>
      <p:sp>
        <p:nvSpPr>
          <p:cNvPr id="6" name="Otsikko 1"/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solidFill>
                  <a:srgbClr val="00B050"/>
                </a:solidFill>
                <a:latin typeface="+mn-lt"/>
              </a:rPr>
              <a:t>Princip</a:t>
            </a:r>
            <a:r>
              <a:rPr lang="en-US" sz="4100" b="1" dirty="0">
                <a:solidFill>
                  <a:srgbClr val="00B050"/>
                </a:solidFill>
                <a:latin typeface="+mn-lt"/>
              </a:rPr>
              <a:t> 3</a:t>
            </a:r>
          </a:p>
          <a:p>
            <a:pPr algn="ctr"/>
            <a:r>
              <a:rPr lang="en-US" sz="3300" b="1" dirty="0">
                <a:solidFill>
                  <a:srgbClr val="00B050"/>
                </a:solidFill>
                <a:latin typeface="+mn-lt"/>
              </a:rPr>
              <a:t>5S</a:t>
            </a:r>
          </a:p>
        </p:txBody>
      </p:sp>
    </p:spTree>
    <p:extLst>
      <p:ext uri="{BB962C8B-B14F-4D97-AF65-F5344CB8AC3E}">
        <p14:creationId xmlns:p14="http://schemas.microsoft.com/office/powerpoint/2010/main" val="545452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24625"/>
            <a:ext cx="5176245" cy="3450830"/>
          </a:xfrm>
          <a:prstGeom prst="rect">
            <a:avLst/>
          </a:prstGeom>
        </p:spPr>
      </p:pic>
      <p:sp>
        <p:nvSpPr>
          <p:cNvPr id="7" name="Sisällön paikkamerkki 2"/>
          <p:cNvSpPr txBox="1">
            <a:spLocks/>
          </p:cNvSpPr>
          <p:nvPr/>
        </p:nvSpPr>
        <p:spPr>
          <a:xfrm>
            <a:off x="612560" y="1961959"/>
            <a:ext cx="4727084" cy="356419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3600" b="1" dirty="0" err="1">
                <a:latin typeface="Calibri" pitchFamily="34" charset="0"/>
              </a:rPr>
              <a:t>Vad</a:t>
            </a:r>
            <a:r>
              <a:rPr lang="en-US" sz="3600" b="1" dirty="0">
                <a:latin typeface="Calibri" pitchFamily="34" charset="0"/>
              </a:rPr>
              <a:t> </a:t>
            </a:r>
            <a:r>
              <a:rPr lang="en-US" sz="3600" b="1" dirty="0" err="1">
                <a:latin typeface="Calibri" pitchFamily="34" charset="0"/>
              </a:rPr>
              <a:t>är</a:t>
            </a:r>
            <a:r>
              <a:rPr lang="en-US" sz="3600" b="1" dirty="0">
                <a:latin typeface="Calibri" pitchFamily="34" charset="0"/>
              </a:rPr>
              <a:t> 5S?</a:t>
            </a:r>
          </a:p>
          <a:p>
            <a:pPr marL="0" indent="0">
              <a:lnSpc>
                <a:spcPts val="3000"/>
              </a:lnSpc>
              <a:spcBef>
                <a:spcPct val="50000"/>
              </a:spcBef>
              <a:buNone/>
            </a:pPr>
            <a:r>
              <a:rPr lang="en-US" altLang="en-US" dirty="0" err="1"/>
              <a:t>Det</a:t>
            </a:r>
            <a:r>
              <a:rPr lang="en-US" altLang="en-US" dirty="0"/>
              <a:t> </a:t>
            </a:r>
            <a:r>
              <a:rPr lang="en-US" altLang="en-US" dirty="0" err="1"/>
              <a:t>är</a:t>
            </a:r>
            <a:r>
              <a:rPr lang="en-US" altLang="en-US" dirty="0"/>
              <a:t> </a:t>
            </a:r>
            <a:r>
              <a:rPr lang="en-US" altLang="en-US" dirty="0" err="1"/>
              <a:t>en</a:t>
            </a:r>
            <a:r>
              <a:rPr lang="en-US" altLang="en-US" dirty="0"/>
              <a:t> </a:t>
            </a:r>
            <a:r>
              <a:rPr lang="en-US" altLang="en-US" dirty="0" err="1"/>
              <a:t>metod</a:t>
            </a:r>
            <a:r>
              <a:rPr lang="en-US" altLang="en-US" dirty="0"/>
              <a:t> </a:t>
            </a:r>
            <a:r>
              <a:rPr lang="en-US" altLang="en-US" dirty="0" err="1"/>
              <a:t>för</a:t>
            </a:r>
            <a:r>
              <a:rPr lang="en-US" altLang="en-US" dirty="0"/>
              <a:t> </a:t>
            </a:r>
            <a:r>
              <a:rPr lang="en-US" altLang="en-US" dirty="0" err="1"/>
              <a:t>att</a:t>
            </a:r>
            <a:r>
              <a:rPr lang="en-US" altLang="en-US" dirty="0"/>
              <a:t> </a:t>
            </a:r>
            <a:r>
              <a:rPr lang="en-US" altLang="en-US" dirty="0" err="1"/>
              <a:t>skapa</a:t>
            </a:r>
            <a:r>
              <a:rPr lang="en-US" altLang="en-US" dirty="0"/>
              <a:t> </a:t>
            </a:r>
            <a:r>
              <a:rPr lang="en-US" altLang="en-US" dirty="0" err="1"/>
              <a:t>en</a:t>
            </a:r>
            <a:r>
              <a:rPr lang="en-US" altLang="en-US" dirty="0"/>
              <a:t> </a:t>
            </a:r>
            <a:r>
              <a:rPr lang="en-US" altLang="en-US" dirty="0" err="1"/>
              <a:t>städad</a:t>
            </a:r>
            <a:r>
              <a:rPr lang="en-US" altLang="en-US" dirty="0"/>
              <a:t> </a:t>
            </a:r>
            <a:r>
              <a:rPr lang="en-US" altLang="en-US" dirty="0" err="1"/>
              <a:t>och</a:t>
            </a:r>
            <a:r>
              <a:rPr lang="en-US" altLang="en-US" dirty="0"/>
              <a:t> </a:t>
            </a:r>
            <a:r>
              <a:rPr lang="en-US" altLang="en-US" dirty="0" err="1"/>
              <a:t>systematisk</a:t>
            </a:r>
            <a:r>
              <a:rPr lang="en-US" altLang="en-US" dirty="0"/>
              <a:t> </a:t>
            </a:r>
            <a:r>
              <a:rPr lang="en-US" altLang="en-US" dirty="0" err="1"/>
              <a:t>arbetsstation</a:t>
            </a:r>
            <a:r>
              <a:rPr lang="en-US" altLang="en-US" dirty="0"/>
              <a:t> </a:t>
            </a:r>
            <a:r>
              <a:rPr lang="en-US" altLang="en-US" dirty="0" err="1"/>
              <a:t>eller</a:t>
            </a:r>
            <a:r>
              <a:rPr lang="en-US" altLang="en-US" dirty="0"/>
              <a:t> –</a:t>
            </a:r>
            <a:r>
              <a:rPr lang="en-US" altLang="en-US" dirty="0" err="1"/>
              <a:t>omgivning</a:t>
            </a:r>
            <a:r>
              <a:rPr lang="en-US" altLang="en-US" dirty="0"/>
              <a:t> </a:t>
            </a:r>
            <a:r>
              <a:rPr lang="en-US" altLang="en-US" dirty="0" err="1"/>
              <a:t>där</a:t>
            </a:r>
            <a:r>
              <a:rPr lang="en-US" altLang="en-US" dirty="0"/>
              <a:t> </a:t>
            </a:r>
            <a:r>
              <a:rPr lang="en-US" altLang="en-US" b="1" dirty="0" err="1"/>
              <a:t>slöseri</a:t>
            </a:r>
            <a:r>
              <a:rPr lang="en-US" altLang="en-US" b="1" dirty="0"/>
              <a:t> </a:t>
            </a:r>
            <a:r>
              <a:rPr lang="en-US" altLang="en-US" b="1" dirty="0" err="1"/>
              <a:t>och</a:t>
            </a:r>
            <a:r>
              <a:rPr lang="en-US" altLang="en-US" b="1" dirty="0"/>
              <a:t> </a:t>
            </a:r>
            <a:r>
              <a:rPr lang="en-US" altLang="en-US" b="1" dirty="0" err="1"/>
              <a:t>annan</a:t>
            </a:r>
            <a:r>
              <a:rPr lang="en-US" altLang="en-US" b="1" dirty="0"/>
              <a:t> </a:t>
            </a:r>
            <a:r>
              <a:rPr lang="en-US" altLang="en-US" b="1" dirty="0" err="1"/>
              <a:t>avvikelse</a:t>
            </a:r>
            <a:r>
              <a:rPr lang="en-US" altLang="en-US" b="1" dirty="0"/>
              <a:t> </a:t>
            </a:r>
            <a:r>
              <a:rPr lang="en-US" altLang="en-US" b="1" dirty="0" err="1"/>
              <a:t>är</a:t>
            </a:r>
            <a:r>
              <a:rPr lang="en-US" altLang="en-US" b="1" dirty="0"/>
              <a:t> </a:t>
            </a:r>
            <a:r>
              <a:rPr lang="en-US" altLang="en-US" b="1" dirty="0" err="1"/>
              <a:t>synlig</a:t>
            </a:r>
            <a:r>
              <a:rPr lang="en-US" altLang="en-US" b="1" dirty="0"/>
              <a:t> </a:t>
            </a:r>
            <a:r>
              <a:rPr lang="en-US" altLang="en-US" b="1" dirty="0" err="1"/>
              <a:t>och</a:t>
            </a:r>
            <a:r>
              <a:rPr lang="en-US" altLang="en-US" b="1" dirty="0"/>
              <a:t> </a:t>
            </a:r>
            <a:r>
              <a:rPr lang="en-US" altLang="en-US" b="1" dirty="0" err="1"/>
              <a:t>därmed</a:t>
            </a:r>
            <a:r>
              <a:rPr lang="en-US" altLang="en-US" b="1" dirty="0"/>
              <a:t> </a:t>
            </a:r>
            <a:r>
              <a:rPr lang="en-US" altLang="en-US" b="1" dirty="0" err="1"/>
              <a:t>omedelbart</a:t>
            </a:r>
            <a:r>
              <a:rPr lang="en-US" altLang="en-US" b="1" dirty="0"/>
              <a:t> </a:t>
            </a:r>
            <a:r>
              <a:rPr lang="en-US" altLang="en-US" b="1" dirty="0" err="1"/>
              <a:t>avslöjas</a:t>
            </a:r>
            <a:r>
              <a:rPr lang="en-US" altLang="en-US" dirty="0"/>
              <a:t>.</a:t>
            </a:r>
            <a:endParaRPr lang="en-US" altLang="en-US" b="1" dirty="0"/>
          </a:p>
        </p:txBody>
      </p:sp>
      <p:sp>
        <p:nvSpPr>
          <p:cNvPr id="5" name="Otsikko 1"/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solidFill>
                  <a:srgbClr val="00B050"/>
                </a:solidFill>
                <a:latin typeface="+mn-lt"/>
              </a:rPr>
              <a:t>Princip</a:t>
            </a:r>
            <a:r>
              <a:rPr lang="en-US" sz="4100" b="1" dirty="0">
                <a:solidFill>
                  <a:srgbClr val="00B050"/>
                </a:solidFill>
                <a:latin typeface="+mn-lt"/>
              </a:rPr>
              <a:t> 3</a:t>
            </a:r>
          </a:p>
          <a:p>
            <a:pPr algn="ctr"/>
            <a:r>
              <a:rPr lang="en-US" sz="3300" b="1" dirty="0">
                <a:solidFill>
                  <a:srgbClr val="00B050"/>
                </a:solidFill>
                <a:latin typeface="+mn-lt"/>
              </a:rPr>
              <a:t>5S</a:t>
            </a:r>
          </a:p>
        </p:txBody>
      </p:sp>
    </p:spTree>
    <p:extLst>
      <p:ext uri="{BB962C8B-B14F-4D97-AF65-F5344CB8AC3E}">
        <p14:creationId xmlns:p14="http://schemas.microsoft.com/office/powerpoint/2010/main" val="1571436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615990" y="1731736"/>
            <a:ext cx="8076065" cy="464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254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pt-PT" altLang="en-US" sz="3600" b="1" dirty="0">
                <a:latin typeface="+mn-lt"/>
              </a:rPr>
              <a:t>Vad är 5S?</a:t>
            </a:r>
          </a:p>
          <a:p>
            <a:pPr marL="228600" lvl="1" indent="-228600"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i-FI" altLang="en-US" sz="2400" dirty="0" err="1">
                <a:latin typeface="Calibri" pitchFamily="34" charset="0"/>
                <a:cs typeface="+mn-cs"/>
              </a:rPr>
              <a:t>Fem</a:t>
            </a:r>
            <a:r>
              <a:rPr lang="fi-FI" altLang="en-US" sz="2400" dirty="0">
                <a:latin typeface="Calibri" pitchFamily="34" charset="0"/>
                <a:cs typeface="+mn-cs"/>
              </a:rPr>
              <a:t> (5) </a:t>
            </a:r>
            <a:r>
              <a:rPr lang="fi-FI" altLang="en-US" sz="2400" dirty="0" err="1">
                <a:latin typeface="Calibri" pitchFamily="34" charset="0"/>
                <a:cs typeface="+mn-cs"/>
              </a:rPr>
              <a:t>skeden</a:t>
            </a:r>
            <a:r>
              <a:rPr lang="fi-FI" altLang="en-US" sz="2400" dirty="0">
                <a:latin typeface="Calibri" pitchFamily="34" charset="0"/>
                <a:cs typeface="+mn-cs"/>
              </a:rPr>
              <a:t> </a:t>
            </a:r>
            <a:r>
              <a:rPr lang="fi-FI" altLang="en-US" sz="2400" dirty="0" err="1">
                <a:latin typeface="Calibri" pitchFamily="34" charset="0"/>
                <a:cs typeface="+mn-cs"/>
              </a:rPr>
              <a:t>vars</a:t>
            </a:r>
            <a:r>
              <a:rPr lang="fi-FI" altLang="en-US" sz="2400" dirty="0">
                <a:latin typeface="Calibri" pitchFamily="34" charset="0"/>
                <a:cs typeface="+mn-cs"/>
              </a:rPr>
              <a:t> </a:t>
            </a:r>
            <a:r>
              <a:rPr lang="fi-FI" altLang="en-US" sz="2400" dirty="0" err="1">
                <a:latin typeface="Calibri" pitchFamily="34" charset="0"/>
                <a:cs typeface="+mn-cs"/>
              </a:rPr>
              <a:t>målsättning</a:t>
            </a:r>
            <a:r>
              <a:rPr lang="fi-FI" altLang="en-US" sz="2400" dirty="0">
                <a:latin typeface="Calibri" pitchFamily="34" charset="0"/>
                <a:cs typeface="+mn-cs"/>
              </a:rPr>
              <a:t> </a:t>
            </a:r>
            <a:r>
              <a:rPr lang="fi-FI" altLang="en-US" sz="2400" dirty="0" err="1">
                <a:latin typeface="Calibri" pitchFamily="34" charset="0"/>
                <a:cs typeface="+mn-cs"/>
              </a:rPr>
              <a:t>är</a:t>
            </a:r>
            <a:r>
              <a:rPr lang="fi-FI" altLang="en-US" sz="2400" dirty="0">
                <a:latin typeface="Calibri" pitchFamily="34" charset="0"/>
                <a:cs typeface="+mn-cs"/>
              </a:rPr>
              <a:t> </a:t>
            </a:r>
            <a:r>
              <a:rPr lang="fi-FI" altLang="en-US" sz="2400" dirty="0" err="1">
                <a:latin typeface="Calibri" pitchFamily="34" charset="0"/>
                <a:cs typeface="+mn-cs"/>
              </a:rPr>
              <a:t>att</a:t>
            </a:r>
            <a:r>
              <a:rPr lang="fi-FI" altLang="en-US" sz="2400" dirty="0">
                <a:latin typeface="Calibri" pitchFamily="34" charset="0"/>
                <a:cs typeface="+mn-cs"/>
              </a:rPr>
              <a:t> </a:t>
            </a:r>
            <a:r>
              <a:rPr lang="fi-FI" altLang="en-US" sz="2400" dirty="0" err="1">
                <a:latin typeface="Calibri" pitchFamily="34" charset="0"/>
                <a:cs typeface="+mn-cs"/>
              </a:rPr>
              <a:t>förenkla</a:t>
            </a:r>
            <a:r>
              <a:rPr lang="fi-FI" altLang="en-US" sz="2400" dirty="0">
                <a:latin typeface="Calibri" pitchFamily="34" charset="0"/>
                <a:cs typeface="+mn-cs"/>
              </a:rPr>
              <a:t> </a:t>
            </a:r>
            <a:r>
              <a:rPr lang="fi-FI" altLang="en-US" sz="2400" dirty="0" err="1">
                <a:latin typeface="Calibri" pitchFamily="34" charset="0"/>
                <a:cs typeface="+mn-cs"/>
              </a:rPr>
              <a:t>och</a:t>
            </a:r>
            <a:r>
              <a:rPr lang="fi-FI" altLang="en-US" sz="2400" dirty="0">
                <a:latin typeface="Calibri" pitchFamily="34" charset="0"/>
                <a:cs typeface="+mn-cs"/>
              </a:rPr>
              <a:t> </a:t>
            </a:r>
            <a:r>
              <a:rPr lang="fi-FI" altLang="en-US" sz="2400" dirty="0" err="1">
                <a:latin typeface="Calibri" pitchFamily="34" charset="0"/>
                <a:cs typeface="+mn-cs"/>
              </a:rPr>
              <a:t>lätta</a:t>
            </a:r>
            <a:r>
              <a:rPr lang="fi-FI" altLang="en-US" sz="2400" dirty="0">
                <a:latin typeface="Calibri" pitchFamily="34" charset="0"/>
                <a:cs typeface="+mn-cs"/>
              </a:rPr>
              <a:t> </a:t>
            </a:r>
            <a:r>
              <a:rPr lang="fi-FI" altLang="en-US" sz="2400" dirty="0" err="1">
                <a:latin typeface="Calibri" pitchFamily="34" charset="0"/>
                <a:cs typeface="+mn-cs"/>
              </a:rPr>
              <a:t>vårt</a:t>
            </a:r>
            <a:r>
              <a:rPr lang="fi-FI" altLang="en-US" sz="2400" dirty="0">
                <a:latin typeface="Calibri" pitchFamily="34" charset="0"/>
                <a:cs typeface="+mn-cs"/>
              </a:rPr>
              <a:t> </a:t>
            </a:r>
            <a:r>
              <a:rPr lang="fi-FI" altLang="en-US" sz="2400" dirty="0" err="1">
                <a:latin typeface="Calibri" pitchFamily="34" charset="0"/>
                <a:cs typeface="+mn-cs"/>
              </a:rPr>
              <a:t>dagliga</a:t>
            </a:r>
            <a:r>
              <a:rPr lang="fi-FI" altLang="en-US" sz="2400" dirty="0">
                <a:latin typeface="Calibri" pitchFamily="34" charset="0"/>
                <a:cs typeface="+mn-cs"/>
              </a:rPr>
              <a:t> </a:t>
            </a:r>
            <a:r>
              <a:rPr lang="fi-FI" altLang="en-US" sz="2400" dirty="0" err="1">
                <a:latin typeface="Calibri" pitchFamily="34" charset="0"/>
                <a:cs typeface="+mn-cs"/>
              </a:rPr>
              <a:t>arbete</a:t>
            </a:r>
            <a:r>
              <a:rPr lang="fi-FI" altLang="en-US" sz="2400" dirty="0">
                <a:latin typeface="Calibri" pitchFamily="34" charset="0"/>
                <a:cs typeface="+mn-cs"/>
              </a:rPr>
              <a:t>.</a:t>
            </a:r>
            <a:endParaRPr lang="en-US" altLang="en-US" sz="2400" dirty="0">
              <a:latin typeface="Calibri" pitchFamily="34" charset="0"/>
              <a:cs typeface="+mn-cs"/>
            </a:endParaRPr>
          </a:p>
          <a:p>
            <a:pPr marL="228600" lvl="1" indent="-228600"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en-US" sz="2400" dirty="0" err="1">
                <a:latin typeface="Calibri"/>
                <a:cs typeface="Calibri"/>
              </a:rPr>
              <a:t>Ett</a:t>
            </a:r>
            <a:r>
              <a:rPr lang="en-US" altLang="en-US" sz="2400" dirty="0">
                <a:latin typeface="Calibri"/>
                <a:cs typeface="Calibri"/>
              </a:rPr>
              <a:t> </a:t>
            </a:r>
            <a:r>
              <a:rPr lang="en-US" altLang="en-US" sz="2400" dirty="0" err="1">
                <a:latin typeface="Calibri"/>
                <a:cs typeface="Calibri"/>
              </a:rPr>
              <a:t>verktyg</a:t>
            </a:r>
            <a:r>
              <a:rPr lang="en-US" altLang="en-US" sz="2400" dirty="0">
                <a:latin typeface="Calibri"/>
                <a:cs typeface="Calibri"/>
              </a:rPr>
              <a:t> </a:t>
            </a:r>
            <a:r>
              <a:rPr lang="en-US" altLang="en-US" sz="2400" dirty="0" err="1">
                <a:latin typeface="Calibri"/>
                <a:cs typeface="Calibri"/>
              </a:rPr>
              <a:t>för</a:t>
            </a:r>
            <a:r>
              <a:rPr lang="en-US" altLang="en-US" sz="2400" dirty="0">
                <a:latin typeface="Calibri"/>
                <a:cs typeface="Calibri"/>
              </a:rPr>
              <a:t> </a:t>
            </a:r>
            <a:r>
              <a:rPr lang="en-US" altLang="en-US" sz="2400" dirty="0" err="1">
                <a:latin typeface="Calibri"/>
                <a:cs typeface="Calibri"/>
              </a:rPr>
              <a:t>att</a:t>
            </a:r>
            <a:r>
              <a:rPr lang="en-US" altLang="en-US" sz="2400" dirty="0">
                <a:latin typeface="Calibri"/>
                <a:cs typeface="Calibri"/>
              </a:rPr>
              <a:t> </a:t>
            </a:r>
            <a:r>
              <a:rPr lang="en-US" altLang="en-US" sz="2400" dirty="0" err="1">
                <a:latin typeface="Calibri"/>
                <a:cs typeface="Calibri"/>
              </a:rPr>
              <a:t>hantera</a:t>
            </a:r>
            <a:r>
              <a:rPr lang="en-US" altLang="en-US" sz="2400" dirty="0">
                <a:latin typeface="Calibri"/>
                <a:cs typeface="Calibri"/>
              </a:rPr>
              <a:t> </a:t>
            </a:r>
            <a:r>
              <a:rPr lang="en-US" altLang="en-US" sz="2400" dirty="0" err="1">
                <a:latin typeface="Calibri"/>
                <a:cs typeface="Calibri"/>
              </a:rPr>
              <a:t>arbetsmiljön</a:t>
            </a:r>
            <a:r>
              <a:rPr lang="en-US" altLang="en-US" sz="2400" dirty="0">
                <a:latin typeface="Calibri"/>
                <a:cs typeface="Calibri"/>
              </a:rPr>
              <a:t>.</a:t>
            </a:r>
          </a:p>
          <a:p>
            <a:pPr marL="228600" lvl="1" indent="-228600"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sv-SE" altLang="en-US" sz="2400" dirty="0">
                <a:latin typeface="Calibri"/>
                <a:cs typeface="Calibri"/>
              </a:rPr>
              <a:t>Stödjer kontinuerligt utvecklingen av människors förmågor och förbinder sig därmed till en avsevärd förbättring av miljö och arbetsförhållanden</a:t>
            </a:r>
            <a:endParaRPr lang="en-US" altLang="en-US" sz="2400" dirty="0">
              <a:latin typeface="Calibri"/>
              <a:cs typeface="Calibri"/>
            </a:endParaRPr>
          </a:p>
          <a:p>
            <a:pPr marL="228600" lvl="1" indent="-228600" eaLnBrk="1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en-US" sz="2400" dirty="0" err="1">
                <a:latin typeface="Calibri" pitchFamily="34" charset="0"/>
                <a:cs typeface="+mn-cs"/>
              </a:rPr>
              <a:t>Bildar</a:t>
            </a:r>
            <a:r>
              <a:rPr lang="en-US" altLang="en-US" sz="2400" dirty="0">
                <a:latin typeface="Calibri" pitchFamily="34" charset="0"/>
                <a:cs typeface="+mn-cs"/>
              </a:rPr>
              <a:t> </a:t>
            </a:r>
            <a:r>
              <a:rPr lang="en-US" altLang="en-US" sz="2400" dirty="0" err="1">
                <a:latin typeface="Calibri" pitchFamily="34" charset="0"/>
                <a:cs typeface="+mn-cs"/>
              </a:rPr>
              <a:t>en</a:t>
            </a:r>
            <a:r>
              <a:rPr lang="en-US" altLang="en-US" sz="2400" dirty="0">
                <a:latin typeface="Calibri" pitchFamily="34" charset="0"/>
                <a:cs typeface="+mn-cs"/>
              </a:rPr>
              <a:t> </a:t>
            </a:r>
            <a:r>
              <a:rPr lang="en-US" altLang="en-US" sz="2400" dirty="0" err="1">
                <a:latin typeface="Calibri" pitchFamily="34" charset="0"/>
                <a:cs typeface="+mn-cs"/>
              </a:rPr>
              <a:t>grund</a:t>
            </a:r>
            <a:r>
              <a:rPr lang="en-US" altLang="en-US" sz="2400" dirty="0">
                <a:latin typeface="Calibri" pitchFamily="34" charset="0"/>
                <a:cs typeface="+mn-cs"/>
              </a:rPr>
              <a:t> </a:t>
            </a:r>
            <a:r>
              <a:rPr lang="en-US" altLang="en-US" sz="2400" dirty="0" err="1">
                <a:latin typeface="Calibri" pitchFamily="34" charset="0"/>
                <a:cs typeface="+mn-cs"/>
              </a:rPr>
              <a:t>för</a:t>
            </a:r>
            <a:r>
              <a:rPr lang="en-US" altLang="en-US" sz="2400" dirty="0">
                <a:latin typeface="Calibri" pitchFamily="34" charset="0"/>
                <a:cs typeface="+mn-cs"/>
              </a:rPr>
              <a:t> </a:t>
            </a:r>
            <a:r>
              <a:rPr lang="en-US" altLang="en-US" sz="2400" dirty="0" err="1">
                <a:latin typeface="Calibri" pitchFamily="34" charset="0"/>
                <a:cs typeface="+mn-cs"/>
              </a:rPr>
              <a:t>tillväxt</a:t>
            </a:r>
            <a:r>
              <a:rPr lang="en-US" altLang="en-US" sz="2400" dirty="0">
                <a:latin typeface="Calibri" pitchFamily="34" charset="0"/>
                <a:cs typeface="+mn-cs"/>
              </a:rPr>
              <a:t> </a:t>
            </a:r>
            <a:r>
              <a:rPr lang="en-US" altLang="en-US" sz="2400" dirty="0" err="1">
                <a:latin typeface="Calibri" pitchFamily="34" charset="0"/>
                <a:cs typeface="+mn-cs"/>
              </a:rPr>
              <a:t>av</a:t>
            </a:r>
            <a:r>
              <a:rPr lang="en-US" altLang="en-US" sz="2400" dirty="0">
                <a:latin typeface="Calibri" pitchFamily="34" charset="0"/>
                <a:cs typeface="+mn-cs"/>
              </a:rPr>
              <a:t> </a:t>
            </a:r>
            <a:r>
              <a:rPr lang="en-US" altLang="en-US" sz="2400" dirty="0" err="1">
                <a:latin typeface="Calibri" pitchFamily="34" charset="0"/>
                <a:cs typeface="+mn-cs"/>
              </a:rPr>
              <a:t>produktivitet</a:t>
            </a:r>
            <a:r>
              <a:rPr lang="en-US" altLang="en-US" sz="2400" dirty="0">
                <a:latin typeface="Calibri" pitchFamily="34" charset="0"/>
                <a:cs typeface="+mn-cs"/>
              </a:rPr>
              <a:t> </a:t>
            </a:r>
            <a:r>
              <a:rPr lang="en-US" altLang="en-US" sz="2400" dirty="0" err="1">
                <a:latin typeface="Calibri" pitchFamily="34" charset="0"/>
                <a:cs typeface="+mn-cs"/>
              </a:rPr>
              <a:t>och</a:t>
            </a:r>
            <a:r>
              <a:rPr lang="en-US" altLang="en-US" sz="2400" dirty="0">
                <a:latin typeface="Calibri" pitchFamily="34" charset="0"/>
                <a:cs typeface="+mn-cs"/>
              </a:rPr>
              <a:t> </a:t>
            </a:r>
            <a:r>
              <a:rPr lang="en-US" altLang="en-US" sz="2400" dirty="0" err="1">
                <a:latin typeface="Calibri" pitchFamily="34" charset="0"/>
                <a:cs typeface="+mn-cs"/>
              </a:rPr>
              <a:t>kvalitet</a:t>
            </a:r>
            <a:r>
              <a:rPr lang="en-US" altLang="en-US" sz="2400" dirty="0">
                <a:latin typeface="Calibri" pitchFamily="34" charset="0"/>
                <a:cs typeface="+mn-cs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1" r="19101"/>
          <a:stretch/>
        </p:blipFill>
        <p:spPr>
          <a:xfrm>
            <a:off x="8692055" y="2621802"/>
            <a:ext cx="2816773" cy="3123340"/>
          </a:xfrm>
          <a:prstGeom prst="rect">
            <a:avLst/>
          </a:prstGeom>
        </p:spPr>
      </p:pic>
      <p:sp>
        <p:nvSpPr>
          <p:cNvPr id="5" name="Otsikko 1"/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solidFill>
                  <a:srgbClr val="00B050"/>
                </a:solidFill>
                <a:latin typeface="+mn-lt"/>
              </a:rPr>
              <a:t>Princip</a:t>
            </a:r>
            <a:r>
              <a:rPr lang="en-US" sz="4100" b="1" dirty="0">
                <a:solidFill>
                  <a:srgbClr val="00B050"/>
                </a:solidFill>
                <a:latin typeface="+mn-lt"/>
              </a:rPr>
              <a:t> 3</a:t>
            </a:r>
          </a:p>
          <a:p>
            <a:pPr algn="ctr"/>
            <a:r>
              <a:rPr lang="en-US" sz="3300" b="1" dirty="0">
                <a:solidFill>
                  <a:srgbClr val="00B050"/>
                </a:solidFill>
                <a:latin typeface="+mn-lt"/>
              </a:rPr>
              <a:t>5S</a:t>
            </a:r>
          </a:p>
        </p:txBody>
      </p:sp>
    </p:spTree>
    <p:extLst>
      <p:ext uri="{BB962C8B-B14F-4D97-AF65-F5344CB8AC3E}">
        <p14:creationId xmlns:p14="http://schemas.microsoft.com/office/powerpoint/2010/main" val="3914211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545" y="2201180"/>
            <a:ext cx="4520098" cy="3390074"/>
          </a:xfrm>
          <a:prstGeom prst="rect">
            <a:avLst/>
          </a:prstGeom>
        </p:spPr>
      </p:pic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615991" y="1731736"/>
            <a:ext cx="6541554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254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pt-PT" altLang="en-US" sz="2800" b="1" dirty="0">
                <a:latin typeface="+mn-lt"/>
              </a:rPr>
              <a:t>Varför ordning och reda?</a:t>
            </a: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sv-SE" altLang="en-US" sz="2400" dirty="0">
                <a:latin typeface="+mn-lt"/>
              </a:rPr>
              <a:t>Markera orsakerna till fel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sv-SE" altLang="en-US" sz="2400" dirty="0">
                <a:latin typeface="+mn-lt"/>
              </a:rPr>
              <a:t>Utvecklar arbetsmiljön, tillfredsställelse och välbefinnande på arbetsplatsen.</a:t>
            </a: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sv-SE" altLang="en-US" sz="2400" dirty="0">
                <a:latin typeface="+mn-lt"/>
              </a:rPr>
              <a:t>Säkerheten ökar</a:t>
            </a: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sv-SE" altLang="en-US" sz="2400" dirty="0">
                <a:latin typeface="+mn-lt"/>
              </a:rPr>
              <a:t>Kvaliteten förbättras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sv-SE" altLang="en-US" sz="2400" dirty="0">
                <a:latin typeface="+mn-lt"/>
              </a:rPr>
              <a:t>  Öka medarbetarnas medvetenhet</a:t>
            </a:r>
            <a:endParaRPr lang="pt-PT" altLang="en-US" sz="2400" dirty="0">
              <a:latin typeface="+mn-lt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pt-PT" altLang="en-US" sz="2800" b="1" dirty="0">
              <a:latin typeface="+mn-lt"/>
            </a:endParaRPr>
          </a:p>
        </p:txBody>
      </p:sp>
      <p:sp>
        <p:nvSpPr>
          <p:cNvPr id="6" name="Otsikko 1"/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solidFill>
                  <a:srgbClr val="00B050"/>
                </a:solidFill>
                <a:latin typeface="+mn-lt"/>
              </a:rPr>
              <a:t>Princip</a:t>
            </a:r>
            <a:r>
              <a:rPr lang="en-US" sz="4100" b="1" dirty="0">
                <a:solidFill>
                  <a:srgbClr val="00B050"/>
                </a:solidFill>
                <a:latin typeface="+mn-lt"/>
              </a:rPr>
              <a:t> 3</a:t>
            </a:r>
          </a:p>
          <a:p>
            <a:pPr algn="ctr"/>
            <a:r>
              <a:rPr lang="en-US" sz="3300" b="1" dirty="0">
                <a:solidFill>
                  <a:srgbClr val="00B050"/>
                </a:solidFill>
                <a:latin typeface="+mn-lt"/>
              </a:rPr>
              <a:t>5S</a:t>
            </a:r>
          </a:p>
        </p:txBody>
      </p:sp>
    </p:spTree>
    <p:extLst>
      <p:ext uri="{BB962C8B-B14F-4D97-AF65-F5344CB8AC3E}">
        <p14:creationId xmlns:p14="http://schemas.microsoft.com/office/powerpoint/2010/main" val="1008720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994" y="2962244"/>
            <a:ext cx="2948971" cy="2948971"/>
          </a:xfrm>
          <a:prstGeom prst="rect">
            <a:avLst/>
          </a:prstGeom>
        </p:spPr>
      </p:pic>
      <p:pic>
        <p:nvPicPr>
          <p:cNvPr id="101378" name="Picture 5" descr="spring cleaning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62" y="3470220"/>
            <a:ext cx="3735854" cy="2948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762125" y="1740496"/>
            <a:ext cx="8675071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Det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är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inte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GB" altLang="en-US" sz="4000" dirty="0" err="1">
                <a:solidFill>
                  <a:schemeClr val="accent2"/>
                </a:solidFill>
                <a:latin typeface="+mn-lt"/>
              </a:rPr>
              <a:t>frågan</a:t>
            </a:r>
            <a:r>
              <a:rPr lang="en-GB" altLang="en-US" sz="4000" dirty="0">
                <a:solidFill>
                  <a:schemeClr val="accent2"/>
                </a:solidFill>
                <a:latin typeface="+mn-lt"/>
              </a:rPr>
              <a:t> om </a:t>
            </a:r>
          </a:p>
          <a:p>
            <a:pPr algn="ctr" eaLnBrk="1" hangingPunct="1"/>
            <a:r>
              <a:rPr lang="en-GB" altLang="en-US" sz="4800" b="1" dirty="0" err="1">
                <a:solidFill>
                  <a:schemeClr val="accent2"/>
                </a:solidFill>
                <a:latin typeface="+mn-lt"/>
              </a:rPr>
              <a:t>en</a:t>
            </a:r>
            <a:r>
              <a:rPr lang="en-GB" altLang="en-US" sz="4800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GB" altLang="en-US" sz="4800" b="1" dirty="0" err="1">
                <a:solidFill>
                  <a:schemeClr val="accent2"/>
                </a:solidFill>
                <a:latin typeface="+mn-lt"/>
              </a:rPr>
              <a:t>städkampanj</a:t>
            </a:r>
            <a:r>
              <a:rPr lang="en-GB" altLang="en-US" sz="6000" b="1" dirty="0">
                <a:solidFill>
                  <a:schemeClr val="accent2"/>
                </a:solidFill>
                <a:latin typeface="+mn-lt"/>
              </a:rPr>
              <a:t>!</a:t>
            </a:r>
          </a:p>
        </p:txBody>
      </p:sp>
      <p:sp>
        <p:nvSpPr>
          <p:cNvPr id="6" name="Otsikko 1"/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 err="1">
                <a:solidFill>
                  <a:srgbClr val="00B050"/>
                </a:solidFill>
                <a:latin typeface="+mn-lt"/>
              </a:rPr>
              <a:t>Princip</a:t>
            </a:r>
            <a:r>
              <a:rPr lang="en-US" sz="4100" b="1" dirty="0">
                <a:solidFill>
                  <a:srgbClr val="00B050"/>
                </a:solidFill>
                <a:latin typeface="+mn-lt"/>
              </a:rPr>
              <a:t> 3</a:t>
            </a:r>
          </a:p>
          <a:p>
            <a:pPr algn="ctr"/>
            <a:r>
              <a:rPr lang="en-US" sz="3300" b="1" dirty="0">
                <a:solidFill>
                  <a:srgbClr val="00B050"/>
                </a:solidFill>
                <a:latin typeface="+mn-lt"/>
              </a:rPr>
              <a:t>5S</a:t>
            </a:r>
          </a:p>
        </p:txBody>
      </p:sp>
    </p:spTree>
    <p:extLst>
      <p:ext uri="{BB962C8B-B14F-4D97-AF65-F5344CB8AC3E}">
        <p14:creationId xmlns:p14="http://schemas.microsoft.com/office/powerpoint/2010/main" val="26371085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7FB7FE31D87FC944BC2242F5F365016A" ma:contentTypeVersion="12" ma:contentTypeDescription="Luo uusi asiakirja." ma:contentTypeScope="" ma:versionID="e7cd290be0310d79ded4a47832a0808f">
  <xsd:schema xmlns:xsd="http://www.w3.org/2001/XMLSchema" xmlns:xs="http://www.w3.org/2001/XMLSchema" xmlns:p="http://schemas.microsoft.com/office/2006/metadata/properties" xmlns:ns2="231c4e8d-8d33-4f83-9b03-dff978f9daf7" xmlns:ns3="dbb4bb59-340b-40d7-b36a-e65cb49f14f9" targetNamespace="http://schemas.microsoft.com/office/2006/metadata/properties" ma:root="true" ma:fieldsID="180e86ecb833259490524a507f8d9f6c" ns2:_="" ns3:_="">
    <xsd:import namespace="231c4e8d-8d33-4f83-9b03-dff978f9daf7"/>
    <xsd:import namespace="dbb4bb59-340b-40d7-b36a-e65cb49f14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1c4e8d-8d33-4f83-9b03-dff978f9da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b4bb59-340b-40d7-b36a-e65cb49f14f9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8C6E1E1-2391-4497-8B1D-43D891CD2B9D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dbb4bb59-340b-40d7-b36a-e65cb49f14f9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231c4e8d-8d33-4f83-9b03-dff978f9daf7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94440A1-3272-4FF9-BB46-6E531CC13FA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87F7440-4405-4155-87F7-F52B968877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1c4e8d-8d33-4f83-9b03-dff978f9daf7"/>
    <ds:schemaRef ds:uri="dbb4bb59-340b-40d7-b36a-e65cb49f14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2850</TotalTime>
  <Words>3175</Words>
  <Application>Microsoft Office PowerPoint</Application>
  <PresentationFormat>Laajakuva</PresentationFormat>
  <Paragraphs>723</Paragraphs>
  <Slides>47</Slides>
  <Notes>29</Notes>
  <HiddenSlides>0</HiddenSlides>
  <MMClips>0</MMClips>
  <ScaleCrop>false</ScaleCrop>
  <HeadingPairs>
    <vt:vector size="6" baseType="variant">
      <vt:variant>
        <vt:lpstr>Käytetyt fontit</vt:lpstr>
      </vt:variant>
      <vt:variant>
        <vt:i4>23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47</vt:i4>
      </vt:variant>
    </vt:vector>
  </HeadingPairs>
  <TitlesOfParts>
    <vt:vector size="71" baseType="lpstr">
      <vt:lpstr>Yu Gothic</vt:lpstr>
      <vt:lpstr>Albertus</vt:lpstr>
      <vt:lpstr>Algerian</vt:lpstr>
      <vt:lpstr>Arial</vt:lpstr>
      <vt:lpstr>Arial Narrow</vt:lpstr>
      <vt:lpstr>Bernard MT Condensed</vt:lpstr>
      <vt:lpstr>Bookshelf Symbol 1</vt:lpstr>
      <vt:lpstr>Calibri</vt:lpstr>
      <vt:lpstr>Calibri Light</vt:lpstr>
      <vt:lpstr>Franklin Gothic Demi</vt:lpstr>
      <vt:lpstr>Marigold</vt:lpstr>
      <vt:lpstr>OCR A Extended</vt:lpstr>
      <vt:lpstr>Old English</vt:lpstr>
      <vt:lpstr>Onyx</vt:lpstr>
      <vt:lpstr>Open Sans Semibold</vt:lpstr>
      <vt:lpstr>Ozzie Black</vt:lpstr>
      <vt:lpstr>Paisley ICG 01 Alt</vt:lpstr>
      <vt:lpstr>Rockwell</vt:lpstr>
      <vt:lpstr>Stencil</vt:lpstr>
      <vt:lpstr>Strider</vt:lpstr>
      <vt:lpstr>Tahoma</vt:lpstr>
      <vt:lpstr>Times New Roman</vt:lpstr>
      <vt:lpstr>Wingdings</vt:lpstr>
      <vt:lpstr>Office-tema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Nedergård Jan</dc:creator>
  <cp:lastModifiedBy>Peltoharju Sami</cp:lastModifiedBy>
  <cp:revision>515</cp:revision>
  <cp:lastPrinted>2020-03-06T06:54:26Z</cp:lastPrinted>
  <dcterms:created xsi:type="dcterms:W3CDTF">2019-08-21T07:31:50Z</dcterms:created>
  <dcterms:modified xsi:type="dcterms:W3CDTF">2021-02-01T18:39:00Z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0x0101007FB7FE31D87FC944BC2242F5F365016A</vt:lpwstr>
  </property>
</Properties>
</file>