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33"/>
  </p:notesMasterIdLst>
  <p:sldIdLst>
    <p:sldId id="256" r:id="rId5"/>
    <p:sldId id="287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74" r:id="rId22"/>
    <p:sldId id="275" r:id="rId23"/>
    <p:sldId id="276" r:id="rId24"/>
    <p:sldId id="277" r:id="rId25"/>
    <p:sldId id="286" r:id="rId26"/>
    <p:sldId id="278" r:id="rId27"/>
    <p:sldId id="279" r:id="rId28"/>
    <p:sldId id="281" r:id="rId29"/>
    <p:sldId id="283" r:id="rId30"/>
    <p:sldId id="284" r:id="rId31"/>
    <p:sldId id="285" r:id="rId32"/>
  </p:sldIdLst>
  <p:sldSz cx="12192000" cy="6858000"/>
  <p:notesSz cx="6858000" cy="1285875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913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F8D6300-32AF-40DC-AA7E-EB467E39BED3}" v="5" dt="2020-12-03T16:42:54.89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79701" autoAdjust="0"/>
  </p:normalViewPr>
  <p:slideViewPr>
    <p:cSldViewPr snapToGrid="0">
      <p:cViewPr varScale="1">
        <p:scale>
          <a:sx n="65" d="100"/>
          <a:sy n="65" d="100"/>
        </p:scale>
        <p:origin x="1258" y="58"/>
      </p:cViewPr>
      <p:guideLst>
        <p:guide orient="horz" pos="913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microsoft.com/office/2015/10/relationships/revisionInfo" Target="revisionInfo.xml"/><Relationship Id="rId21" Type="http://schemas.openxmlformats.org/officeDocument/2006/relationships/slide" Target="slides/slide17.xml"/><Relationship Id="rId34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notesMaster" Target="notesMasters/notesMaster1.xml"/><Relationship Id="rId38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viewProps" Target="viewProps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oão Alves" userId="S::joao.alves.000092_edu.atec.pt#ext#@eduvaasa.onmicrosoft.com::218a7429-54a9-4875-9a5b-24149a2b9aa9" providerId="AD" clId="Web-{0F8D6300-32AF-40DC-AA7E-EB467E39BED3}"/>
    <pc:docChg chg="modSld">
      <pc:chgData name="João Alves" userId="S::joao.alves.000092_edu.atec.pt#ext#@eduvaasa.onmicrosoft.com::218a7429-54a9-4875-9a5b-24149a2b9aa9" providerId="AD" clId="Web-{0F8D6300-32AF-40DC-AA7E-EB467E39BED3}" dt="2020-12-03T16:42:54.894" v="4" actId="20577"/>
      <pc:docMkLst>
        <pc:docMk/>
      </pc:docMkLst>
      <pc:sldChg chg="modSp">
        <pc:chgData name="João Alves" userId="S::joao.alves.000092_edu.atec.pt#ext#@eduvaasa.onmicrosoft.com::218a7429-54a9-4875-9a5b-24149a2b9aa9" providerId="AD" clId="Web-{0F8D6300-32AF-40DC-AA7E-EB467E39BED3}" dt="2020-12-03T16:42:40.425" v="0"/>
        <pc:sldMkLst>
          <pc:docMk/>
          <pc:sldMk cId="1446261731" sldId="256"/>
        </pc:sldMkLst>
        <pc:spChg chg="mod">
          <ac:chgData name="João Alves" userId="S::joao.alves.000092_edu.atec.pt#ext#@eduvaasa.onmicrosoft.com::218a7429-54a9-4875-9a5b-24149a2b9aa9" providerId="AD" clId="Web-{0F8D6300-32AF-40DC-AA7E-EB467E39BED3}" dt="2020-12-03T16:42:40.425" v="0"/>
          <ac:spMkLst>
            <pc:docMk/>
            <pc:sldMk cId="1446261731" sldId="256"/>
            <ac:spMk id="4" creationId="{00000000-0000-0000-0000-000000000000}"/>
          </ac:spMkLst>
        </pc:spChg>
      </pc:sldChg>
      <pc:sldChg chg="modSp">
        <pc:chgData name="João Alves" userId="S::joao.alves.000092_edu.atec.pt#ext#@eduvaasa.onmicrosoft.com::218a7429-54a9-4875-9a5b-24149a2b9aa9" providerId="AD" clId="Web-{0F8D6300-32AF-40DC-AA7E-EB467E39BED3}" dt="2020-12-03T16:42:54.894" v="3" actId="20577"/>
        <pc:sldMkLst>
          <pc:docMk/>
          <pc:sldMk cId="676486511" sldId="287"/>
        </pc:sldMkLst>
        <pc:spChg chg="mod">
          <ac:chgData name="João Alves" userId="S::joao.alves.000092_edu.atec.pt#ext#@eduvaasa.onmicrosoft.com::218a7429-54a9-4875-9a5b-24149a2b9aa9" providerId="AD" clId="Web-{0F8D6300-32AF-40DC-AA7E-EB467E39BED3}" dt="2020-12-03T16:42:54.894" v="3" actId="20577"/>
          <ac:spMkLst>
            <pc:docMk/>
            <pc:sldMk cId="676486511" sldId="287"/>
            <ac:spMk id="4" creationId="{067EBD9D-A770-48F3-8D4D-5BE35C1DBFA8}"/>
          </ac:spMkLst>
        </pc:spChg>
      </pc:sldChg>
    </pc:docChg>
  </pc:docChgLst>
</pc:chgInfo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3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91038C2-C18C-4F91-8DFB-13A9B3A53162}" type="datetimeFigureOut">
              <a:rPr lang="en-GB" smtClean="0"/>
              <a:t>03/12/2020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AC528DE-0BDA-43AB-83F0-CA89B263F09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72705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altLang="en-US" sz="1200" dirty="0">
                <a:latin typeface="+mn-lt"/>
              </a:rPr>
              <a:t>Uma cadeia de valor é todas as actividades (valor acrescentado e/ou sem valor acrescentado) necessárias para transformar um produto ou serviço de matéria-prima para o cliente.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0D4ECF-FBD8-4E88-A031-FDA1AA673B51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5079017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/>
              <a:t>O Professor pode referir exemplos que foram alcançados durante o jogo da caneta esferográfica.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C528DE-0BDA-43AB-83F0-CA89B263F094}" type="slidenum">
              <a:rPr lang="en-GB" smtClean="0"/>
              <a:t>21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398020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sz="1200" b="1" u="non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Definição de Takt Time:</a:t>
            </a:r>
          </a:p>
          <a:p>
            <a:r>
              <a:rPr lang="pt-BR" sz="1200" b="0" u="non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 tempo Takt (Tt) (também um tempo de ciclo, mas neste caso definido pelo consumo), resulta do seguinte cálculo:</a:t>
            </a:r>
          </a:p>
          <a:p>
            <a:r>
              <a:rPr lang="pt-BR" sz="1200" b="0" u="non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Tt = tempo disponível / pesquisa neste tempo [tempo / unidade]</a:t>
            </a:r>
          </a:p>
          <a:p>
            <a:endParaRPr lang="pt-BR" sz="1200" b="0" u="none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pt-BR" sz="1200" b="0" u="non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 tempo Takt considera perdas e paragens em processos. Se num dado "período de tempo disponível" (por exemplo um turno ou uma semana) a procura varia, então o tempo takt também varia. Em contraste, o tempo do ciclo permanece constante porque não depende do consumo (procura ou cliente) mas sim do mais lento das operações. Na situação em que o tempo takt é superior ao tempo do ciclo, resulta em desperdício para a Organização devido à baixa utilização de recursos.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C528DE-0BDA-43AB-83F0-CA89B263F094}" type="slidenum">
              <a:rPr lang="en-GB" smtClean="0"/>
              <a:t>23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4032894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/>
              <a:t>Depois de assistir ao vídeo, os estudantes têm de descrever a situação atual, identificar o processo, identificar diferentes tipos de desperdícios. Propor melhorias e um provável novo processo.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C528DE-0BDA-43AB-83F0-CA89B263F094}" type="slidenum">
              <a:rPr lang="en-GB" smtClean="0"/>
              <a:t>26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9034456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PT" err="1"/>
              <a:t>This</a:t>
            </a:r>
            <a:r>
              <a:rPr lang="pt-PT"/>
              <a:t> vídeo </a:t>
            </a:r>
            <a:r>
              <a:rPr lang="pt-PT" err="1"/>
              <a:t>is</a:t>
            </a:r>
            <a:r>
              <a:rPr lang="pt-PT"/>
              <a:t> </a:t>
            </a:r>
            <a:r>
              <a:rPr lang="pt-PT" err="1"/>
              <a:t>only</a:t>
            </a:r>
            <a:r>
              <a:rPr lang="pt-PT"/>
              <a:t> </a:t>
            </a:r>
            <a:r>
              <a:rPr lang="pt-PT" err="1"/>
              <a:t>shown</a:t>
            </a:r>
            <a:r>
              <a:rPr lang="pt-PT"/>
              <a:t> </a:t>
            </a:r>
            <a:r>
              <a:rPr lang="pt-PT" err="1"/>
              <a:t>after</a:t>
            </a:r>
            <a:r>
              <a:rPr lang="pt-PT"/>
              <a:t> </a:t>
            </a:r>
            <a:r>
              <a:rPr lang="pt-PT" err="1"/>
              <a:t>the</a:t>
            </a:r>
            <a:r>
              <a:rPr lang="pt-PT"/>
              <a:t> </a:t>
            </a:r>
            <a:r>
              <a:rPr lang="pt-PT" err="1"/>
              <a:t>students</a:t>
            </a:r>
            <a:r>
              <a:rPr lang="pt-PT"/>
              <a:t> </a:t>
            </a:r>
            <a:r>
              <a:rPr lang="pt-PT" err="1"/>
              <a:t>have</a:t>
            </a:r>
            <a:r>
              <a:rPr lang="pt-PT" baseline="0"/>
              <a:t> </a:t>
            </a:r>
            <a:r>
              <a:rPr lang="pt-PT" baseline="0" err="1"/>
              <a:t>developed</a:t>
            </a:r>
            <a:r>
              <a:rPr lang="pt-PT" baseline="0"/>
              <a:t> </a:t>
            </a:r>
            <a:r>
              <a:rPr lang="pt-PT" baseline="0" err="1"/>
              <a:t>and</a:t>
            </a:r>
            <a:r>
              <a:rPr lang="pt-PT" baseline="0"/>
              <a:t> </a:t>
            </a:r>
            <a:r>
              <a:rPr lang="pt-PT" baseline="0" err="1"/>
              <a:t>presented</a:t>
            </a:r>
            <a:r>
              <a:rPr lang="pt-PT" baseline="0"/>
              <a:t> the </a:t>
            </a:r>
            <a:r>
              <a:rPr lang="pt-PT" baseline="0" err="1"/>
              <a:t>exercise</a:t>
            </a: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C528DE-0BDA-43AB-83F0-CA89B263F094}" type="slidenum">
              <a:rPr lang="en-GB" smtClean="0"/>
              <a:t>27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629361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378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2944C196-58D0-4795-9483-5A5A31CD69B3}" type="datetime1">
              <a:rPr lang="pt-PT" altLang="en-US" smtClean="0"/>
              <a:pPr eaLnBrk="1" hangingPunct="1"/>
              <a:t>03/12/2020</a:t>
            </a:fld>
            <a:endParaRPr lang="pt-PT" altLang="en-US"/>
          </a:p>
        </p:txBody>
      </p:sp>
      <p:sp>
        <p:nvSpPr>
          <p:cNvPr id="229379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2938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7D9828A5-9DC8-4B64-B42D-F5B1717F9E9E}" type="slidenum">
              <a:rPr lang="pt-PT" altLang="en-US"/>
              <a:pPr eaLnBrk="1" hangingPunct="1"/>
              <a:t>5</a:t>
            </a:fld>
            <a:endParaRPr lang="pt-PT" altLang="en-US"/>
          </a:p>
        </p:txBody>
      </p:sp>
      <p:sp>
        <p:nvSpPr>
          <p:cNvPr id="22938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938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pt-BR" altLang="en-US" dirty="0"/>
              <a:t>A criação de um fluxo contínuo de Processos pode ser feita através desta ferramenta, Mapeamento do Valor Acrescentado</a:t>
            </a:r>
          </a:p>
        </p:txBody>
      </p:sp>
    </p:spTree>
    <p:extLst>
      <p:ext uri="{BB962C8B-B14F-4D97-AF65-F5344CB8AC3E}">
        <p14:creationId xmlns:p14="http://schemas.microsoft.com/office/powerpoint/2010/main" val="356751771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PT" err="1"/>
              <a:t>The</a:t>
            </a:r>
            <a:r>
              <a:rPr lang="pt-PT"/>
              <a:t> </a:t>
            </a:r>
            <a:r>
              <a:rPr lang="pt-PT" err="1"/>
              <a:t>Teacher</a:t>
            </a:r>
            <a:r>
              <a:rPr lang="pt-PT"/>
              <a:t> </a:t>
            </a:r>
            <a:r>
              <a:rPr lang="pt-PT" err="1"/>
              <a:t>places</a:t>
            </a:r>
            <a:r>
              <a:rPr lang="pt-PT"/>
              <a:t> </a:t>
            </a:r>
            <a:r>
              <a:rPr lang="pt-PT" err="1"/>
              <a:t>brown</a:t>
            </a:r>
            <a:r>
              <a:rPr lang="pt-PT" baseline="0"/>
              <a:t> </a:t>
            </a:r>
            <a:r>
              <a:rPr lang="pt-PT" baseline="0" err="1"/>
              <a:t>paper</a:t>
            </a:r>
            <a:r>
              <a:rPr lang="pt-PT" baseline="0"/>
              <a:t> </a:t>
            </a:r>
            <a:r>
              <a:rPr lang="pt-PT" baseline="0" err="1"/>
              <a:t>on</a:t>
            </a:r>
            <a:r>
              <a:rPr lang="pt-PT" baseline="0"/>
              <a:t> </a:t>
            </a:r>
            <a:r>
              <a:rPr lang="pt-PT" baseline="0" err="1"/>
              <a:t>the</a:t>
            </a:r>
            <a:r>
              <a:rPr lang="pt-PT" baseline="0"/>
              <a:t> Wall </a:t>
            </a:r>
            <a:r>
              <a:rPr lang="pt-PT" baseline="0" err="1"/>
              <a:t>and</a:t>
            </a:r>
            <a:r>
              <a:rPr lang="pt-PT" baseline="0"/>
              <a:t> </a:t>
            </a:r>
            <a:r>
              <a:rPr lang="pt-PT" baseline="0" err="1"/>
              <a:t>tells</a:t>
            </a:r>
            <a:r>
              <a:rPr lang="pt-PT" baseline="0"/>
              <a:t> </a:t>
            </a:r>
            <a:r>
              <a:rPr lang="pt-PT" baseline="0" err="1"/>
              <a:t>students</a:t>
            </a:r>
            <a:r>
              <a:rPr lang="pt-PT" baseline="0"/>
              <a:t> to </a:t>
            </a:r>
            <a:r>
              <a:rPr lang="pt-PT" baseline="0" err="1"/>
              <a:t>develop</a:t>
            </a:r>
            <a:r>
              <a:rPr lang="pt-PT" baseline="0"/>
              <a:t> </a:t>
            </a:r>
            <a:r>
              <a:rPr lang="pt-PT" baseline="0" err="1"/>
              <a:t>the</a:t>
            </a:r>
            <a:r>
              <a:rPr lang="pt-PT" baseline="0"/>
              <a:t> </a:t>
            </a:r>
            <a:r>
              <a:rPr lang="pt-PT" baseline="0" err="1"/>
              <a:t>Process</a:t>
            </a:r>
            <a:r>
              <a:rPr lang="pt-PT" baseline="0"/>
              <a:t> </a:t>
            </a:r>
            <a:r>
              <a:rPr lang="pt-PT" baseline="0" err="1"/>
              <a:t>Mapping</a:t>
            </a:r>
            <a:r>
              <a:rPr lang="pt-PT" baseline="0"/>
              <a:t> </a:t>
            </a:r>
            <a:r>
              <a:rPr lang="pt-PT" baseline="0" err="1"/>
              <a:t>using</a:t>
            </a:r>
            <a:r>
              <a:rPr lang="pt-PT" baseline="0"/>
              <a:t> post-its</a:t>
            </a: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C528DE-0BDA-43AB-83F0-CA89B263F094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9862784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4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3040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pt-BR" altLang="en-US" dirty="0"/>
              <a:t>Processo: informação e fluxo de material de um dado processo ou célula de trabalho</a:t>
            </a:r>
          </a:p>
          <a:p>
            <a:r>
              <a:rPr lang="pt-BR" altLang="en-US" dirty="0"/>
              <a:t>Fábrica: fluxo de informação e material dentro das 4 paredes da fábrica</a:t>
            </a:r>
          </a:p>
        </p:txBody>
      </p:sp>
      <p:sp>
        <p:nvSpPr>
          <p:cNvPr id="230404" name="Date Placeholder 3"/>
          <p:cNvSpPr>
            <a:spLocks noGrp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68E64D39-3190-4B75-B9F3-993BE11152CA}" type="datetime1">
              <a:rPr lang="pt-PT" altLang="en-US" smtClean="0"/>
              <a:pPr eaLnBrk="1" hangingPunct="1"/>
              <a:t>03/12/2020</a:t>
            </a:fld>
            <a:endParaRPr lang="pt-PT" altLang="en-US"/>
          </a:p>
        </p:txBody>
      </p:sp>
      <p:sp>
        <p:nvSpPr>
          <p:cNvPr id="230405" name="Footer Placeholder 4"/>
          <p:cNvSpPr>
            <a:spLocks noGrp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30406" name="Slide Number Placeholder 5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D9A6EA4B-95FF-432A-80B4-FCDBF8CDBCF3}" type="slidenum">
              <a:rPr lang="pt-PT" altLang="en-US"/>
              <a:pPr eaLnBrk="1" hangingPunct="1"/>
              <a:t>13</a:t>
            </a:fld>
            <a:endParaRPr lang="pt-PT" altLang="en-US"/>
          </a:p>
        </p:txBody>
      </p:sp>
    </p:spTree>
    <p:extLst>
      <p:ext uri="{BB962C8B-B14F-4D97-AF65-F5344CB8AC3E}">
        <p14:creationId xmlns:p14="http://schemas.microsoft.com/office/powerpoint/2010/main" val="88132494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/>
              <a:t>Informação adicional que pode (ou não pode) ser utilizada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C528DE-0BDA-43AB-83F0-CA89B263F094}" type="slidenum">
              <a:rPr lang="en-GB" smtClean="0"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00579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/>
              <a:t>Informação adicional que pode (ou não pode) ser utilizada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AC528DE-0BDA-43AB-83F0-CA89B263F094}" type="slidenum">
              <a:rPr lang="en-GB" smtClean="0"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3591450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/>
              <a:t>Informação adicional que pode (ou não pode) ser utilizada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AC528DE-0BDA-43AB-83F0-CA89B263F094}" type="slidenum">
              <a:rPr lang="en-GB" smtClean="0"/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5220598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/>
              <a:t>Nesta imagem é possível verificar o ciclo e o lead time.</a:t>
            </a:r>
          </a:p>
          <a:p>
            <a:endParaRPr lang="pt-BR" dirty="0"/>
          </a:p>
          <a:p>
            <a:r>
              <a:rPr lang="pt-BR" b="1" dirty="0"/>
              <a:t>Definições:</a:t>
            </a:r>
          </a:p>
          <a:p>
            <a:endParaRPr lang="pt-BR" u="sng" dirty="0"/>
          </a:p>
          <a:p>
            <a:r>
              <a:rPr lang="pt-BR" u="sng" dirty="0"/>
              <a:t>Definição do tempo de ciclo:</a:t>
            </a:r>
          </a:p>
          <a:p>
            <a:r>
              <a:rPr lang="pt-BR" dirty="0"/>
              <a:t>O tempo de ciclo é o tempo entre peças consecutivas (peças, unidades, ou clientes) que um sistema de operações pode produzir ou servir. </a:t>
            </a:r>
          </a:p>
          <a:p>
            <a:r>
              <a:rPr lang="pt-BR" dirty="0"/>
              <a:t>É definido pelo mais lento dos processos ou passos. Este processo é muitas vezes chamado de estrangulamento. </a:t>
            </a:r>
          </a:p>
          <a:p>
            <a:r>
              <a:rPr lang="pt-BR" dirty="0"/>
              <a:t>Este tempo é medido em tempo unitário (por exemplo [min / cliente] ou [seg / parte]) e não inclui tempos não produtivos tais como: avarias, defeitos, acidentes ou outros. Devido à presença de falhas no processo, é comum encontrar desvios entre o tempo de ciclo planeado (valor de referência ou tempo de ciclo alvo) e o tempo de ciclo real. </a:t>
            </a:r>
          </a:p>
          <a:p>
            <a:endParaRPr lang="pt-BR" dirty="0"/>
          </a:p>
          <a:p>
            <a:r>
              <a:rPr lang="pt-BR" dirty="0"/>
              <a:t>A relação entre os dois tempos pode ser entendida como uma medida de eficiência (E) do processo, ou seja:</a:t>
            </a:r>
          </a:p>
          <a:p>
            <a:r>
              <a:rPr lang="pt-BR" dirty="0"/>
              <a:t>E = tempo de ciclo alvo/tempo de ciclo real * 100%</a:t>
            </a:r>
          </a:p>
          <a:p>
            <a:r>
              <a:rPr lang="pt-BR" dirty="0"/>
              <a:t> </a:t>
            </a:r>
          </a:p>
          <a:p>
            <a:r>
              <a:rPr lang="pt-BR" dirty="0"/>
              <a:t>O tempo de ciclo não tem de ser calculado, resultando do processo ou da estação de trabalho estrangulada (ou seja, da mais lenta das etapas). </a:t>
            </a:r>
          </a:p>
          <a:p>
            <a:r>
              <a:rPr lang="pt-BR" dirty="0"/>
              <a:t>Este tempo não considera perdas, uma vez que só é determinado quando o processo está em funcionamento.</a:t>
            </a:r>
          </a:p>
          <a:p>
            <a:r>
              <a:rPr lang="pt-BR" dirty="0"/>
              <a:t> </a:t>
            </a:r>
          </a:p>
          <a:p>
            <a:r>
              <a:rPr lang="pt-BR" dirty="0"/>
              <a:t> </a:t>
            </a:r>
          </a:p>
          <a:p>
            <a:r>
              <a:rPr lang="pt-BR" u="sng" dirty="0"/>
              <a:t>Definição do Takt Time:</a:t>
            </a:r>
          </a:p>
          <a:p>
            <a:r>
              <a:rPr lang="pt-BR" dirty="0"/>
              <a:t>O tempo Takt (Tt) (também um tempo de ciclo, mas neste caso definido pelo consumo), resulta do seguinte cálculo:</a:t>
            </a:r>
          </a:p>
          <a:p>
            <a:r>
              <a:rPr lang="pt-BR" dirty="0"/>
              <a:t>Tt = tempo disponível / pesquisa neste tempo [tempo / unidade]</a:t>
            </a:r>
          </a:p>
          <a:p>
            <a:endParaRPr lang="pt-BR" dirty="0"/>
          </a:p>
          <a:p>
            <a:r>
              <a:rPr lang="pt-BR" dirty="0"/>
              <a:t>O tempo Takt considera perdas e paragens nos processos. Se num dado "período de tempo disponível" (por exemplo um turno ou uma semana) a procura varia, então o tempo takt também varia. Em contraste, o tempo do ciclo permanece constante porque não depende do consumo (procura ou cliente) mas sim do mais lento das operações. Na situação em que o tempo takt é superior ao tempo do ciclo, resulta em desperdício para a Organização devido à baixa utilização de recursos.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0D4ECF-FBD8-4E88-A031-FDA1AA673B51}" type="slidenum">
              <a:rPr lang="en-GB" smtClean="0"/>
              <a:t>19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3794365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/>
              <a:t>Normalmente o foco está na redução do tempo em actividades de valor acrescentado, alcançando pequenos resultados.</a:t>
            </a:r>
          </a:p>
          <a:p>
            <a:r>
              <a:rPr lang="pt-BR" dirty="0"/>
              <a:t>Quando o foco está no desperdício, a mesma % de melhoria corresponde a uma fatia maior de redução.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C528DE-0BDA-43AB-83F0-CA89B263F094}" type="slidenum">
              <a:rPr lang="en-GB" smtClean="0"/>
              <a:t>20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984302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objekt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33070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Anpassad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objekt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34262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675803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13" Type="http://schemas.openxmlformats.org/officeDocument/2006/relationships/image" Target="../media/image29.png"/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12" Type="http://schemas.openxmlformats.org/officeDocument/2006/relationships/image" Target="../media/image2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11" Type="http://schemas.openxmlformats.org/officeDocument/2006/relationships/image" Target="../media/image27.png"/><Relationship Id="rId5" Type="http://schemas.openxmlformats.org/officeDocument/2006/relationships/image" Target="../media/image21.png"/><Relationship Id="rId10" Type="http://schemas.openxmlformats.org/officeDocument/2006/relationships/image" Target="../media/image26.png"/><Relationship Id="rId4" Type="http://schemas.openxmlformats.org/officeDocument/2006/relationships/image" Target="../media/image20.png"/><Relationship Id="rId9" Type="http://schemas.openxmlformats.org/officeDocument/2006/relationships/image" Target="../media/image25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hyperlink" Target="https://youtu.be/Vd1GWcepyLY" TargetMode="Externa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33.wmf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gif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xSMSmeyri7o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5.png"/><Relationship Id="rId4" Type="http://schemas.openxmlformats.org/officeDocument/2006/relationships/hyperlink" Target="https://youtu.be/xSMSmeyri7o" TargetMode="Externa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3osu7aJHwk0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6.png"/><Relationship Id="rId4" Type="http://schemas.openxmlformats.org/officeDocument/2006/relationships/hyperlink" Target="https://youtu.be/3osu7aJHwk0" TargetMode="Externa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ruta 3"/>
          <p:cNvSpPr txBox="1"/>
          <p:nvPr/>
        </p:nvSpPr>
        <p:spPr>
          <a:xfrm>
            <a:off x="1697033" y="2017187"/>
            <a:ext cx="8792022" cy="2862322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algn="ctr"/>
            <a:r>
              <a:rPr lang="sv-SE" sz="2000" dirty="0">
                <a:latin typeface="Calibri"/>
                <a:ea typeface="+mn-lt"/>
                <a:cs typeface="Calibri"/>
              </a:rPr>
              <a:t>T02</a:t>
            </a:r>
          </a:p>
          <a:p>
            <a:pPr algn="ctr"/>
            <a:r>
              <a:rPr lang="sv-SE" sz="4000" dirty="0">
                <a:latin typeface="Calibri"/>
                <a:ea typeface="Arial" charset="0"/>
                <a:cs typeface="Calibri"/>
              </a:rPr>
              <a:t>FORMAÇÃO BÁSICA EM LEAN</a:t>
            </a:r>
          </a:p>
          <a:p>
            <a:pPr algn="ctr"/>
            <a:r>
              <a:rPr lang="en-US" sz="6000" dirty="0" err="1">
                <a:latin typeface="Calibri"/>
                <a:cs typeface="Calibri"/>
              </a:rPr>
              <a:t>Princípio</a:t>
            </a:r>
            <a:r>
              <a:rPr lang="en-US" sz="6000" dirty="0">
                <a:latin typeface="Calibri"/>
                <a:cs typeface="Calibri"/>
              </a:rPr>
              <a:t> 2</a:t>
            </a:r>
          </a:p>
          <a:p>
            <a:pPr algn="ctr"/>
            <a:r>
              <a:rPr lang="en-US" sz="6000" dirty="0" err="1">
                <a:latin typeface="Calibri"/>
                <a:cs typeface="Calibri"/>
              </a:rPr>
              <a:t>Identificar</a:t>
            </a:r>
            <a:r>
              <a:rPr lang="en-US" sz="6000" dirty="0">
                <a:latin typeface="Calibri"/>
                <a:cs typeface="Calibri"/>
              </a:rPr>
              <a:t> a </a:t>
            </a:r>
            <a:r>
              <a:rPr lang="en-US" sz="6000" dirty="0" err="1">
                <a:latin typeface="Calibri"/>
                <a:cs typeface="Calibri"/>
              </a:rPr>
              <a:t>cadeia</a:t>
            </a:r>
            <a:r>
              <a:rPr lang="en-US" sz="6000" dirty="0">
                <a:latin typeface="Calibri"/>
                <a:cs typeface="Calibri"/>
              </a:rPr>
              <a:t> de valor</a:t>
            </a:r>
          </a:p>
        </p:txBody>
      </p:sp>
    </p:spTree>
    <p:extLst>
      <p:ext uri="{BB962C8B-B14F-4D97-AF65-F5344CB8AC3E}">
        <p14:creationId xmlns:p14="http://schemas.microsoft.com/office/powerpoint/2010/main" val="144626173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0"/>
          <p:cNvSpPr>
            <a:spLocks noChangeArrowheads="1"/>
          </p:cNvSpPr>
          <p:nvPr/>
        </p:nvSpPr>
        <p:spPr bwMode="auto">
          <a:xfrm>
            <a:off x="765222" y="2491700"/>
            <a:ext cx="459377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altLang="en-US" sz="2400" dirty="0">
                <a:cs typeface="Arial" panose="020B0604020202020204" pitchFamily="34" charset="0"/>
              </a:rPr>
              <a:t>1. Criar um fluxo de processo a nível macro</a:t>
            </a:r>
          </a:p>
        </p:txBody>
      </p:sp>
      <p:grpSp>
        <p:nvGrpSpPr>
          <p:cNvPr id="4" name="Group 1"/>
          <p:cNvGrpSpPr>
            <a:grpSpLocks/>
          </p:cNvGrpSpPr>
          <p:nvPr/>
        </p:nvGrpSpPr>
        <p:grpSpPr bwMode="auto">
          <a:xfrm>
            <a:off x="909388" y="3687764"/>
            <a:ext cx="3375024" cy="357182"/>
            <a:chOff x="1" y="1"/>
            <a:chExt cx="5314" cy="562"/>
          </a:xfrm>
        </p:grpSpPr>
        <p:sp>
          <p:nvSpPr>
            <p:cNvPr id="5" name="Freeform 19"/>
            <p:cNvSpPr>
              <a:spLocks/>
            </p:cNvSpPr>
            <p:nvPr/>
          </p:nvSpPr>
          <p:spPr bwMode="auto">
            <a:xfrm>
              <a:off x="4184" y="80"/>
              <a:ext cx="1131" cy="423"/>
            </a:xfrm>
            <a:custGeom>
              <a:avLst/>
              <a:gdLst>
                <a:gd name="T0" fmla="+- 0 5104 4184"/>
                <a:gd name="T1" fmla="*/ T0 w 1131"/>
                <a:gd name="T2" fmla="+- 0 80 80"/>
                <a:gd name="T3" fmla="*/ 80 h 423"/>
                <a:gd name="T4" fmla="+- 0 4396 4184"/>
                <a:gd name="T5" fmla="*/ T4 w 1131"/>
                <a:gd name="T6" fmla="+- 0 80 80"/>
                <a:gd name="T7" fmla="*/ 80 h 423"/>
                <a:gd name="T8" fmla="+- 0 4336 4184"/>
                <a:gd name="T9" fmla="*/ T8 w 1131"/>
                <a:gd name="T10" fmla="+- 0 90 80"/>
                <a:gd name="T11" fmla="*/ 90 h 423"/>
                <a:gd name="T12" fmla="+- 0 4280 4184"/>
                <a:gd name="T13" fmla="*/ T12 w 1131"/>
                <a:gd name="T14" fmla="+- 0 114 80"/>
                <a:gd name="T15" fmla="*/ 114 h 423"/>
                <a:gd name="T16" fmla="+- 0 4232 4184"/>
                <a:gd name="T17" fmla="*/ T16 w 1131"/>
                <a:gd name="T18" fmla="+- 0 155 80"/>
                <a:gd name="T19" fmla="*/ 155 h 423"/>
                <a:gd name="T20" fmla="+- 0 4201 4184"/>
                <a:gd name="T21" fmla="*/ T20 w 1131"/>
                <a:gd name="T22" fmla="+- 0 203 80"/>
                <a:gd name="T23" fmla="*/ 203 h 423"/>
                <a:gd name="T24" fmla="+- 0 4184 4184"/>
                <a:gd name="T25" fmla="*/ T24 w 1131"/>
                <a:gd name="T26" fmla="+- 0 263 80"/>
                <a:gd name="T27" fmla="*/ 263 h 423"/>
                <a:gd name="T28" fmla="+- 0 4184 4184"/>
                <a:gd name="T29" fmla="*/ T28 w 1131"/>
                <a:gd name="T30" fmla="+- 0 320 80"/>
                <a:gd name="T31" fmla="*/ 320 h 423"/>
                <a:gd name="T32" fmla="+- 0 4232 4184"/>
                <a:gd name="T33" fmla="*/ T32 w 1131"/>
                <a:gd name="T34" fmla="+- 0 428 80"/>
                <a:gd name="T35" fmla="*/ 428 h 423"/>
                <a:gd name="T36" fmla="+- 0 4280 4184"/>
                <a:gd name="T37" fmla="*/ T36 w 1131"/>
                <a:gd name="T38" fmla="+- 0 467 80"/>
                <a:gd name="T39" fmla="*/ 467 h 423"/>
                <a:gd name="T40" fmla="+- 0 4336 4184"/>
                <a:gd name="T41" fmla="*/ T40 w 1131"/>
                <a:gd name="T42" fmla="+- 0 493 80"/>
                <a:gd name="T43" fmla="*/ 493 h 423"/>
                <a:gd name="T44" fmla="+- 0 4396 4184"/>
                <a:gd name="T45" fmla="*/ T44 w 1131"/>
                <a:gd name="T46" fmla="+- 0 503 80"/>
                <a:gd name="T47" fmla="*/ 503 h 423"/>
                <a:gd name="T48" fmla="+- 0 5104 4184"/>
                <a:gd name="T49" fmla="*/ T48 w 1131"/>
                <a:gd name="T50" fmla="+- 0 503 80"/>
                <a:gd name="T51" fmla="*/ 503 h 423"/>
                <a:gd name="T52" fmla="+- 0 5164 4184"/>
                <a:gd name="T53" fmla="*/ T52 w 1131"/>
                <a:gd name="T54" fmla="+- 0 493 80"/>
                <a:gd name="T55" fmla="*/ 493 h 423"/>
                <a:gd name="T56" fmla="+- 0 5219 4184"/>
                <a:gd name="T57" fmla="*/ T56 w 1131"/>
                <a:gd name="T58" fmla="+- 0 467 80"/>
                <a:gd name="T59" fmla="*/ 467 h 423"/>
                <a:gd name="T60" fmla="+- 0 5267 4184"/>
                <a:gd name="T61" fmla="*/ T60 w 1131"/>
                <a:gd name="T62" fmla="+- 0 428 80"/>
                <a:gd name="T63" fmla="*/ 428 h 423"/>
                <a:gd name="T64" fmla="+- 0 5296 4184"/>
                <a:gd name="T65" fmla="*/ T64 w 1131"/>
                <a:gd name="T66" fmla="+- 0 376 80"/>
                <a:gd name="T67" fmla="*/ 376 h 423"/>
                <a:gd name="T68" fmla="+- 0 5315 4184"/>
                <a:gd name="T69" fmla="*/ T68 w 1131"/>
                <a:gd name="T70" fmla="+- 0 320 80"/>
                <a:gd name="T71" fmla="*/ 320 h 423"/>
                <a:gd name="T72" fmla="+- 0 5315 4184"/>
                <a:gd name="T73" fmla="*/ T72 w 1131"/>
                <a:gd name="T74" fmla="+- 0 263 80"/>
                <a:gd name="T75" fmla="*/ 263 h 423"/>
                <a:gd name="T76" fmla="+- 0 5296 4184"/>
                <a:gd name="T77" fmla="*/ T76 w 1131"/>
                <a:gd name="T78" fmla="+- 0 203 80"/>
                <a:gd name="T79" fmla="*/ 203 h 423"/>
                <a:gd name="T80" fmla="+- 0 5219 4184"/>
                <a:gd name="T81" fmla="*/ T80 w 1131"/>
                <a:gd name="T82" fmla="+- 0 114 80"/>
                <a:gd name="T83" fmla="*/ 114 h 423"/>
                <a:gd name="T84" fmla="+- 0 5164 4184"/>
                <a:gd name="T85" fmla="*/ T84 w 1131"/>
                <a:gd name="T86" fmla="+- 0 90 80"/>
                <a:gd name="T87" fmla="*/ 90 h 423"/>
                <a:gd name="T88" fmla="+- 0 5104 4184"/>
                <a:gd name="T89" fmla="*/ T88 w 1131"/>
                <a:gd name="T90" fmla="+- 0 80 80"/>
                <a:gd name="T91" fmla="*/ 80 h 423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</a:cxnLst>
              <a:rect l="0" t="0" r="r" b="b"/>
              <a:pathLst>
                <a:path w="1131" h="423">
                  <a:moveTo>
                    <a:pt x="920" y="0"/>
                  </a:moveTo>
                  <a:lnTo>
                    <a:pt x="212" y="0"/>
                  </a:lnTo>
                  <a:lnTo>
                    <a:pt x="152" y="10"/>
                  </a:lnTo>
                  <a:lnTo>
                    <a:pt x="96" y="34"/>
                  </a:lnTo>
                  <a:lnTo>
                    <a:pt x="48" y="75"/>
                  </a:lnTo>
                  <a:lnTo>
                    <a:pt x="17" y="123"/>
                  </a:lnTo>
                  <a:lnTo>
                    <a:pt x="0" y="183"/>
                  </a:lnTo>
                  <a:lnTo>
                    <a:pt x="0" y="240"/>
                  </a:lnTo>
                  <a:lnTo>
                    <a:pt x="48" y="348"/>
                  </a:lnTo>
                  <a:lnTo>
                    <a:pt x="96" y="387"/>
                  </a:lnTo>
                  <a:lnTo>
                    <a:pt x="152" y="413"/>
                  </a:lnTo>
                  <a:lnTo>
                    <a:pt x="212" y="423"/>
                  </a:lnTo>
                  <a:lnTo>
                    <a:pt x="920" y="423"/>
                  </a:lnTo>
                  <a:lnTo>
                    <a:pt x="980" y="413"/>
                  </a:lnTo>
                  <a:lnTo>
                    <a:pt x="1035" y="387"/>
                  </a:lnTo>
                  <a:lnTo>
                    <a:pt x="1083" y="348"/>
                  </a:lnTo>
                  <a:lnTo>
                    <a:pt x="1112" y="296"/>
                  </a:lnTo>
                  <a:lnTo>
                    <a:pt x="1131" y="240"/>
                  </a:lnTo>
                  <a:lnTo>
                    <a:pt x="1131" y="183"/>
                  </a:lnTo>
                  <a:lnTo>
                    <a:pt x="1112" y="123"/>
                  </a:lnTo>
                  <a:lnTo>
                    <a:pt x="1035" y="34"/>
                  </a:lnTo>
                  <a:lnTo>
                    <a:pt x="980" y="10"/>
                  </a:lnTo>
                  <a:lnTo>
                    <a:pt x="920" y="0"/>
                  </a:lnTo>
                  <a:close/>
                </a:path>
              </a:pathLst>
            </a:custGeom>
            <a:solidFill>
              <a:srgbClr val="B2C4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PT"/>
            </a:p>
          </p:txBody>
        </p:sp>
        <p:sp>
          <p:nvSpPr>
            <p:cNvPr id="6" name="Freeform 18"/>
            <p:cNvSpPr>
              <a:spLocks/>
            </p:cNvSpPr>
            <p:nvPr/>
          </p:nvSpPr>
          <p:spPr bwMode="auto">
            <a:xfrm>
              <a:off x="4184" y="122"/>
              <a:ext cx="1131" cy="423"/>
            </a:xfrm>
            <a:custGeom>
              <a:avLst/>
              <a:gdLst>
                <a:gd name="T0" fmla="+- 0 4396 4184"/>
                <a:gd name="T1" fmla="*/ T0 w 1131"/>
                <a:gd name="T2" fmla="+- 0 503 80"/>
                <a:gd name="T3" fmla="*/ 503 h 423"/>
                <a:gd name="T4" fmla="+- 0 5104 4184"/>
                <a:gd name="T5" fmla="*/ T4 w 1131"/>
                <a:gd name="T6" fmla="+- 0 503 80"/>
                <a:gd name="T7" fmla="*/ 503 h 423"/>
                <a:gd name="T8" fmla="+- 0 5164 4184"/>
                <a:gd name="T9" fmla="*/ T8 w 1131"/>
                <a:gd name="T10" fmla="+- 0 493 80"/>
                <a:gd name="T11" fmla="*/ 493 h 423"/>
                <a:gd name="T12" fmla="+- 0 5219 4184"/>
                <a:gd name="T13" fmla="*/ T12 w 1131"/>
                <a:gd name="T14" fmla="+- 0 467 80"/>
                <a:gd name="T15" fmla="*/ 467 h 423"/>
                <a:gd name="T16" fmla="+- 0 5267 4184"/>
                <a:gd name="T17" fmla="*/ T16 w 1131"/>
                <a:gd name="T18" fmla="+- 0 428 80"/>
                <a:gd name="T19" fmla="*/ 428 h 423"/>
                <a:gd name="T20" fmla="+- 0 5296 4184"/>
                <a:gd name="T21" fmla="*/ T20 w 1131"/>
                <a:gd name="T22" fmla="+- 0 376 80"/>
                <a:gd name="T23" fmla="*/ 376 h 423"/>
                <a:gd name="T24" fmla="+- 0 5315 4184"/>
                <a:gd name="T25" fmla="*/ T24 w 1131"/>
                <a:gd name="T26" fmla="+- 0 320 80"/>
                <a:gd name="T27" fmla="*/ 320 h 423"/>
                <a:gd name="T28" fmla="+- 0 5315 4184"/>
                <a:gd name="T29" fmla="*/ T28 w 1131"/>
                <a:gd name="T30" fmla="+- 0 263 80"/>
                <a:gd name="T31" fmla="*/ 263 h 423"/>
                <a:gd name="T32" fmla="+- 0 5296 4184"/>
                <a:gd name="T33" fmla="*/ T32 w 1131"/>
                <a:gd name="T34" fmla="+- 0 203 80"/>
                <a:gd name="T35" fmla="*/ 203 h 423"/>
                <a:gd name="T36" fmla="+- 0 5219 4184"/>
                <a:gd name="T37" fmla="*/ T36 w 1131"/>
                <a:gd name="T38" fmla="+- 0 114 80"/>
                <a:gd name="T39" fmla="*/ 114 h 423"/>
                <a:gd name="T40" fmla="+- 0 5164 4184"/>
                <a:gd name="T41" fmla="*/ T40 w 1131"/>
                <a:gd name="T42" fmla="+- 0 90 80"/>
                <a:gd name="T43" fmla="*/ 90 h 423"/>
                <a:gd name="T44" fmla="+- 0 5104 4184"/>
                <a:gd name="T45" fmla="*/ T44 w 1131"/>
                <a:gd name="T46" fmla="+- 0 80 80"/>
                <a:gd name="T47" fmla="*/ 80 h 423"/>
                <a:gd name="T48" fmla="+- 0 4396 4184"/>
                <a:gd name="T49" fmla="*/ T48 w 1131"/>
                <a:gd name="T50" fmla="+- 0 80 80"/>
                <a:gd name="T51" fmla="*/ 80 h 423"/>
                <a:gd name="T52" fmla="+- 0 4336 4184"/>
                <a:gd name="T53" fmla="*/ T52 w 1131"/>
                <a:gd name="T54" fmla="+- 0 90 80"/>
                <a:gd name="T55" fmla="*/ 90 h 423"/>
                <a:gd name="T56" fmla="+- 0 4280 4184"/>
                <a:gd name="T57" fmla="*/ T56 w 1131"/>
                <a:gd name="T58" fmla="+- 0 114 80"/>
                <a:gd name="T59" fmla="*/ 114 h 423"/>
                <a:gd name="T60" fmla="+- 0 4232 4184"/>
                <a:gd name="T61" fmla="*/ T60 w 1131"/>
                <a:gd name="T62" fmla="+- 0 155 80"/>
                <a:gd name="T63" fmla="*/ 155 h 423"/>
                <a:gd name="T64" fmla="+- 0 4184 4184"/>
                <a:gd name="T65" fmla="*/ T64 w 1131"/>
                <a:gd name="T66" fmla="+- 0 263 80"/>
                <a:gd name="T67" fmla="*/ 263 h 423"/>
                <a:gd name="T68" fmla="+- 0 4184 4184"/>
                <a:gd name="T69" fmla="*/ T68 w 1131"/>
                <a:gd name="T70" fmla="+- 0 320 80"/>
                <a:gd name="T71" fmla="*/ 320 h 423"/>
                <a:gd name="T72" fmla="+- 0 4232 4184"/>
                <a:gd name="T73" fmla="*/ T72 w 1131"/>
                <a:gd name="T74" fmla="+- 0 428 80"/>
                <a:gd name="T75" fmla="*/ 428 h 423"/>
                <a:gd name="T76" fmla="+- 0 4280 4184"/>
                <a:gd name="T77" fmla="*/ T76 w 1131"/>
                <a:gd name="T78" fmla="+- 0 467 80"/>
                <a:gd name="T79" fmla="*/ 467 h 423"/>
                <a:gd name="T80" fmla="+- 0 4336 4184"/>
                <a:gd name="T81" fmla="*/ T80 w 1131"/>
                <a:gd name="T82" fmla="+- 0 493 80"/>
                <a:gd name="T83" fmla="*/ 493 h 423"/>
                <a:gd name="T84" fmla="+- 0 4396 4184"/>
                <a:gd name="T85" fmla="*/ T84 w 1131"/>
                <a:gd name="T86" fmla="+- 0 503 80"/>
                <a:gd name="T87" fmla="*/ 503 h 423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</a:cxnLst>
              <a:rect l="0" t="0" r="r" b="b"/>
              <a:pathLst>
                <a:path w="1131" h="423">
                  <a:moveTo>
                    <a:pt x="212" y="423"/>
                  </a:moveTo>
                  <a:lnTo>
                    <a:pt x="920" y="423"/>
                  </a:lnTo>
                  <a:lnTo>
                    <a:pt x="980" y="413"/>
                  </a:lnTo>
                  <a:lnTo>
                    <a:pt x="1035" y="387"/>
                  </a:lnTo>
                  <a:lnTo>
                    <a:pt x="1083" y="348"/>
                  </a:lnTo>
                  <a:lnTo>
                    <a:pt x="1112" y="296"/>
                  </a:lnTo>
                  <a:lnTo>
                    <a:pt x="1131" y="240"/>
                  </a:lnTo>
                  <a:lnTo>
                    <a:pt x="1131" y="183"/>
                  </a:lnTo>
                  <a:lnTo>
                    <a:pt x="1112" y="123"/>
                  </a:lnTo>
                  <a:lnTo>
                    <a:pt x="1035" y="34"/>
                  </a:lnTo>
                  <a:lnTo>
                    <a:pt x="980" y="10"/>
                  </a:lnTo>
                  <a:lnTo>
                    <a:pt x="920" y="0"/>
                  </a:lnTo>
                  <a:lnTo>
                    <a:pt x="212" y="0"/>
                  </a:lnTo>
                  <a:lnTo>
                    <a:pt x="152" y="10"/>
                  </a:lnTo>
                  <a:lnTo>
                    <a:pt x="96" y="34"/>
                  </a:lnTo>
                  <a:lnTo>
                    <a:pt x="48" y="75"/>
                  </a:lnTo>
                  <a:lnTo>
                    <a:pt x="0" y="183"/>
                  </a:lnTo>
                  <a:lnTo>
                    <a:pt x="0" y="240"/>
                  </a:lnTo>
                  <a:lnTo>
                    <a:pt x="48" y="348"/>
                  </a:lnTo>
                  <a:lnTo>
                    <a:pt x="96" y="387"/>
                  </a:lnTo>
                  <a:lnTo>
                    <a:pt x="152" y="413"/>
                  </a:lnTo>
                  <a:lnTo>
                    <a:pt x="212" y="423"/>
                  </a:lnTo>
                  <a:close/>
                </a:path>
              </a:pathLst>
            </a:custGeom>
            <a:noFill/>
            <a:ln w="11201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PT"/>
            </a:p>
          </p:txBody>
        </p:sp>
        <p:sp>
          <p:nvSpPr>
            <p:cNvPr id="7" name="Rectangle 17"/>
            <p:cNvSpPr>
              <a:spLocks noChangeArrowheads="1"/>
            </p:cNvSpPr>
            <p:nvPr/>
          </p:nvSpPr>
          <p:spPr bwMode="auto">
            <a:xfrm>
              <a:off x="2850" y="13"/>
              <a:ext cx="1085" cy="550"/>
            </a:xfrm>
            <a:prstGeom prst="rect">
              <a:avLst/>
            </a:prstGeom>
            <a:solidFill>
              <a:srgbClr val="FFFFA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PT"/>
            </a:p>
          </p:txBody>
        </p:sp>
        <p:sp>
          <p:nvSpPr>
            <p:cNvPr id="8" name="Rectangle 16"/>
            <p:cNvSpPr>
              <a:spLocks noChangeArrowheads="1"/>
            </p:cNvSpPr>
            <p:nvPr/>
          </p:nvSpPr>
          <p:spPr bwMode="auto">
            <a:xfrm>
              <a:off x="2850" y="13"/>
              <a:ext cx="1085" cy="550"/>
            </a:xfrm>
            <a:prstGeom prst="rect">
              <a:avLst/>
            </a:prstGeom>
            <a:noFill/>
            <a:ln w="11201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PT"/>
            </a:p>
          </p:txBody>
        </p:sp>
        <p:sp>
          <p:nvSpPr>
            <p:cNvPr id="9" name="Freeform 15"/>
            <p:cNvSpPr>
              <a:spLocks/>
            </p:cNvSpPr>
            <p:nvPr/>
          </p:nvSpPr>
          <p:spPr bwMode="auto">
            <a:xfrm>
              <a:off x="8" y="75"/>
              <a:ext cx="1131" cy="423"/>
            </a:xfrm>
            <a:custGeom>
              <a:avLst/>
              <a:gdLst>
                <a:gd name="T0" fmla="+- 0 928 8"/>
                <a:gd name="T1" fmla="*/ T0 w 1131"/>
                <a:gd name="T2" fmla="+- 0 76 76"/>
                <a:gd name="T3" fmla="*/ 76 h 423"/>
                <a:gd name="T4" fmla="+- 0 220 8"/>
                <a:gd name="T5" fmla="*/ T4 w 1131"/>
                <a:gd name="T6" fmla="+- 0 76 76"/>
                <a:gd name="T7" fmla="*/ 76 h 423"/>
                <a:gd name="T8" fmla="+- 0 160 8"/>
                <a:gd name="T9" fmla="*/ T8 w 1131"/>
                <a:gd name="T10" fmla="+- 0 85 76"/>
                <a:gd name="T11" fmla="*/ 85 h 423"/>
                <a:gd name="T12" fmla="+- 0 107 8"/>
                <a:gd name="T13" fmla="*/ T12 w 1131"/>
                <a:gd name="T14" fmla="+- 0 109 76"/>
                <a:gd name="T15" fmla="*/ 109 h 423"/>
                <a:gd name="T16" fmla="+- 0 56 8"/>
                <a:gd name="T17" fmla="*/ T16 w 1131"/>
                <a:gd name="T18" fmla="+- 0 150 76"/>
                <a:gd name="T19" fmla="*/ 150 h 423"/>
                <a:gd name="T20" fmla="+- 0 25 8"/>
                <a:gd name="T21" fmla="*/ T20 w 1131"/>
                <a:gd name="T22" fmla="+- 0 198 76"/>
                <a:gd name="T23" fmla="*/ 198 h 423"/>
                <a:gd name="T24" fmla="+- 0 8 8"/>
                <a:gd name="T25" fmla="*/ T24 w 1131"/>
                <a:gd name="T26" fmla="+- 0 258 76"/>
                <a:gd name="T27" fmla="*/ 258 h 423"/>
                <a:gd name="T28" fmla="+- 0 8 8"/>
                <a:gd name="T29" fmla="*/ T28 w 1131"/>
                <a:gd name="T30" fmla="+- 0 316 76"/>
                <a:gd name="T31" fmla="*/ 316 h 423"/>
                <a:gd name="T32" fmla="+- 0 56 8"/>
                <a:gd name="T33" fmla="*/ T32 w 1131"/>
                <a:gd name="T34" fmla="+- 0 424 76"/>
                <a:gd name="T35" fmla="*/ 424 h 423"/>
                <a:gd name="T36" fmla="+- 0 107 8"/>
                <a:gd name="T37" fmla="*/ T36 w 1131"/>
                <a:gd name="T38" fmla="+- 0 462 76"/>
                <a:gd name="T39" fmla="*/ 462 h 423"/>
                <a:gd name="T40" fmla="+- 0 220 8"/>
                <a:gd name="T41" fmla="*/ T40 w 1131"/>
                <a:gd name="T42" fmla="+- 0 498 76"/>
                <a:gd name="T43" fmla="*/ 498 h 423"/>
                <a:gd name="T44" fmla="+- 0 928 8"/>
                <a:gd name="T45" fmla="*/ T44 w 1131"/>
                <a:gd name="T46" fmla="+- 0 498 76"/>
                <a:gd name="T47" fmla="*/ 498 h 423"/>
                <a:gd name="T48" fmla="+- 0 990 8"/>
                <a:gd name="T49" fmla="*/ T48 w 1131"/>
                <a:gd name="T50" fmla="+- 0 488 76"/>
                <a:gd name="T51" fmla="*/ 488 h 423"/>
                <a:gd name="T52" fmla="+- 0 1091 8"/>
                <a:gd name="T53" fmla="*/ T52 w 1131"/>
                <a:gd name="T54" fmla="+- 0 424 76"/>
                <a:gd name="T55" fmla="*/ 424 h 423"/>
                <a:gd name="T56" fmla="+- 0 1122 8"/>
                <a:gd name="T57" fmla="*/ T56 w 1131"/>
                <a:gd name="T58" fmla="+- 0 371 76"/>
                <a:gd name="T59" fmla="*/ 371 h 423"/>
                <a:gd name="T60" fmla="+- 0 1139 8"/>
                <a:gd name="T61" fmla="*/ T60 w 1131"/>
                <a:gd name="T62" fmla="+- 0 316 76"/>
                <a:gd name="T63" fmla="*/ 316 h 423"/>
                <a:gd name="T64" fmla="+- 0 1139 8"/>
                <a:gd name="T65" fmla="*/ T64 w 1131"/>
                <a:gd name="T66" fmla="+- 0 258 76"/>
                <a:gd name="T67" fmla="*/ 258 h 423"/>
                <a:gd name="T68" fmla="+- 0 1122 8"/>
                <a:gd name="T69" fmla="*/ T68 w 1131"/>
                <a:gd name="T70" fmla="+- 0 198 76"/>
                <a:gd name="T71" fmla="*/ 198 h 423"/>
                <a:gd name="T72" fmla="+- 0 1043 8"/>
                <a:gd name="T73" fmla="*/ T72 w 1131"/>
                <a:gd name="T74" fmla="+- 0 109 76"/>
                <a:gd name="T75" fmla="*/ 109 h 423"/>
                <a:gd name="T76" fmla="+- 0 928 8"/>
                <a:gd name="T77" fmla="*/ T76 w 1131"/>
                <a:gd name="T78" fmla="+- 0 76 76"/>
                <a:gd name="T79" fmla="*/ 76 h 423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</a:cxnLst>
              <a:rect l="0" t="0" r="r" b="b"/>
              <a:pathLst>
                <a:path w="1131" h="423">
                  <a:moveTo>
                    <a:pt x="920" y="0"/>
                  </a:moveTo>
                  <a:lnTo>
                    <a:pt x="212" y="0"/>
                  </a:lnTo>
                  <a:lnTo>
                    <a:pt x="152" y="9"/>
                  </a:lnTo>
                  <a:lnTo>
                    <a:pt x="99" y="33"/>
                  </a:lnTo>
                  <a:lnTo>
                    <a:pt x="48" y="74"/>
                  </a:lnTo>
                  <a:lnTo>
                    <a:pt x="17" y="122"/>
                  </a:lnTo>
                  <a:lnTo>
                    <a:pt x="0" y="182"/>
                  </a:lnTo>
                  <a:lnTo>
                    <a:pt x="0" y="240"/>
                  </a:lnTo>
                  <a:lnTo>
                    <a:pt x="48" y="348"/>
                  </a:lnTo>
                  <a:lnTo>
                    <a:pt x="99" y="386"/>
                  </a:lnTo>
                  <a:lnTo>
                    <a:pt x="212" y="422"/>
                  </a:lnTo>
                  <a:lnTo>
                    <a:pt x="920" y="422"/>
                  </a:lnTo>
                  <a:lnTo>
                    <a:pt x="982" y="412"/>
                  </a:lnTo>
                  <a:lnTo>
                    <a:pt x="1083" y="348"/>
                  </a:lnTo>
                  <a:lnTo>
                    <a:pt x="1114" y="295"/>
                  </a:lnTo>
                  <a:lnTo>
                    <a:pt x="1131" y="240"/>
                  </a:lnTo>
                  <a:lnTo>
                    <a:pt x="1131" y="182"/>
                  </a:lnTo>
                  <a:lnTo>
                    <a:pt x="1114" y="122"/>
                  </a:lnTo>
                  <a:lnTo>
                    <a:pt x="1035" y="33"/>
                  </a:lnTo>
                  <a:lnTo>
                    <a:pt x="920" y="0"/>
                  </a:lnTo>
                  <a:close/>
                </a:path>
              </a:pathLst>
            </a:custGeom>
            <a:solidFill>
              <a:srgbClr val="B2C4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PT"/>
            </a:p>
          </p:txBody>
        </p:sp>
        <p:sp>
          <p:nvSpPr>
            <p:cNvPr id="10" name="Freeform 14"/>
            <p:cNvSpPr>
              <a:spLocks/>
            </p:cNvSpPr>
            <p:nvPr/>
          </p:nvSpPr>
          <p:spPr bwMode="auto">
            <a:xfrm>
              <a:off x="8" y="75"/>
              <a:ext cx="1131" cy="423"/>
            </a:xfrm>
            <a:custGeom>
              <a:avLst/>
              <a:gdLst>
                <a:gd name="T0" fmla="+- 0 220 8"/>
                <a:gd name="T1" fmla="*/ T0 w 1131"/>
                <a:gd name="T2" fmla="+- 0 498 76"/>
                <a:gd name="T3" fmla="*/ 498 h 423"/>
                <a:gd name="T4" fmla="+- 0 928 8"/>
                <a:gd name="T5" fmla="*/ T4 w 1131"/>
                <a:gd name="T6" fmla="+- 0 498 76"/>
                <a:gd name="T7" fmla="*/ 498 h 423"/>
                <a:gd name="T8" fmla="+- 0 990 8"/>
                <a:gd name="T9" fmla="*/ T8 w 1131"/>
                <a:gd name="T10" fmla="+- 0 488 76"/>
                <a:gd name="T11" fmla="*/ 488 h 423"/>
                <a:gd name="T12" fmla="+- 0 1043 8"/>
                <a:gd name="T13" fmla="*/ T12 w 1131"/>
                <a:gd name="T14" fmla="+- 0 462 76"/>
                <a:gd name="T15" fmla="*/ 462 h 423"/>
                <a:gd name="T16" fmla="+- 0 1091 8"/>
                <a:gd name="T17" fmla="*/ T16 w 1131"/>
                <a:gd name="T18" fmla="+- 0 424 76"/>
                <a:gd name="T19" fmla="*/ 424 h 423"/>
                <a:gd name="T20" fmla="+- 0 1122 8"/>
                <a:gd name="T21" fmla="*/ T20 w 1131"/>
                <a:gd name="T22" fmla="+- 0 371 76"/>
                <a:gd name="T23" fmla="*/ 371 h 423"/>
                <a:gd name="T24" fmla="+- 0 1139 8"/>
                <a:gd name="T25" fmla="*/ T24 w 1131"/>
                <a:gd name="T26" fmla="+- 0 316 76"/>
                <a:gd name="T27" fmla="*/ 316 h 423"/>
                <a:gd name="T28" fmla="+- 0 1139 8"/>
                <a:gd name="T29" fmla="*/ T28 w 1131"/>
                <a:gd name="T30" fmla="+- 0 258 76"/>
                <a:gd name="T31" fmla="*/ 258 h 423"/>
                <a:gd name="T32" fmla="+- 0 1122 8"/>
                <a:gd name="T33" fmla="*/ T32 w 1131"/>
                <a:gd name="T34" fmla="+- 0 198 76"/>
                <a:gd name="T35" fmla="*/ 198 h 423"/>
                <a:gd name="T36" fmla="+- 0 1043 8"/>
                <a:gd name="T37" fmla="*/ T36 w 1131"/>
                <a:gd name="T38" fmla="+- 0 109 76"/>
                <a:gd name="T39" fmla="*/ 109 h 423"/>
                <a:gd name="T40" fmla="+- 0 928 8"/>
                <a:gd name="T41" fmla="*/ T40 w 1131"/>
                <a:gd name="T42" fmla="+- 0 76 76"/>
                <a:gd name="T43" fmla="*/ 76 h 423"/>
                <a:gd name="T44" fmla="+- 0 220 8"/>
                <a:gd name="T45" fmla="*/ T44 w 1131"/>
                <a:gd name="T46" fmla="+- 0 76 76"/>
                <a:gd name="T47" fmla="*/ 76 h 423"/>
                <a:gd name="T48" fmla="+- 0 160 8"/>
                <a:gd name="T49" fmla="*/ T48 w 1131"/>
                <a:gd name="T50" fmla="+- 0 85 76"/>
                <a:gd name="T51" fmla="*/ 85 h 423"/>
                <a:gd name="T52" fmla="+- 0 56 8"/>
                <a:gd name="T53" fmla="*/ T52 w 1131"/>
                <a:gd name="T54" fmla="+- 0 150 76"/>
                <a:gd name="T55" fmla="*/ 150 h 423"/>
                <a:gd name="T56" fmla="+- 0 8 8"/>
                <a:gd name="T57" fmla="*/ T56 w 1131"/>
                <a:gd name="T58" fmla="+- 0 258 76"/>
                <a:gd name="T59" fmla="*/ 258 h 423"/>
                <a:gd name="T60" fmla="+- 0 8 8"/>
                <a:gd name="T61" fmla="*/ T60 w 1131"/>
                <a:gd name="T62" fmla="+- 0 316 76"/>
                <a:gd name="T63" fmla="*/ 316 h 423"/>
                <a:gd name="T64" fmla="+- 0 56 8"/>
                <a:gd name="T65" fmla="*/ T64 w 1131"/>
                <a:gd name="T66" fmla="+- 0 424 76"/>
                <a:gd name="T67" fmla="*/ 424 h 423"/>
                <a:gd name="T68" fmla="+- 0 107 8"/>
                <a:gd name="T69" fmla="*/ T68 w 1131"/>
                <a:gd name="T70" fmla="+- 0 462 76"/>
                <a:gd name="T71" fmla="*/ 462 h 423"/>
                <a:gd name="T72" fmla="+- 0 220 8"/>
                <a:gd name="T73" fmla="*/ T72 w 1131"/>
                <a:gd name="T74" fmla="+- 0 498 76"/>
                <a:gd name="T75" fmla="*/ 498 h 423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</a:cxnLst>
              <a:rect l="0" t="0" r="r" b="b"/>
              <a:pathLst>
                <a:path w="1131" h="423">
                  <a:moveTo>
                    <a:pt x="212" y="422"/>
                  </a:moveTo>
                  <a:lnTo>
                    <a:pt x="920" y="422"/>
                  </a:lnTo>
                  <a:lnTo>
                    <a:pt x="982" y="412"/>
                  </a:lnTo>
                  <a:lnTo>
                    <a:pt x="1035" y="386"/>
                  </a:lnTo>
                  <a:lnTo>
                    <a:pt x="1083" y="348"/>
                  </a:lnTo>
                  <a:lnTo>
                    <a:pt x="1114" y="295"/>
                  </a:lnTo>
                  <a:lnTo>
                    <a:pt x="1131" y="240"/>
                  </a:lnTo>
                  <a:lnTo>
                    <a:pt x="1131" y="182"/>
                  </a:lnTo>
                  <a:lnTo>
                    <a:pt x="1114" y="122"/>
                  </a:lnTo>
                  <a:lnTo>
                    <a:pt x="1035" y="33"/>
                  </a:lnTo>
                  <a:lnTo>
                    <a:pt x="920" y="0"/>
                  </a:lnTo>
                  <a:lnTo>
                    <a:pt x="212" y="0"/>
                  </a:lnTo>
                  <a:lnTo>
                    <a:pt x="152" y="9"/>
                  </a:lnTo>
                  <a:lnTo>
                    <a:pt x="48" y="74"/>
                  </a:lnTo>
                  <a:lnTo>
                    <a:pt x="0" y="182"/>
                  </a:lnTo>
                  <a:lnTo>
                    <a:pt x="0" y="240"/>
                  </a:lnTo>
                  <a:lnTo>
                    <a:pt x="48" y="348"/>
                  </a:lnTo>
                  <a:lnTo>
                    <a:pt x="99" y="386"/>
                  </a:lnTo>
                  <a:lnTo>
                    <a:pt x="212" y="422"/>
                  </a:lnTo>
                  <a:close/>
                </a:path>
              </a:pathLst>
            </a:custGeom>
            <a:noFill/>
            <a:ln w="10744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PT"/>
            </a:p>
          </p:txBody>
        </p:sp>
        <p:sp>
          <p:nvSpPr>
            <p:cNvPr id="11" name="Rectangle 13"/>
            <p:cNvSpPr>
              <a:spLocks noChangeArrowheads="1"/>
            </p:cNvSpPr>
            <p:nvPr/>
          </p:nvSpPr>
          <p:spPr bwMode="auto">
            <a:xfrm>
              <a:off x="1369" y="8"/>
              <a:ext cx="1088" cy="550"/>
            </a:xfrm>
            <a:prstGeom prst="rect">
              <a:avLst/>
            </a:prstGeom>
            <a:solidFill>
              <a:srgbClr val="FFFFA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PT"/>
            </a:p>
          </p:txBody>
        </p:sp>
        <p:sp>
          <p:nvSpPr>
            <p:cNvPr id="12" name="Rectangle 12"/>
            <p:cNvSpPr>
              <a:spLocks noChangeArrowheads="1"/>
            </p:cNvSpPr>
            <p:nvPr/>
          </p:nvSpPr>
          <p:spPr bwMode="auto">
            <a:xfrm>
              <a:off x="1369" y="8"/>
              <a:ext cx="1088" cy="550"/>
            </a:xfrm>
            <a:prstGeom prst="rect">
              <a:avLst/>
            </a:prstGeom>
            <a:noFill/>
            <a:ln w="10744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PT"/>
            </a:p>
          </p:txBody>
        </p:sp>
        <p:sp>
          <p:nvSpPr>
            <p:cNvPr id="13" name="AutoShape 11"/>
            <p:cNvSpPr>
              <a:spLocks/>
            </p:cNvSpPr>
            <p:nvPr/>
          </p:nvSpPr>
          <p:spPr bwMode="auto">
            <a:xfrm>
              <a:off x="1136" y="241"/>
              <a:ext cx="214" cy="82"/>
            </a:xfrm>
            <a:custGeom>
              <a:avLst/>
              <a:gdLst>
                <a:gd name="T0" fmla="+- 0 1302 1136"/>
                <a:gd name="T1" fmla="*/ T0 w 214"/>
                <a:gd name="T2" fmla="+- 0 241 241"/>
                <a:gd name="T3" fmla="*/ 241 h 82"/>
                <a:gd name="T4" fmla="+- 0 1302 1136"/>
                <a:gd name="T5" fmla="*/ T4 w 214"/>
                <a:gd name="T6" fmla="+- 0 323 241"/>
                <a:gd name="T7" fmla="*/ 323 h 82"/>
                <a:gd name="T8" fmla="+- 0 1339 1136"/>
                <a:gd name="T9" fmla="*/ T8 w 214"/>
                <a:gd name="T10" fmla="+- 0 292 241"/>
                <a:gd name="T11" fmla="*/ 292 h 82"/>
                <a:gd name="T12" fmla="+- 0 1312 1136"/>
                <a:gd name="T13" fmla="*/ T12 w 214"/>
                <a:gd name="T14" fmla="+- 0 292 241"/>
                <a:gd name="T15" fmla="*/ 292 h 82"/>
                <a:gd name="T16" fmla="+- 0 1312 1136"/>
                <a:gd name="T17" fmla="*/ T16 w 214"/>
                <a:gd name="T18" fmla="+- 0 275 241"/>
                <a:gd name="T19" fmla="*/ 275 h 82"/>
                <a:gd name="T20" fmla="+- 0 1342 1136"/>
                <a:gd name="T21" fmla="*/ T20 w 214"/>
                <a:gd name="T22" fmla="+- 0 275 241"/>
                <a:gd name="T23" fmla="*/ 275 h 82"/>
                <a:gd name="T24" fmla="+- 0 1302 1136"/>
                <a:gd name="T25" fmla="*/ T24 w 214"/>
                <a:gd name="T26" fmla="+- 0 241 241"/>
                <a:gd name="T27" fmla="*/ 241 h 82"/>
                <a:gd name="T28" fmla="+- 0 1302 1136"/>
                <a:gd name="T29" fmla="*/ T28 w 214"/>
                <a:gd name="T30" fmla="+- 0 275 241"/>
                <a:gd name="T31" fmla="*/ 275 h 82"/>
                <a:gd name="T32" fmla="+- 0 1136 1136"/>
                <a:gd name="T33" fmla="*/ T32 w 214"/>
                <a:gd name="T34" fmla="+- 0 275 241"/>
                <a:gd name="T35" fmla="*/ 275 h 82"/>
                <a:gd name="T36" fmla="+- 0 1136 1136"/>
                <a:gd name="T37" fmla="*/ T36 w 214"/>
                <a:gd name="T38" fmla="+- 0 292 241"/>
                <a:gd name="T39" fmla="*/ 292 h 82"/>
                <a:gd name="T40" fmla="+- 0 1302 1136"/>
                <a:gd name="T41" fmla="*/ T40 w 214"/>
                <a:gd name="T42" fmla="+- 0 292 241"/>
                <a:gd name="T43" fmla="*/ 292 h 82"/>
                <a:gd name="T44" fmla="+- 0 1302 1136"/>
                <a:gd name="T45" fmla="*/ T44 w 214"/>
                <a:gd name="T46" fmla="+- 0 275 241"/>
                <a:gd name="T47" fmla="*/ 275 h 82"/>
                <a:gd name="T48" fmla="+- 0 1342 1136"/>
                <a:gd name="T49" fmla="*/ T48 w 214"/>
                <a:gd name="T50" fmla="+- 0 275 241"/>
                <a:gd name="T51" fmla="*/ 275 h 82"/>
                <a:gd name="T52" fmla="+- 0 1312 1136"/>
                <a:gd name="T53" fmla="*/ T52 w 214"/>
                <a:gd name="T54" fmla="+- 0 275 241"/>
                <a:gd name="T55" fmla="*/ 275 h 82"/>
                <a:gd name="T56" fmla="+- 0 1312 1136"/>
                <a:gd name="T57" fmla="*/ T56 w 214"/>
                <a:gd name="T58" fmla="+- 0 292 241"/>
                <a:gd name="T59" fmla="*/ 292 h 82"/>
                <a:gd name="T60" fmla="+- 0 1339 1136"/>
                <a:gd name="T61" fmla="*/ T60 w 214"/>
                <a:gd name="T62" fmla="+- 0 292 241"/>
                <a:gd name="T63" fmla="*/ 292 h 82"/>
                <a:gd name="T64" fmla="+- 0 1350 1136"/>
                <a:gd name="T65" fmla="*/ T64 w 214"/>
                <a:gd name="T66" fmla="+- 0 282 241"/>
                <a:gd name="T67" fmla="*/ 282 h 82"/>
                <a:gd name="T68" fmla="+- 0 1342 1136"/>
                <a:gd name="T69" fmla="*/ T68 w 214"/>
                <a:gd name="T70" fmla="+- 0 275 241"/>
                <a:gd name="T71" fmla="*/ 275 h 82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</a:cxnLst>
              <a:rect l="0" t="0" r="r" b="b"/>
              <a:pathLst>
                <a:path w="214" h="82">
                  <a:moveTo>
                    <a:pt x="166" y="0"/>
                  </a:moveTo>
                  <a:lnTo>
                    <a:pt x="166" y="82"/>
                  </a:lnTo>
                  <a:lnTo>
                    <a:pt x="203" y="51"/>
                  </a:lnTo>
                  <a:lnTo>
                    <a:pt x="176" y="51"/>
                  </a:lnTo>
                  <a:lnTo>
                    <a:pt x="176" y="34"/>
                  </a:lnTo>
                  <a:lnTo>
                    <a:pt x="206" y="34"/>
                  </a:lnTo>
                  <a:lnTo>
                    <a:pt x="166" y="0"/>
                  </a:lnTo>
                  <a:close/>
                  <a:moveTo>
                    <a:pt x="166" y="34"/>
                  </a:moveTo>
                  <a:lnTo>
                    <a:pt x="0" y="34"/>
                  </a:lnTo>
                  <a:lnTo>
                    <a:pt x="0" y="51"/>
                  </a:lnTo>
                  <a:lnTo>
                    <a:pt x="166" y="51"/>
                  </a:lnTo>
                  <a:lnTo>
                    <a:pt x="166" y="34"/>
                  </a:lnTo>
                  <a:close/>
                  <a:moveTo>
                    <a:pt x="206" y="34"/>
                  </a:moveTo>
                  <a:lnTo>
                    <a:pt x="176" y="34"/>
                  </a:lnTo>
                  <a:lnTo>
                    <a:pt x="176" y="51"/>
                  </a:lnTo>
                  <a:lnTo>
                    <a:pt x="203" y="51"/>
                  </a:lnTo>
                  <a:lnTo>
                    <a:pt x="214" y="41"/>
                  </a:lnTo>
                  <a:lnTo>
                    <a:pt x="206" y="3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PT"/>
            </a:p>
          </p:txBody>
        </p:sp>
        <p:sp>
          <p:nvSpPr>
            <p:cNvPr id="14" name="Line 10"/>
            <p:cNvSpPr>
              <a:spLocks noChangeShapeType="1"/>
            </p:cNvSpPr>
            <p:nvPr/>
          </p:nvSpPr>
          <p:spPr bwMode="auto">
            <a:xfrm>
              <a:off x="1136" y="283"/>
              <a:ext cx="176" cy="0"/>
            </a:xfrm>
            <a:prstGeom prst="line">
              <a:avLst/>
            </a:prstGeom>
            <a:noFill/>
            <a:ln w="11239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PT"/>
            </a:p>
          </p:txBody>
        </p:sp>
        <p:sp>
          <p:nvSpPr>
            <p:cNvPr id="15" name="Freeform 9"/>
            <p:cNvSpPr>
              <a:spLocks/>
            </p:cNvSpPr>
            <p:nvPr/>
          </p:nvSpPr>
          <p:spPr bwMode="auto">
            <a:xfrm>
              <a:off x="1302" y="241"/>
              <a:ext cx="48" cy="82"/>
            </a:xfrm>
            <a:custGeom>
              <a:avLst/>
              <a:gdLst>
                <a:gd name="T0" fmla="+- 0 1302 1302"/>
                <a:gd name="T1" fmla="*/ T0 w 48"/>
                <a:gd name="T2" fmla="+- 0 241 241"/>
                <a:gd name="T3" fmla="*/ 241 h 82"/>
                <a:gd name="T4" fmla="+- 0 1350 1302"/>
                <a:gd name="T5" fmla="*/ T4 w 48"/>
                <a:gd name="T6" fmla="+- 0 282 241"/>
                <a:gd name="T7" fmla="*/ 282 h 82"/>
                <a:gd name="T8" fmla="+- 0 1302 1302"/>
                <a:gd name="T9" fmla="*/ T8 w 48"/>
                <a:gd name="T10" fmla="+- 0 323 241"/>
                <a:gd name="T11" fmla="*/ 323 h 82"/>
                <a:gd name="T12" fmla="+- 0 1302 1302"/>
                <a:gd name="T13" fmla="*/ T12 w 48"/>
                <a:gd name="T14" fmla="+- 0 241 241"/>
                <a:gd name="T15" fmla="*/ 241 h 82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48" h="82">
                  <a:moveTo>
                    <a:pt x="0" y="0"/>
                  </a:moveTo>
                  <a:lnTo>
                    <a:pt x="48" y="41"/>
                  </a:lnTo>
                  <a:lnTo>
                    <a:pt x="0" y="82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572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PT"/>
            </a:p>
          </p:txBody>
        </p:sp>
        <p:sp>
          <p:nvSpPr>
            <p:cNvPr id="16" name="AutoShape 8"/>
            <p:cNvSpPr>
              <a:spLocks/>
            </p:cNvSpPr>
            <p:nvPr/>
          </p:nvSpPr>
          <p:spPr bwMode="auto">
            <a:xfrm>
              <a:off x="2461" y="246"/>
              <a:ext cx="418" cy="82"/>
            </a:xfrm>
            <a:custGeom>
              <a:avLst/>
              <a:gdLst>
                <a:gd name="T0" fmla="+- 0 2831 2461"/>
                <a:gd name="T1" fmla="*/ T0 w 418"/>
                <a:gd name="T2" fmla="+- 0 246 246"/>
                <a:gd name="T3" fmla="*/ 246 h 82"/>
                <a:gd name="T4" fmla="+- 0 2831 2461"/>
                <a:gd name="T5" fmla="*/ T4 w 418"/>
                <a:gd name="T6" fmla="+- 0 328 246"/>
                <a:gd name="T7" fmla="*/ 328 h 82"/>
                <a:gd name="T8" fmla="+- 0 2868 2461"/>
                <a:gd name="T9" fmla="*/ T8 w 418"/>
                <a:gd name="T10" fmla="+- 0 296 246"/>
                <a:gd name="T11" fmla="*/ 296 h 82"/>
                <a:gd name="T12" fmla="+- 0 2838 2461"/>
                <a:gd name="T13" fmla="*/ T12 w 418"/>
                <a:gd name="T14" fmla="+- 0 296 246"/>
                <a:gd name="T15" fmla="*/ 296 h 82"/>
                <a:gd name="T16" fmla="+- 0 2838 2461"/>
                <a:gd name="T17" fmla="*/ T16 w 418"/>
                <a:gd name="T18" fmla="+- 0 280 246"/>
                <a:gd name="T19" fmla="*/ 280 h 82"/>
                <a:gd name="T20" fmla="+- 0 2870 2461"/>
                <a:gd name="T21" fmla="*/ T20 w 418"/>
                <a:gd name="T22" fmla="+- 0 280 246"/>
                <a:gd name="T23" fmla="*/ 280 h 82"/>
                <a:gd name="T24" fmla="+- 0 2831 2461"/>
                <a:gd name="T25" fmla="*/ T24 w 418"/>
                <a:gd name="T26" fmla="+- 0 246 246"/>
                <a:gd name="T27" fmla="*/ 246 h 82"/>
                <a:gd name="T28" fmla="+- 0 2831 2461"/>
                <a:gd name="T29" fmla="*/ T28 w 418"/>
                <a:gd name="T30" fmla="+- 0 280 246"/>
                <a:gd name="T31" fmla="*/ 280 h 82"/>
                <a:gd name="T32" fmla="+- 0 2461 2461"/>
                <a:gd name="T33" fmla="*/ T32 w 418"/>
                <a:gd name="T34" fmla="+- 0 280 246"/>
                <a:gd name="T35" fmla="*/ 280 h 82"/>
                <a:gd name="T36" fmla="+- 0 2461 2461"/>
                <a:gd name="T37" fmla="*/ T36 w 418"/>
                <a:gd name="T38" fmla="+- 0 296 246"/>
                <a:gd name="T39" fmla="*/ 296 h 82"/>
                <a:gd name="T40" fmla="+- 0 2831 2461"/>
                <a:gd name="T41" fmla="*/ T40 w 418"/>
                <a:gd name="T42" fmla="+- 0 296 246"/>
                <a:gd name="T43" fmla="*/ 296 h 82"/>
                <a:gd name="T44" fmla="+- 0 2831 2461"/>
                <a:gd name="T45" fmla="*/ T44 w 418"/>
                <a:gd name="T46" fmla="+- 0 280 246"/>
                <a:gd name="T47" fmla="*/ 280 h 82"/>
                <a:gd name="T48" fmla="+- 0 2870 2461"/>
                <a:gd name="T49" fmla="*/ T48 w 418"/>
                <a:gd name="T50" fmla="+- 0 280 246"/>
                <a:gd name="T51" fmla="*/ 280 h 82"/>
                <a:gd name="T52" fmla="+- 0 2838 2461"/>
                <a:gd name="T53" fmla="*/ T52 w 418"/>
                <a:gd name="T54" fmla="+- 0 280 246"/>
                <a:gd name="T55" fmla="*/ 280 h 82"/>
                <a:gd name="T56" fmla="+- 0 2838 2461"/>
                <a:gd name="T57" fmla="*/ T56 w 418"/>
                <a:gd name="T58" fmla="+- 0 296 246"/>
                <a:gd name="T59" fmla="*/ 296 h 82"/>
                <a:gd name="T60" fmla="+- 0 2868 2461"/>
                <a:gd name="T61" fmla="*/ T60 w 418"/>
                <a:gd name="T62" fmla="+- 0 296 246"/>
                <a:gd name="T63" fmla="*/ 296 h 82"/>
                <a:gd name="T64" fmla="+- 0 2879 2461"/>
                <a:gd name="T65" fmla="*/ T64 w 418"/>
                <a:gd name="T66" fmla="+- 0 287 246"/>
                <a:gd name="T67" fmla="*/ 287 h 82"/>
                <a:gd name="T68" fmla="+- 0 2870 2461"/>
                <a:gd name="T69" fmla="*/ T68 w 418"/>
                <a:gd name="T70" fmla="+- 0 280 246"/>
                <a:gd name="T71" fmla="*/ 280 h 82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</a:cxnLst>
              <a:rect l="0" t="0" r="r" b="b"/>
              <a:pathLst>
                <a:path w="418" h="82">
                  <a:moveTo>
                    <a:pt x="370" y="0"/>
                  </a:moveTo>
                  <a:lnTo>
                    <a:pt x="370" y="82"/>
                  </a:lnTo>
                  <a:lnTo>
                    <a:pt x="407" y="50"/>
                  </a:lnTo>
                  <a:lnTo>
                    <a:pt x="377" y="50"/>
                  </a:lnTo>
                  <a:lnTo>
                    <a:pt x="377" y="34"/>
                  </a:lnTo>
                  <a:lnTo>
                    <a:pt x="409" y="34"/>
                  </a:lnTo>
                  <a:lnTo>
                    <a:pt x="370" y="0"/>
                  </a:lnTo>
                  <a:close/>
                  <a:moveTo>
                    <a:pt x="370" y="34"/>
                  </a:moveTo>
                  <a:lnTo>
                    <a:pt x="0" y="34"/>
                  </a:lnTo>
                  <a:lnTo>
                    <a:pt x="0" y="50"/>
                  </a:lnTo>
                  <a:lnTo>
                    <a:pt x="370" y="50"/>
                  </a:lnTo>
                  <a:lnTo>
                    <a:pt x="370" y="34"/>
                  </a:lnTo>
                  <a:close/>
                  <a:moveTo>
                    <a:pt x="409" y="34"/>
                  </a:moveTo>
                  <a:lnTo>
                    <a:pt x="377" y="34"/>
                  </a:lnTo>
                  <a:lnTo>
                    <a:pt x="377" y="50"/>
                  </a:lnTo>
                  <a:lnTo>
                    <a:pt x="407" y="50"/>
                  </a:lnTo>
                  <a:lnTo>
                    <a:pt x="418" y="41"/>
                  </a:lnTo>
                  <a:lnTo>
                    <a:pt x="409" y="3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PT"/>
            </a:p>
          </p:txBody>
        </p:sp>
        <p:sp>
          <p:nvSpPr>
            <p:cNvPr id="17" name="Line 7"/>
            <p:cNvSpPr>
              <a:spLocks noChangeShapeType="1"/>
            </p:cNvSpPr>
            <p:nvPr/>
          </p:nvSpPr>
          <p:spPr bwMode="auto">
            <a:xfrm>
              <a:off x="2461" y="288"/>
              <a:ext cx="378" cy="0"/>
            </a:xfrm>
            <a:prstGeom prst="line">
              <a:avLst/>
            </a:prstGeom>
            <a:noFill/>
            <a:ln w="11239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PT"/>
            </a:p>
          </p:txBody>
        </p:sp>
        <p:sp>
          <p:nvSpPr>
            <p:cNvPr id="18" name="Freeform 6"/>
            <p:cNvSpPr>
              <a:spLocks/>
            </p:cNvSpPr>
            <p:nvPr/>
          </p:nvSpPr>
          <p:spPr bwMode="auto">
            <a:xfrm>
              <a:off x="2830" y="246"/>
              <a:ext cx="48" cy="82"/>
            </a:xfrm>
            <a:custGeom>
              <a:avLst/>
              <a:gdLst>
                <a:gd name="T0" fmla="+- 0 2831 2831"/>
                <a:gd name="T1" fmla="*/ T0 w 48"/>
                <a:gd name="T2" fmla="+- 0 246 246"/>
                <a:gd name="T3" fmla="*/ 246 h 82"/>
                <a:gd name="T4" fmla="+- 0 2879 2831"/>
                <a:gd name="T5" fmla="*/ T4 w 48"/>
                <a:gd name="T6" fmla="+- 0 287 246"/>
                <a:gd name="T7" fmla="*/ 287 h 82"/>
                <a:gd name="T8" fmla="+- 0 2831 2831"/>
                <a:gd name="T9" fmla="*/ T8 w 48"/>
                <a:gd name="T10" fmla="+- 0 328 246"/>
                <a:gd name="T11" fmla="*/ 328 h 82"/>
                <a:gd name="T12" fmla="+- 0 2831 2831"/>
                <a:gd name="T13" fmla="*/ T12 w 48"/>
                <a:gd name="T14" fmla="+- 0 246 246"/>
                <a:gd name="T15" fmla="*/ 246 h 82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48" h="82">
                  <a:moveTo>
                    <a:pt x="0" y="0"/>
                  </a:moveTo>
                  <a:lnTo>
                    <a:pt x="48" y="41"/>
                  </a:lnTo>
                  <a:lnTo>
                    <a:pt x="0" y="82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572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PT"/>
            </a:p>
          </p:txBody>
        </p:sp>
        <p:sp>
          <p:nvSpPr>
            <p:cNvPr id="19" name="AutoShape 5"/>
            <p:cNvSpPr>
              <a:spLocks/>
            </p:cNvSpPr>
            <p:nvPr/>
          </p:nvSpPr>
          <p:spPr bwMode="auto">
            <a:xfrm>
              <a:off x="3951" y="258"/>
              <a:ext cx="216" cy="82"/>
            </a:xfrm>
            <a:custGeom>
              <a:avLst/>
              <a:gdLst>
                <a:gd name="T0" fmla="+- 0 4120 3952"/>
                <a:gd name="T1" fmla="*/ T0 w 216"/>
                <a:gd name="T2" fmla="+- 0 258 258"/>
                <a:gd name="T3" fmla="*/ 258 h 82"/>
                <a:gd name="T4" fmla="+- 0 4120 3952"/>
                <a:gd name="T5" fmla="*/ T4 w 216"/>
                <a:gd name="T6" fmla="+- 0 340 258"/>
                <a:gd name="T7" fmla="*/ 340 h 82"/>
                <a:gd name="T8" fmla="+- 0 4159 3952"/>
                <a:gd name="T9" fmla="*/ T8 w 216"/>
                <a:gd name="T10" fmla="+- 0 306 258"/>
                <a:gd name="T11" fmla="*/ 306 h 82"/>
                <a:gd name="T12" fmla="+- 0 4127 3952"/>
                <a:gd name="T13" fmla="*/ T12 w 216"/>
                <a:gd name="T14" fmla="+- 0 306 258"/>
                <a:gd name="T15" fmla="*/ 306 h 82"/>
                <a:gd name="T16" fmla="+- 0 4127 3952"/>
                <a:gd name="T17" fmla="*/ T16 w 216"/>
                <a:gd name="T18" fmla="+- 0 292 258"/>
                <a:gd name="T19" fmla="*/ 292 h 82"/>
                <a:gd name="T20" fmla="+- 0 4159 3952"/>
                <a:gd name="T21" fmla="*/ T20 w 216"/>
                <a:gd name="T22" fmla="+- 0 292 258"/>
                <a:gd name="T23" fmla="*/ 292 h 82"/>
                <a:gd name="T24" fmla="+- 0 4120 3952"/>
                <a:gd name="T25" fmla="*/ T24 w 216"/>
                <a:gd name="T26" fmla="+- 0 258 258"/>
                <a:gd name="T27" fmla="*/ 258 h 82"/>
                <a:gd name="T28" fmla="+- 0 4120 3952"/>
                <a:gd name="T29" fmla="*/ T28 w 216"/>
                <a:gd name="T30" fmla="+- 0 292 258"/>
                <a:gd name="T31" fmla="*/ 292 h 82"/>
                <a:gd name="T32" fmla="+- 0 3952 3952"/>
                <a:gd name="T33" fmla="*/ T32 w 216"/>
                <a:gd name="T34" fmla="+- 0 292 258"/>
                <a:gd name="T35" fmla="*/ 292 h 82"/>
                <a:gd name="T36" fmla="+- 0 3952 3952"/>
                <a:gd name="T37" fmla="*/ T36 w 216"/>
                <a:gd name="T38" fmla="+- 0 306 258"/>
                <a:gd name="T39" fmla="*/ 306 h 82"/>
                <a:gd name="T40" fmla="+- 0 4120 3952"/>
                <a:gd name="T41" fmla="*/ T40 w 216"/>
                <a:gd name="T42" fmla="+- 0 306 258"/>
                <a:gd name="T43" fmla="*/ 306 h 82"/>
                <a:gd name="T44" fmla="+- 0 4120 3952"/>
                <a:gd name="T45" fmla="*/ T44 w 216"/>
                <a:gd name="T46" fmla="+- 0 292 258"/>
                <a:gd name="T47" fmla="*/ 292 h 82"/>
                <a:gd name="T48" fmla="+- 0 4159 3952"/>
                <a:gd name="T49" fmla="*/ T48 w 216"/>
                <a:gd name="T50" fmla="+- 0 292 258"/>
                <a:gd name="T51" fmla="*/ 292 h 82"/>
                <a:gd name="T52" fmla="+- 0 4127 3952"/>
                <a:gd name="T53" fmla="*/ T52 w 216"/>
                <a:gd name="T54" fmla="+- 0 292 258"/>
                <a:gd name="T55" fmla="*/ 292 h 82"/>
                <a:gd name="T56" fmla="+- 0 4127 3952"/>
                <a:gd name="T57" fmla="*/ T56 w 216"/>
                <a:gd name="T58" fmla="+- 0 306 258"/>
                <a:gd name="T59" fmla="*/ 306 h 82"/>
                <a:gd name="T60" fmla="+- 0 4159 3952"/>
                <a:gd name="T61" fmla="*/ T60 w 216"/>
                <a:gd name="T62" fmla="+- 0 306 258"/>
                <a:gd name="T63" fmla="*/ 306 h 82"/>
                <a:gd name="T64" fmla="+- 0 4168 3952"/>
                <a:gd name="T65" fmla="*/ T64 w 216"/>
                <a:gd name="T66" fmla="+- 0 299 258"/>
                <a:gd name="T67" fmla="*/ 299 h 82"/>
                <a:gd name="T68" fmla="+- 0 4159 3952"/>
                <a:gd name="T69" fmla="*/ T68 w 216"/>
                <a:gd name="T70" fmla="+- 0 292 258"/>
                <a:gd name="T71" fmla="*/ 292 h 82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</a:cxnLst>
              <a:rect l="0" t="0" r="r" b="b"/>
              <a:pathLst>
                <a:path w="216" h="82">
                  <a:moveTo>
                    <a:pt x="168" y="0"/>
                  </a:moveTo>
                  <a:lnTo>
                    <a:pt x="168" y="82"/>
                  </a:lnTo>
                  <a:lnTo>
                    <a:pt x="207" y="48"/>
                  </a:lnTo>
                  <a:lnTo>
                    <a:pt x="175" y="48"/>
                  </a:lnTo>
                  <a:lnTo>
                    <a:pt x="175" y="34"/>
                  </a:lnTo>
                  <a:lnTo>
                    <a:pt x="207" y="34"/>
                  </a:lnTo>
                  <a:lnTo>
                    <a:pt x="168" y="0"/>
                  </a:lnTo>
                  <a:close/>
                  <a:moveTo>
                    <a:pt x="168" y="34"/>
                  </a:moveTo>
                  <a:lnTo>
                    <a:pt x="0" y="34"/>
                  </a:lnTo>
                  <a:lnTo>
                    <a:pt x="0" y="48"/>
                  </a:lnTo>
                  <a:lnTo>
                    <a:pt x="168" y="48"/>
                  </a:lnTo>
                  <a:lnTo>
                    <a:pt x="168" y="34"/>
                  </a:lnTo>
                  <a:close/>
                  <a:moveTo>
                    <a:pt x="207" y="34"/>
                  </a:moveTo>
                  <a:lnTo>
                    <a:pt x="175" y="34"/>
                  </a:lnTo>
                  <a:lnTo>
                    <a:pt x="175" y="48"/>
                  </a:lnTo>
                  <a:lnTo>
                    <a:pt x="207" y="48"/>
                  </a:lnTo>
                  <a:lnTo>
                    <a:pt x="216" y="41"/>
                  </a:lnTo>
                  <a:lnTo>
                    <a:pt x="207" y="3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PT"/>
            </a:p>
          </p:txBody>
        </p:sp>
        <p:sp>
          <p:nvSpPr>
            <p:cNvPr id="20" name="Line 4"/>
            <p:cNvSpPr>
              <a:spLocks noChangeShapeType="1"/>
            </p:cNvSpPr>
            <p:nvPr/>
          </p:nvSpPr>
          <p:spPr bwMode="auto">
            <a:xfrm>
              <a:off x="3951" y="299"/>
              <a:ext cx="176" cy="0"/>
            </a:xfrm>
            <a:prstGeom prst="line">
              <a:avLst/>
            </a:prstGeom>
            <a:noFill/>
            <a:ln w="9741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PT"/>
            </a:p>
          </p:txBody>
        </p:sp>
        <p:sp>
          <p:nvSpPr>
            <p:cNvPr id="21" name="Freeform 3"/>
            <p:cNvSpPr>
              <a:spLocks/>
            </p:cNvSpPr>
            <p:nvPr/>
          </p:nvSpPr>
          <p:spPr bwMode="auto">
            <a:xfrm>
              <a:off x="4119" y="258"/>
              <a:ext cx="48" cy="82"/>
            </a:xfrm>
            <a:custGeom>
              <a:avLst/>
              <a:gdLst>
                <a:gd name="T0" fmla="+- 0 4120 4120"/>
                <a:gd name="T1" fmla="*/ T0 w 48"/>
                <a:gd name="T2" fmla="+- 0 258 258"/>
                <a:gd name="T3" fmla="*/ 258 h 82"/>
                <a:gd name="T4" fmla="+- 0 4168 4120"/>
                <a:gd name="T5" fmla="*/ T4 w 48"/>
                <a:gd name="T6" fmla="+- 0 299 258"/>
                <a:gd name="T7" fmla="*/ 299 h 82"/>
                <a:gd name="T8" fmla="+- 0 4120 4120"/>
                <a:gd name="T9" fmla="*/ T8 w 48"/>
                <a:gd name="T10" fmla="+- 0 340 258"/>
                <a:gd name="T11" fmla="*/ 340 h 82"/>
                <a:gd name="T12" fmla="+- 0 4120 4120"/>
                <a:gd name="T13" fmla="*/ T12 w 48"/>
                <a:gd name="T14" fmla="+- 0 258 258"/>
                <a:gd name="T15" fmla="*/ 258 h 82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48" h="82">
                  <a:moveTo>
                    <a:pt x="0" y="0"/>
                  </a:moveTo>
                  <a:lnTo>
                    <a:pt x="48" y="41"/>
                  </a:lnTo>
                  <a:lnTo>
                    <a:pt x="0" y="82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597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PT"/>
            </a:p>
          </p:txBody>
        </p:sp>
        <p:sp>
          <p:nvSpPr>
            <p:cNvPr id="22" name="Line 2"/>
            <p:cNvSpPr>
              <a:spLocks noChangeShapeType="1"/>
            </p:cNvSpPr>
            <p:nvPr/>
          </p:nvSpPr>
          <p:spPr bwMode="auto">
            <a:xfrm>
              <a:off x="1" y="1"/>
              <a:ext cx="0" cy="0"/>
            </a:xfrm>
            <a:prstGeom prst="line">
              <a:avLst/>
            </a:prstGeom>
            <a:noFill/>
            <a:ln w="1524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PT"/>
            </a:p>
          </p:txBody>
        </p:sp>
      </p:grpSp>
      <p:sp>
        <p:nvSpPr>
          <p:cNvPr id="29" name="Rectangle 28"/>
          <p:cNvSpPr/>
          <p:nvPr/>
        </p:nvSpPr>
        <p:spPr>
          <a:xfrm>
            <a:off x="6533446" y="2491658"/>
            <a:ext cx="444918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400" dirty="0">
                <a:cs typeface="Arial" panose="020B0604020202020204" pitchFamily="34" charset="0"/>
              </a:rPr>
              <a:t>2. Determinar as áreas funcionais</a:t>
            </a:r>
          </a:p>
        </p:txBody>
      </p:sp>
      <p:pic>
        <p:nvPicPr>
          <p:cNvPr id="30" name="Picture 29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28521"/>
          <a:stretch/>
        </p:blipFill>
        <p:spPr>
          <a:xfrm>
            <a:off x="6533446" y="3343946"/>
            <a:ext cx="4569983" cy="2425819"/>
          </a:xfrm>
          <a:prstGeom prst="rect">
            <a:avLst/>
          </a:prstGeom>
        </p:spPr>
      </p:pic>
      <p:sp>
        <p:nvSpPr>
          <p:cNvPr id="26" name="Content Placeholder 1"/>
          <p:cNvSpPr txBox="1">
            <a:spLocks/>
          </p:cNvSpPr>
          <p:nvPr/>
        </p:nvSpPr>
        <p:spPr>
          <a:xfrm>
            <a:off x="569631" y="1966700"/>
            <a:ext cx="7522317" cy="535692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pt-PT" b="1" dirty="0"/>
              <a:t>Passos usados no Mapeamento do Processo</a:t>
            </a:r>
          </a:p>
        </p:txBody>
      </p:sp>
      <p:sp>
        <p:nvSpPr>
          <p:cNvPr id="27" name="Otsikko 1">
            <a:extLst>
              <a:ext uri="{FF2B5EF4-FFF2-40B4-BE49-F238E27FC236}">
                <a16:creationId xmlns:a16="http://schemas.microsoft.com/office/drawing/2014/main" id="{B2327247-4E60-4BFB-B70B-55AE6D2175CB}"/>
              </a:ext>
            </a:extLst>
          </p:cNvPr>
          <p:cNvSpPr txBox="1">
            <a:spLocks/>
          </p:cNvSpPr>
          <p:nvPr/>
        </p:nvSpPr>
        <p:spPr>
          <a:xfrm>
            <a:off x="1" y="442452"/>
            <a:ext cx="12192000" cy="1199536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100" b="1" dirty="0" err="1">
                <a:latin typeface="+mn-lt"/>
              </a:rPr>
              <a:t>Princípio</a:t>
            </a:r>
            <a:r>
              <a:rPr lang="en-US" sz="4100" b="1" dirty="0">
                <a:latin typeface="+mn-lt"/>
              </a:rPr>
              <a:t> 2</a:t>
            </a:r>
          </a:p>
          <a:p>
            <a:pPr algn="ctr"/>
            <a:r>
              <a:rPr lang="en-US" sz="3300" b="1" dirty="0" err="1">
                <a:latin typeface="+mn-lt"/>
              </a:rPr>
              <a:t>Mapeamento</a:t>
            </a:r>
            <a:r>
              <a:rPr lang="en-US" sz="3300" b="1" dirty="0">
                <a:latin typeface="+mn-lt"/>
              </a:rPr>
              <a:t> do </a:t>
            </a:r>
            <a:r>
              <a:rPr lang="en-US" sz="3300" b="1" dirty="0" err="1">
                <a:latin typeface="+mn-lt"/>
              </a:rPr>
              <a:t>Processo</a:t>
            </a:r>
            <a:endParaRPr lang="en-US" sz="3300" b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81951581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892692" y="2491561"/>
            <a:ext cx="309338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cs typeface="Arial" panose="020B0604020202020204" pitchFamily="34" charset="0"/>
              </a:rPr>
              <a:t>3. </a:t>
            </a:r>
            <a:r>
              <a:rPr lang="en-US" sz="2400" dirty="0" err="1">
                <a:cs typeface="Arial" panose="020B0604020202020204" pitchFamily="34" charset="0"/>
              </a:rPr>
              <a:t>Detalhar</a:t>
            </a:r>
            <a:r>
              <a:rPr lang="en-US" sz="2400" dirty="0">
                <a:cs typeface="Arial" panose="020B0604020202020204" pitchFamily="34" charset="0"/>
              </a:rPr>
              <a:t> </a:t>
            </a:r>
            <a:r>
              <a:rPr lang="en-US" sz="2400" dirty="0" err="1">
                <a:cs typeface="Arial" panose="020B0604020202020204" pitchFamily="34" charset="0"/>
              </a:rPr>
              <a:t>os</a:t>
            </a:r>
            <a:r>
              <a:rPr lang="en-US" sz="2400" dirty="0">
                <a:cs typeface="Arial" panose="020B0604020202020204" pitchFamily="34" charset="0"/>
              </a:rPr>
              <a:t> </a:t>
            </a:r>
            <a:r>
              <a:rPr lang="en-US" sz="2400" dirty="0" err="1">
                <a:cs typeface="Arial" panose="020B0604020202020204" pitchFamily="34" charset="0"/>
              </a:rPr>
              <a:t>passos</a:t>
            </a:r>
            <a:endParaRPr lang="en-US" sz="2400" dirty="0">
              <a:cs typeface="Arial" panose="020B060402020202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5060" y="3113612"/>
            <a:ext cx="3505136" cy="2324058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6739646" y="2511453"/>
            <a:ext cx="352294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cs typeface="Arial" panose="020B0604020202020204" pitchFamily="34" charset="0"/>
              </a:rPr>
              <a:t>4. </a:t>
            </a:r>
            <a:r>
              <a:rPr lang="en-US" sz="2400" dirty="0" err="1">
                <a:cs typeface="Arial" panose="020B0604020202020204" pitchFamily="34" charset="0"/>
              </a:rPr>
              <a:t>Ligar</a:t>
            </a:r>
            <a:r>
              <a:rPr lang="en-US" sz="2400" dirty="0">
                <a:cs typeface="Arial" panose="020B0604020202020204" pitchFamily="34" charset="0"/>
              </a:rPr>
              <a:t> com </a:t>
            </a:r>
            <a:r>
              <a:rPr lang="en-US" sz="2400" dirty="0" err="1">
                <a:cs typeface="Arial" panose="020B0604020202020204" pitchFamily="34" charset="0"/>
              </a:rPr>
              <a:t>setas</a:t>
            </a:r>
            <a:endParaRPr lang="en-US" sz="2400" dirty="0">
              <a:cs typeface="Arial" panose="020B0604020202020204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39646" y="3095857"/>
            <a:ext cx="3439814" cy="2352773"/>
          </a:xfrm>
          <a:prstGeom prst="rect">
            <a:avLst/>
          </a:prstGeom>
        </p:spPr>
      </p:pic>
      <p:sp>
        <p:nvSpPr>
          <p:cNvPr id="10" name="Otsikko 1">
            <a:extLst>
              <a:ext uri="{FF2B5EF4-FFF2-40B4-BE49-F238E27FC236}">
                <a16:creationId xmlns:a16="http://schemas.microsoft.com/office/drawing/2014/main" id="{5C4B0086-5088-44AD-9EF4-B674153F9725}"/>
              </a:ext>
            </a:extLst>
          </p:cNvPr>
          <p:cNvSpPr txBox="1">
            <a:spLocks/>
          </p:cNvSpPr>
          <p:nvPr/>
        </p:nvSpPr>
        <p:spPr>
          <a:xfrm>
            <a:off x="1" y="442452"/>
            <a:ext cx="12192000" cy="1199536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100" b="1" dirty="0" err="1">
                <a:latin typeface="+mn-lt"/>
              </a:rPr>
              <a:t>Princípio</a:t>
            </a:r>
            <a:r>
              <a:rPr lang="en-US" sz="4100" b="1" dirty="0">
                <a:latin typeface="+mn-lt"/>
              </a:rPr>
              <a:t> 2</a:t>
            </a:r>
          </a:p>
          <a:p>
            <a:pPr algn="ctr"/>
            <a:r>
              <a:rPr lang="en-US" sz="3300" b="1" dirty="0" err="1">
                <a:latin typeface="+mn-lt"/>
              </a:rPr>
              <a:t>Mapeamento</a:t>
            </a:r>
            <a:r>
              <a:rPr lang="en-US" sz="3300" b="1" dirty="0">
                <a:latin typeface="+mn-lt"/>
              </a:rPr>
              <a:t> do </a:t>
            </a:r>
            <a:r>
              <a:rPr lang="en-US" sz="3300" b="1" dirty="0" err="1">
                <a:latin typeface="+mn-lt"/>
              </a:rPr>
              <a:t>Processo</a:t>
            </a:r>
            <a:endParaRPr lang="en-US" sz="3300" b="1" dirty="0">
              <a:latin typeface="+mn-lt"/>
            </a:endParaRPr>
          </a:p>
        </p:txBody>
      </p:sp>
      <p:sp>
        <p:nvSpPr>
          <p:cNvPr id="11" name="Content Placeholder 1">
            <a:extLst>
              <a:ext uri="{FF2B5EF4-FFF2-40B4-BE49-F238E27FC236}">
                <a16:creationId xmlns:a16="http://schemas.microsoft.com/office/drawing/2014/main" id="{F6624E47-D7ED-44F2-9BB2-3542E9C26CAC}"/>
              </a:ext>
            </a:extLst>
          </p:cNvPr>
          <p:cNvSpPr txBox="1">
            <a:spLocks/>
          </p:cNvSpPr>
          <p:nvPr/>
        </p:nvSpPr>
        <p:spPr>
          <a:xfrm>
            <a:off x="569631" y="1966700"/>
            <a:ext cx="7522317" cy="535692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pt-PT" b="1" dirty="0"/>
              <a:t>Passos usados no Mapeamento do Processo</a:t>
            </a:r>
          </a:p>
        </p:txBody>
      </p:sp>
    </p:spTree>
    <p:extLst>
      <p:ext uri="{BB962C8B-B14F-4D97-AF65-F5344CB8AC3E}">
        <p14:creationId xmlns:p14="http://schemas.microsoft.com/office/powerpoint/2010/main" val="162593588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513327" y="1965161"/>
            <a:ext cx="3273048" cy="3864935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>
            <a:noAutofit/>
          </a:bodyPr>
          <a:lstStyle/>
          <a:p>
            <a:r>
              <a:rPr lang="en-US" sz="2800" b="1" dirty="0" err="1">
                <a:solidFill>
                  <a:schemeClr val="tx1"/>
                </a:solidFill>
                <a:cs typeface="Arial" panose="020B0604020202020204" pitchFamily="34" charset="0"/>
              </a:rPr>
              <a:t>Exercício</a:t>
            </a:r>
            <a:r>
              <a:rPr lang="en-US" sz="2800" b="1" dirty="0">
                <a:solidFill>
                  <a:schemeClr val="tx1"/>
                </a:solidFill>
                <a:cs typeface="Arial" panose="020B0604020202020204" pitchFamily="34" charset="0"/>
              </a:rPr>
              <a:t> “</a:t>
            </a:r>
            <a:r>
              <a:rPr lang="en-US" sz="2800" b="1" dirty="0" err="1">
                <a:solidFill>
                  <a:schemeClr val="tx1"/>
                </a:solidFill>
                <a:cs typeface="Arial" panose="020B0604020202020204" pitchFamily="34" charset="0"/>
              </a:rPr>
              <a:t>Mapeamento</a:t>
            </a:r>
            <a:r>
              <a:rPr lang="en-US" sz="2800" b="1" dirty="0">
                <a:solidFill>
                  <a:schemeClr val="tx1"/>
                </a:solidFill>
                <a:cs typeface="Arial" panose="020B0604020202020204" pitchFamily="34" charset="0"/>
              </a:rPr>
              <a:t> do </a:t>
            </a:r>
            <a:r>
              <a:rPr lang="en-US" sz="2800" b="1" dirty="0" err="1">
                <a:solidFill>
                  <a:schemeClr val="tx1"/>
                </a:solidFill>
                <a:cs typeface="Arial" panose="020B0604020202020204" pitchFamily="34" charset="0"/>
              </a:rPr>
              <a:t>Processo</a:t>
            </a:r>
            <a:r>
              <a:rPr lang="en-US" sz="2800" b="1" dirty="0">
                <a:solidFill>
                  <a:schemeClr val="tx1"/>
                </a:solidFill>
                <a:cs typeface="Arial" panose="020B0604020202020204" pitchFamily="34" charset="0"/>
              </a:rPr>
              <a:t>”</a:t>
            </a:r>
          </a:p>
          <a:p>
            <a:endParaRPr lang="en-US" sz="2000" dirty="0">
              <a:cs typeface="Arial" panose="020B0604020202020204" pitchFamily="34" charset="0"/>
            </a:endParaRPr>
          </a:p>
          <a:p>
            <a:r>
              <a:rPr lang="en-US" sz="2000" u="sng" dirty="0" err="1">
                <a:cs typeface="Arial" panose="020B0604020202020204" pitchFamily="34" charset="0"/>
              </a:rPr>
              <a:t>Instruções</a:t>
            </a:r>
            <a:r>
              <a:rPr lang="en-US" sz="2000" u="sng" dirty="0">
                <a:cs typeface="Arial" panose="020B0604020202020204" pitchFamily="34" charset="0"/>
              </a:rPr>
              <a:t>:</a:t>
            </a:r>
          </a:p>
          <a:p>
            <a:r>
              <a:rPr lang="pt-BR" sz="2000" dirty="0">
                <a:cs typeface="Arial" panose="020B0604020202020204" pitchFamily="34" charset="0"/>
              </a:rPr>
              <a:t>Trabalhando em grupos de tabelas, use a descrição ao lado para desenvolver tanto um macro fluxograma como um mapa de processo.</a:t>
            </a:r>
          </a:p>
        </p:txBody>
      </p:sp>
      <p:sp>
        <p:nvSpPr>
          <p:cNvPr id="4" name="Rectangle 3"/>
          <p:cNvSpPr/>
          <p:nvPr/>
        </p:nvSpPr>
        <p:spPr>
          <a:xfrm>
            <a:off x="3873911" y="1967932"/>
            <a:ext cx="7849660" cy="4278094"/>
          </a:xfrm>
          <a:prstGeom prst="rect">
            <a:avLst/>
          </a:prstGeom>
        </p:spPr>
        <p:txBody>
          <a:bodyPr wrap="square" anchor="t">
            <a:spAutoFit/>
          </a:bodyPr>
          <a:lstStyle/>
          <a:p>
            <a:pPr>
              <a:spcAft>
                <a:spcPts val="1200"/>
              </a:spcAft>
            </a:pPr>
            <a:r>
              <a:rPr lang="pt-BR" dirty="0">
                <a:cs typeface="Arial"/>
              </a:rPr>
              <a:t>Primeiro, uma encomenda é recebida por telefone ou correio. Se a encomenda for recebida por telefone, o Serviço de Atendimento ao Cliente que atende a chamada introduz a encomenda no computador durante a chamada telefónica. Se a encomenda for recebida por correio, o Serviço de Correio entrega-a na Entrada de Encomendas, onde é introduzida no computador.</a:t>
            </a:r>
          </a:p>
          <a:p>
            <a:pPr>
              <a:spcAft>
                <a:spcPts val="1200"/>
              </a:spcAft>
            </a:pPr>
            <a:r>
              <a:rPr lang="pt-BR" dirty="0">
                <a:cs typeface="Arial"/>
              </a:rPr>
              <a:t>Assim que as encomendas são introduzidas no computador, um Order Picker imprime a encomenda (lista de embalagem), escolhe os artigos solicitados e coloca-os numa caixa com a lista de embalagem. A caixa é então enviada para o Departamento de Expedição.</a:t>
            </a:r>
          </a:p>
          <a:p>
            <a:pPr>
              <a:spcAft>
                <a:spcPts val="1200"/>
              </a:spcAft>
            </a:pPr>
            <a:r>
              <a:rPr lang="pt-BR" dirty="0">
                <a:cs typeface="Arial"/>
              </a:rPr>
              <a:t>O Departamento de Expedição verifica a encomenda em relação aos artigos contidos na caixa. Se a encomenda estiver incorrecta, é devolvida à área de recolha de encomendas para nova recolha. Se a encomenda estiver correta, o Departamento de Expedição escolhe uma caixa apropriada e embala-a. A caixa é então etiquetada, pesada, carimbada e empilhada para recolha postal.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biLevel thresh="75000"/>
          </a:blip>
          <a:stretch>
            <a:fillRect/>
          </a:stretch>
        </p:blipFill>
        <p:spPr>
          <a:xfrm>
            <a:off x="3114502" y="2050043"/>
            <a:ext cx="640263" cy="640263"/>
          </a:xfrm>
          <a:prstGeom prst="rect">
            <a:avLst/>
          </a:prstGeom>
        </p:spPr>
      </p:pic>
      <p:sp>
        <p:nvSpPr>
          <p:cNvPr id="7" name="Otsikko 1">
            <a:extLst>
              <a:ext uri="{FF2B5EF4-FFF2-40B4-BE49-F238E27FC236}">
                <a16:creationId xmlns:a16="http://schemas.microsoft.com/office/drawing/2014/main" id="{6CE9AD2D-5C62-4E65-8F65-5F35C4BFA802}"/>
              </a:ext>
            </a:extLst>
          </p:cNvPr>
          <p:cNvSpPr txBox="1">
            <a:spLocks/>
          </p:cNvSpPr>
          <p:nvPr/>
        </p:nvSpPr>
        <p:spPr>
          <a:xfrm>
            <a:off x="1" y="442452"/>
            <a:ext cx="12192000" cy="1199536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100" b="1" dirty="0" err="1">
                <a:latin typeface="+mn-lt"/>
              </a:rPr>
              <a:t>Princípio</a:t>
            </a:r>
            <a:r>
              <a:rPr lang="en-US" sz="4100" b="1" dirty="0">
                <a:latin typeface="+mn-lt"/>
              </a:rPr>
              <a:t> 2</a:t>
            </a:r>
          </a:p>
          <a:p>
            <a:pPr algn="ctr"/>
            <a:r>
              <a:rPr lang="en-US" sz="3300" b="1" dirty="0" err="1">
                <a:latin typeface="+mn-lt"/>
              </a:rPr>
              <a:t>Mapeamento</a:t>
            </a:r>
            <a:r>
              <a:rPr lang="en-US" sz="3300" b="1" dirty="0">
                <a:latin typeface="+mn-lt"/>
              </a:rPr>
              <a:t> do </a:t>
            </a:r>
            <a:r>
              <a:rPr lang="en-US" sz="3300" b="1" dirty="0" err="1">
                <a:latin typeface="+mn-lt"/>
              </a:rPr>
              <a:t>Processo</a:t>
            </a:r>
            <a:endParaRPr lang="en-US" sz="3300" b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11769139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7526" y="3110392"/>
            <a:ext cx="2700337" cy="1500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0660" name="TextBox 2"/>
          <p:cNvSpPr txBox="1">
            <a:spLocks noChangeArrowheads="1"/>
          </p:cNvSpPr>
          <p:nvPr/>
        </p:nvSpPr>
        <p:spPr bwMode="auto">
          <a:xfrm>
            <a:off x="609769" y="1966291"/>
            <a:ext cx="309514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pt-PT" altLang="en-US" sz="2400" dirty="0">
                <a:latin typeface="+mn-lt"/>
              </a:rPr>
              <a:t>Existem 3 tipos de VSM</a:t>
            </a:r>
            <a:endParaRPr lang="en-US" altLang="en-US" sz="2400" dirty="0">
              <a:latin typeface="+mn-lt"/>
            </a:endParaRPr>
          </a:p>
        </p:txBody>
      </p:sp>
      <p:sp>
        <p:nvSpPr>
          <p:cNvPr id="4" name="Flowchart: Connector 3"/>
          <p:cNvSpPr/>
          <p:nvPr/>
        </p:nvSpPr>
        <p:spPr>
          <a:xfrm>
            <a:off x="5939149" y="3852438"/>
            <a:ext cx="314325" cy="314325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5591506" y="4108146"/>
            <a:ext cx="101611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pt-PT" altLang="en-US" dirty="0">
                <a:latin typeface="+mn-lt"/>
              </a:rPr>
              <a:t>Processo</a:t>
            </a:r>
            <a:endParaRPr lang="en-US" altLang="en-US" dirty="0">
              <a:latin typeface="+mn-lt"/>
            </a:endParaRP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5670823" y="2744258"/>
            <a:ext cx="85619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pt-PT" altLang="en-US" dirty="0">
                <a:latin typeface="+mn-lt"/>
              </a:rPr>
              <a:t>Fábrica</a:t>
            </a:r>
            <a:endParaRPr lang="en-US" altLang="en-US" dirty="0">
              <a:latin typeface="+mn-lt"/>
            </a:endParaRPr>
          </a:p>
        </p:txBody>
      </p:sp>
      <p:pic>
        <p:nvPicPr>
          <p:cNvPr id="8" name="Picture 3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5738" y="3396141"/>
            <a:ext cx="1928813" cy="1071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3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7988" y="3324703"/>
            <a:ext cx="1889125" cy="1049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1" name="Straight Arrow Connector 10"/>
          <p:cNvCxnSpPr/>
          <p:nvPr/>
        </p:nvCxnSpPr>
        <p:spPr>
          <a:xfrm>
            <a:off x="1838797" y="4789099"/>
            <a:ext cx="8215312" cy="1587"/>
          </a:xfrm>
          <a:prstGeom prst="straightConnector1">
            <a:avLst/>
          </a:prstGeom>
          <a:ln w="19050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5434030" y="4792399"/>
            <a:ext cx="1330429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pt-PT" altLang="en-US" dirty="0">
                <a:latin typeface="+mn-lt"/>
              </a:rPr>
              <a:t>Organização</a:t>
            </a:r>
            <a:endParaRPr lang="en-US" altLang="en-US" dirty="0">
              <a:latin typeface="+mn-lt"/>
            </a:endParaRPr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2240866" y="3896203"/>
            <a:ext cx="126355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pt-PT" altLang="en-US" dirty="0">
                <a:latin typeface="+mn-lt"/>
              </a:rPr>
              <a:t>Fornecedor</a:t>
            </a:r>
            <a:endParaRPr lang="en-US" altLang="en-US" dirty="0">
              <a:latin typeface="+mn-lt"/>
            </a:endParaRPr>
          </a:p>
        </p:txBody>
      </p: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8743737" y="3753328"/>
            <a:ext cx="83888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pt-PT" altLang="en-US" dirty="0">
                <a:latin typeface="+mn-lt"/>
              </a:rPr>
              <a:t>Cliente</a:t>
            </a:r>
            <a:endParaRPr lang="en-US" altLang="en-US" dirty="0">
              <a:latin typeface="+mn-lt"/>
            </a:endParaRPr>
          </a:p>
        </p:txBody>
      </p:sp>
      <p:cxnSp>
        <p:nvCxnSpPr>
          <p:cNvPr id="20" name="Straight Arrow Connector 19"/>
          <p:cNvCxnSpPr/>
          <p:nvPr/>
        </p:nvCxnSpPr>
        <p:spPr>
          <a:xfrm>
            <a:off x="3885987" y="4039078"/>
            <a:ext cx="85725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>
            <a:off x="7529300" y="3967642"/>
            <a:ext cx="857250" cy="158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22" name="Right Arrow 21"/>
          <p:cNvSpPr/>
          <p:nvPr/>
        </p:nvSpPr>
        <p:spPr>
          <a:xfrm>
            <a:off x="1878990" y="4989908"/>
            <a:ext cx="8429625" cy="795017"/>
          </a:xfrm>
          <a:prstGeom prst="rightArrow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PT" dirty="0"/>
              <a:t>Cadeia de Valor global</a:t>
            </a:r>
          </a:p>
        </p:txBody>
      </p:sp>
      <p:cxnSp>
        <p:nvCxnSpPr>
          <p:cNvPr id="24" name="Straight Connector 23"/>
          <p:cNvCxnSpPr/>
          <p:nvPr/>
        </p:nvCxnSpPr>
        <p:spPr>
          <a:xfrm rot="5400000">
            <a:off x="3601031" y="3466784"/>
            <a:ext cx="2286000" cy="1588"/>
          </a:xfrm>
          <a:prstGeom prst="line">
            <a:avLst/>
          </a:prstGeom>
          <a:ln>
            <a:solidFill>
              <a:srgbClr val="339933"/>
            </a:solidFill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 rot="5400000">
            <a:off x="6387094" y="3466785"/>
            <a:ext cx="2286000" cy="1587"/>
          </a:xfrm>
          <a:prstGeom prst="line">
            <a:avLst/>
          </a:prstGeom>
          <a:ln>
            <a:solidFill>
              <a:srgbClr val="339933"/>
            </a:solidFill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26" name="TextBox 25"/>
          <p:cNvSpPr txBox="1">
            <a:spLocks noChangeArrowheads="1"/>
          </p:cNvSpPr>
          <p:nvPr/>
        </p:nvSpPr>
        <p:spPr bwMode="auto">
          <a:xfrm>
            <a:off x="4713094" y="2314530"/>
            <a:ext cx="278606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pt-PT" altLang="en-US" dirty="0">
                <a:latin typeface="+mn-lt"/>
              </a:rPr>
              <a:t>Tipicamente, inicia aqui...</a:t>
            </a:r>
            <a:endParaRPr lang="en-US" altLang="en-US" dirty="0">
              <a:latin typeface="+mn-lt"/>
            </a:endParaRPr>
          </a:p>
        </p:txBody>
      </p:sp>
      <p:cxnSp>
        <p:nvCxnSpPr>
          <p:cNvPr id="28" name="Straight Arrow Connector 27"/>
          <p:cNvCxnSpPr/>
          <p:nvPr/>
        </p:nvCxnSpPr>
        <p:spPr>
          <a:xfrm>
            <a:off x="4814676" y="2681767"/>
            <a:ext cx="2643187" cy="1587"/>
          </a:xfrm>
          <a:prstGeom prst="straightConnector1">
            <a:avLst/>
          </a:prstGeom>
          <a:ln w="19050">
            <a:solidFill>
              <a:srgbClr val="339933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Otsikko 1"/>
          <p:cNvSpPr txBox="1">
            <a:spLocks/>
          </p:cNvSpPr>
          <p:nvPr/>
        </p:nvSpPr>
        <p:spPr>
          <a:xfrm>
            <a:off x="1" y="442452"/>
            <a:ext cx="12192000" cy="1199536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100" b="1" dirty="0" err="1">
                <a:latin typeface="+mn-lt"/>
              </a:rPr>
              <a:t>Princípio</a:t>
            </a:r>
            <a:r>
              <a:rPr lang="en-US" sz="4100" b="1" dirty="0">
                <a:latin typeface="+mn-lt"/>
              </a:rPr>
              <a:t> 2</a:t>
            </a:r>
          </a:p>
          <a:p>
            <a:pPr algn="ctr"/>
            <a:r>
              <a:rPr lang="en-US" sz="3300" b="1" dirty="0">
                <a:latin typeface="+mn-lt"/>
              </a:rPr>
              <a:t>Value Stream Mapping</a:t>
            </a:r>
          </a:p>
        </p:txBody>
      </p:sp>
    </p:spTree>
    <p:extLst>
      <p:ext uri="{BB962C8B-B14F-4D97-AF65-F5344CB8AC3E}">
        <p14:creationId xmlns:p14="http://schemas.microsoft.com/office/powerpoint/2010/main" val="34644591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6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9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5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8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4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7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7" grpId="0"/>
      <p:bldP spid="12" grpId="0"/>
      <p:bldP spid="13" grpId="0"/>
      <p:bldP spid="14" grpId="0"/>
      <p:bldP spid="22" grpId="0" animBg="1"/>
      <p:bldP spid="2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82" name="Picture 130" descr="MVC-815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6246" y="1966454"/>
            <a:ext cx="5711464" cy="3461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684" name="TextBox 5"/>
          <p:cNvSpPr txBox="1">
            <a:spLocks noChangeArrowheads="1"/>
          </p:cNvSpPr>
          <p:nvPr/>
        </p:nvSpPr>
        <p:spPr bwMode="auto">
          <a:xfrm>
            <a:off x="2136074" y="3069799"/>
            <a:ext cx="178831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pt-PT" altLang="en-US" sz="3600" u="sng" dirty="0">
                <a:latin typeface="+mn-lt"/>
              </a:rPr>
              <a:t>Exemplo</a:t>
            </a:r>
            <a:endParaRPr lang="en-US" altLang="en-US" sz="3600" u="sng" dirty="0">
              <a:latin typeface="+mn-lt"/>
            </a:endParaRPr>
          </a:p>
        </p:txBody>
      </p:sp>
      <p:sp>
        <p:nvSpPr>
          <p:cNvPr id="6" name="Otsikko 1">
            <a:extLst>
              <a:ext uri="{FF2B5EF4-FFF2-40B4-BE49-F238E27FC236}">
                <a16:creationId xmlns:a16="http://schemas.microsoft.com/office/drawing/2014/main" id="{166BA2BB-05DB-42F0-A7D3-20D5B2F416C1}"/>
              </a:ext>
            </a:extLst>
          </p:cNvPr>
          <p:cNvSpPr txBox="1">
            <a:spLocks/>
          </p:cNvSpPr>
          <p:nvPr/>
        </p:nvSpPr>
        <p:spPr>
          <a:xfrm>
            <a:off x="1" y="442452"/>
            <a:ext cx="12192000" cy="1199536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100" b="1" dirty="0" err="1">
                <a:latin typeface="+mn-lt"/>
              </a:rPr>
              <a:t>Princípio</a:t>
            </a:r>
            <a:r>
              <a:rPr lang="en-US" sz="4100" b="1" dirty="0">
                <a:latin typeface="+mn-lt"/>
              </a:rPr>
              <a:t> 2</a:t>
            </a:r>
          </a:p>
          <a:p>
            <a:pPr algn="ctr"/>
            <a:r>
              <a:rPr lang="en-US" sz="3300" b="1" dirty="0">
                <a:latin typeface="+mn-lt"/>
              </a:rPr>
              <a:t>Value Stream Mapping</a:t>
            </a:r>
          </a:p>
        </p:txBody>
      </p:sp>
    </p:spTree>
    <p:extLst>
      <p:ext uri="{BB962C8B-B14F-4D97-AF65-F5344CB8AC3E}">
        <p14:creationId xmlns:p14="http://schemas.microsoft.com/office/powerpoint/2010/main" val="143655725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706" name="Picture 3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158" y="2553369"/>
            <a:ext cx="1117600" cy="620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2707" name="TextBox 63"/>
          <p:cNvSpPr txBox="1">
            <a:spLocks noChangeArrowheads="1"/>
          </p:cNvSpPr>
          <p:nvPr/>
        </p:nvSpPr>
        <p:spPr bwMode="auto">
          <a:xfrm>
            <a:off x="1900136" y="2489766"/>
            <a:ext cx="3941585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pt-PT" altLang="en-US" sz="2000" dirty="0">
                <a:latin typeface="+mn-lt"/>
              </a:rPr>
              <a:t>Processo externo</a:t>
            </a:r>
          </a:p>
          <a:p>
            <a:pPr eaLnBrk="1" hangingPunct="1"/>
            <a:r>
              <a:rPr lang="pt-PT" altLang="en-US" sz="2000" dirty="0">
                <a:latin typeface="+mn-lt"/>
              </a:rPr>
              <a:t>(cliente/fornecedor)</a:t>
            </a:r>
          </a:p>
        </p:txBody>
      </p:sp>
      <p:pic>
        <p:nvPicPr>
          <p:cNvPr id="72708" name="Picture 38" descr="Truck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426" y="3423817"/>
            <a:ext cx="741362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2709" name="TextBox 65"/>
          <p:cNvSpPr txBox="1">
            <a:spLocks noChangeArrowheads="1"/>
          </p:cNvSpPr>
          <p:nvPr/>
        </p:nvSpPr>
        <p:spPr bwMode="auto">
          <a:xfrm>
            <a:off x="1901238" y="3446109"/>
            <a:ext cx="13085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pt-PT" altLang="en-US" sz="2000" dirty="0">
                <a:latin typeface="+mn-lt"/>
              </a:rPr>
              <a:t>Transporte</a:t>
            </a:r>
            <a:endParaRPr lang="en-US" altLang="en-US" sz="2000" dirty="0">
              <a:latin typeface="+mn-lt"/>
            </a:endParaRPr>
          </a:p>
        </p:txBody>
      </p:sp>
      <p:pic>
        <p:nvPicPr>
          <p:cNvPr id="72710" name="Picture 54" descr="Process_Box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956" y="4231771"/>
            <a:ext cx="742527" cy="6428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2711" name="TextBox 67"/>
          <p:cNvSpPr txBox="1">
            <a:spLocks noChangeArrowheads="1"/>
          </p:cNvSpPr>
          <p:nvPr/>
        </p:nvSpPr>
        <p:spPr bwMode="auto">
          <a:xfrm>
            <a:off x="1901239" y="4333998"/>
            <a:ext cx="1111907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pt-PT" altLang="en-US" sz="2000" dirty="0">
                <a:latin typeface="+mn-lt"/>
              </a:rPr>
              <a:t>Processo</a:t>
            </a:r>
            <a:endParaRPr lang="en-US" altLang="en-US" sz="2000" dirty="0">
              <a:latin typeface="+mn-lt"/>
            </a:endParaRPr>
          </a:p>
        </p:txBody>
      </p:sp>
      <p:pic>
        <p:nvPicPr>
          <p:cNvPr id="72712" name="Picture 53" descr="Data_Box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426" y="5745478"/>
            <a:ext cx="709641" cy="6700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2713" name="TextBox 69"/>
          <p:cNvSpPr txBox="1">
            <a:spLocks noChangeArrowheads="1"/>
          </p:cNvSpPr>
          <p:nvPr/>
        </p:nvSpPr>
        <p:spPr bwMode="auto">
          <a:xfrm>
            <a:off x="1901332" y="5873318"/>
            <a:ext cx="1739772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pt-PT" altLang="en-US" sz="2000" dirty="0">
                <a:latin typeface="+mn-lt"/>
              </a:rPr>
              <a:t>Caixa de dados</a:t>
            </a:r>
            <a:endParaRPr lang="en-US" altLang="en-US" sz="2000" dirty="0">
              <a:latin typeface="+mn-lt"/>
            </a:endParaRPr>
          </a:p>
        </p:txBody>
      </p:sp>
      <p:pic>
        <p:nvPicPr>
          <p:cNvPr id="72714" name="Picture 58" descr="Inventory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0534" y="4351719"/>
            <a:ext cx="592138" cy="490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2715" name="TextBox 71"/>
          <p:cNvSpPr txBox="1">
            <a:spLocks noChangeArrowheads="1"/>
          </p:cNvSpPr>
          <p:nvPr/>
        </p:nvSpPr>
        <p:spPr bwMode="auto">
          <a:xfrm>
            <a:off x="4699735" y="4403645"/>
            <a:ext cx="124322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pt-PT" altLang="en-US" sz="2000" dirty="0">
                <a:latin typeface="+mn-lt"/>
              </a:rPr>
              <a:t>Inventário</a:t>
            </a:r>
            <a:endParaRPr lang="en-US" altLang="en-US" sz="2000" dirty="0">
              <a:latin typeface="+mn-lt"/>
            </a:endParaRPr>
          </a:p>
        </p:txBody>
      </p:sp>
      <p:pic>
        <p:nvPicPr>
          <p:cNvPr id="72716" name="Picture 39" descr="electronic_flow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1493" y="3179863"/>
            <a:ext cx="1101725" cy="344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2717" name="Picture 42" descr="manual_info_flow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3957" y="2680458"/>
            <a:ext cx="1296987" cy="287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5" name="Text Box 80"/>
          <p:cNvSpPr txBox="1">
            <a:spLocks noChangeArrowheads="1"/>
          </p:cNvSpPr>
          <p:nvPr/>
        </p:nvSpPr>
        <p:spPr bwMode="auto">
          <a:xfrm>
            <a:off x="7907573" y="3168712"/>
            <a:ext cx="2476447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pt-PT" sz="2000" dirty="0"/>
              <a:t>Informação eletrónica</a:t>
            </a:r>
          </a:p>
        </p:txBody>
      </p:sp>
      <p:sp>
        <p:nvSpPr>
          <p:cNvPr id="76" name="Text Box 81"/>
          <p:cNvSpPr txBox="1">
            <a:spLocks noChangeArrowheads="1"/>
          </p:cNvSpPr>
          <p:nvPr/>
        </p:nvSpPr>
        <p:spPr bwMode="auto">
          <a:xfrm>
            <a:off x="7892407" y="2626125"/>
            <a:ext cx="2211503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pt-PT" sz="2000" dirty="0"/>
              <a:t>Informação manual</a:t>
            </a:r>
            <a:endParaRPr lang="en-US" sz="2000" dirty="0"/>
          </a:p>
        </p:txBody>
      </p:sp>
      <p:pic>
        <p:nvPicPr>
          <p:cNvPr id="72720" name="Picture 6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1492" y="3729657"/>
            <a:ext cx="1200150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2721" name="Text Box 80"/>
          <p:cNvSpPr txBox="1">
            <a:spLocks noChangeArrowheads="1"/>
          </p:cNvSpPr>
          <p:nvPr/>
        </p:nvSpPr>
        <p:spPr bwMode="auto">
          <a:xfrm>
            <a:off x="7921275" y="3528609"/>
            <a:ext cx="3557962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pt-BR" altLang="en-US" sz="2000" dirty="0">
                <a:latin typeface="+mn-lt"/>
              </a:rPr>
              <a:t>Matéria Prima/Produto acabado</a:t>
            </a:r>
          </a:p>
          <a:p>
            <a:pPr eaLnBrk="1" hangingPunct="1"/>
            <a:r>
              <a:rPr lang="pt-BR" altLang="en-US" sz="2000" dirty="0">
                <a:latin typeface="+mn-lt"/>
              </a:rPr>
              <a:t>ou fluxo de serviço</a:t>
            </a:r>
          </a:p>
        </p:txBody>
      </p:sp>
      <p:pic>
        <p:nvPicPr>
          <p:cNvPr id="72722" name="Picture 63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5306" y="4231465"/>
            <a:ext cx="1190625" cy="37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2723" name="Text Box 80"/>
          <p:cNvSpPr txBox="1">
            <a:spLocks noChangeArrowheads="1"/>
          </p:cNvSpPr>
          <p:nvPr/>
        </p:nvSpPr>
        <p:spPr bwMode="auto">
          <a:xfrm>
            <a:off x="7621290" y="4204458"/>
            <a:ext cx="2574762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pt-PT" altLang="en-US" sz="2000" dirty="0">
                <a:latin typeface="+mn-lt"/>
              </a:rPr>
              <a:t>Fluxo empurrado</a:t>
            </a:r>
            <a:endParaRPr lang="en-US" altLang="en-US" sz="2000" dirty="0">
              <a:latin typeface="+mn-lt"/>
            </a:endParaRPr>
          </a:p>
        </p:txBody>
      </p:sp>
      <p:pic>
        <p:nvPicPr>
          <p:cNvPr id="72724" name="Picture 64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7717" y="4748392"/>
            <a:ext cx="7239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2725" name="Text Box 80"/>
          <p:cNvSpPr txBox="1">
            <a:spLocks noChangeArrowheads="1"/>
          </p:cNvSpPr>
          <p:nvPr/>
        </p:nvSpPr>
        <p:spPr bwMode="auto">
          <a:xfrm>
            <a:off x="7774905" y="4847323"/>
            <a:ext cx="191970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pt-PT" altLang="en-US" sz="2000" dirty="0">
                <a:latin typeface="+mn-lt"/>
              </a:rPr>
              <a:t>Fluxo puxado</a:t>
            </a:r>
            <a:endParaRPr lang="en-US" altLang="en-US" sz="2000" dirty="0">
              <a:latin typeface="+mn-lt"/>
            </a:endParaRPr>
          </a:p>
        </p:txBody>
      </p:sp>
      <p:pic>
        <p:nvPicPr>
          <p:cNvPr id="72726" name="Picture 65"/>
          <p:cNvPicPr>
            <a:picLocks noChangeAspect="1" noChangeArrowheads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673" b="18161"/>
          <a:stretch/>
        </p:blipFill>
        <p:spPr bwMode="auto">
          <a:xfrm>
            <a:off x="6325280" y="5396843"/>
            <a:ext cx="1676400" cy="7184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2727" name="Text Box 80"/>
          <p:cNvSpPr txBox="1">
            <a:spLocks noChangeArrowheads="1"/>
          </p:cNvSpPr>
          <p:nvPr/>
        </p:nvSpPr>
        <p:spPr bwMode="auto">
          <a:xfrm>
            <a:off x="7801421" y="5532985"/>
            <a:ext cx="2669934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pt-PT" altLang="en-US" sz="2000" dirty="0" err="1">
                <a:latin typeface="+mn-lt"/>
              </a:rPr>
              <a:t>Kanban</a:t>
            </a:r>
            <a:r>
              <a:rPr lang="pt-PT" altLang="en-US" sz="2000" dirty="0">
                <a:latin typeface="+mn-lt"/>
              </a:rPr>
              <a:t> de produção</a:t>
            </a:r>
            <a:endParaRPr lang="en-US" altLang="en-US" sz="2000" dirty="0">
              <a:latin typeface="+mn-lt"/>
            </a:endParaRPr>
          </a:p>
        </p:txBody>
      </p:sp>
      <p:pic>
        <p:nvPicPr>
          <p:cNvPr id="72728" name="Picture 66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477" y="5014962"/>
            <a:ext cx="75247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2729" name="TextBox 85"/>
          <p:cNvSpPr txBox="1">
            <a:spLocks noChangeArrowheads="1"/>
          </p:cNvSpPr>
          <p:nvPr/>
        </p:nvSpPr>
        <p:spPr bwMode="auto">
          <a:xfrm>
            <a:off x="1901332" y="5060351"/>
            <a:ext cx="118449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pt-PT" altLang="en-US" sz="2000" dirty="0">
                <a:latin typeface="+mn-lt"/>
              </a:rPr>
              <a:t>Operador</a:t>
            </a:r>
            <a:endParaRPr lang="en-US" altLang="en-US" sz="2000" dirty="0">
              <a:latin typeface="+mn-lt"/>
            </a:endParaRPr>
          </a:p>
        </p:txBody>
      </p:sp>
      <p:sp>
        <p:nvSpPr>
          <p:cNvPr id="30" name="Content Placeholder 1"/>
          <p:cNvSpPr txBox="1">
            <a:spLocks/>
          </p:cNvSpPr>
          <p:nvPr/>
        </p:nvSpPr>
        <p:spPr>
          <a:xfrm>
            <a:off x="512886" y="1966700"/>
            <a:ext cx="7760257" cy="535692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pt-BR" b="1" dirty="0"/>
              <a:t>A nomenclatura do VSM - Símbolos mais comuns</a:t>
            </a:r>
          </a:p>
        </p:txBody>
      </p:sp>
      <p:sp>
        <p:nvSpPr>
          <p:cNvPr id="28" name="Otsikko 1">
            <a:extLst>
              <a:ext uri="{FF2B5EF4-FFF2-40B4-BE49-F238E27FC236}">
                <a16:creationId xmlns:a16="http://schemas.microsoft.com/office/drawing/2014/main" id="{D14820ED-D370-46EA-89C2-CA597B9E596E}"/>
              </a:ext>
            </a:extLst>
          </p:cNvPr>
          <p:cNvSpPr txBox="1">
            <a:spLocks/>
          </p:cNvSpPr>
          <p:nvPr/>
        </p:nvSpPr>
        <p:spPr>
          <a:xfrm>
            <a:off x="1" y="442452"/>
            <a:ext cx="12192000" cy="1199536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100" b="1" dirty="0" err="1">
                <a:latin typeface="+mn-lt"/>
              </a:rPr>
              <a:t>Princípio</a:t>
            </a:r>
            <a:r>
              <a:rPr lang="en-US" sz="4100" b="1" dirty="0">
                <a:latin typeface="+mn-lt"/>
              </a:rPr>
              <a:t> 2</a:t>
            </a:r>
          </a:p>
          <a:p>
            <a:pPr algn="ctr"/>
            <a:r>
              <a:rPr lang="en-US" sz="3300" b="1" dirty="0">
                <a:latin typeface="+mn-lt"/>
              </a:rPr>
              <a:t>Value Stream Mapping</a:t>
            </a:r>
          </a:p>
        </p:txBody>
      </p:sp>
    </p:spTree>
    <p:extLst>
      <p:ext uri="{BB962C8B-B14F-4D97-AF65-F5344CB8AC3E}">
        <p14:creationId xmlns:p14="http://schemas.microsoft.com/office/powerpoint/2010/main" val="305833474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2" name="Text Box 5"/>
          <p:cNvSpPr txBox="1">
            <a:spLocks noChangeArrowheads="1"/>
          </p:cNvSpPr>
          <p:nvPr/>
        </p:nvSpPr>
        <p:spPr bwMode="auto">
          <a:xfrm>
            <a:off x="609601" y="2511515"/>
            <a:ext cx="5308878" cy="35702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t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228600" indent="-228600" eaLnBrk="1" hangingPunct="1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pt-BR" sz="2400" dirty="0">
                <a:latin typeface="Calibri"/>
                <a:cs typeface="Calibri"/>
              </a:rPr>
              <a:t>Dê uma volta ao longo de toda a cadeia de valor para ganhar sensibilidade do fluxo e sequência de processos</a:t>
            </a:r>
          </a:p>
          <a:p>
            <a:pPr marL="228600" indent="-228600" eaLnBrk="1" hangingPunct="1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pt-BR" sz="2400" dirty="0">
                <a:latin typeface="Calibri"/>
                <a:cs typeface="Calibri"/>
              </a:rPr>
              <a:t>Não confie em layouts ou folhas de processo</a:t>
            </a:r>
          </a:p>
          <a:p>
            <a:pPr marL="228600" indent="-228600" eaLnBrk="1" hangingPunct="1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pt-BR" sz="2400" dirty="0">
                <a:latin typeface="Calibri"/>
                <a:cs typeface="Calibri"/>
              </a:rPr>
              <a:t>Inicie o desenho (lápis) do processo até ao fim (envio) - processo ligado mais directamente ao cliente - e continue para o início</a:t>
            </a:r>
          </a:p>
        </p:txBody>
      </p:sp>
      <p:sp>
        <p:nvSpPr>
          <p:cNvPr id="7" name="Content Placeholder 1"/>
          <p:cNvSpPr txBox="1">
            <a:spLocks/>
          </p:cNvSpPr>
          <p:nvPr/>
        </p:nvSpPr>
        <p:spPr>
          <a:xfrm>
            <a:off x="512886" y="1966699"/>
            <a:ext cx="7760257" cy="535692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b="1" dirty="0" err="1"/>
              <a:t>Regras</a:t>
            </a:r>
            <a:r>
              <a:rPr lang="en-US" b="1" dirty="0"/>
              <a:t> </a:t>
            </a:r>
            <a:r>
              <a:rPr lang="en-US" b="1" dirty="0" err="1"/>
              <a:t>gerais</a:t>
            </a:r>
            <a:endParaRPr lang="en-US" b="1" dirty="0"/>
          </a:p>
        </p:txBody>
      </p:sp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6290268" y="2502391"/>
            <a:ext cx="5290458" cy="29084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t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228600" indent="-228600" eaLnBrk="1" hangingPunct="1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pt-BR" sz="2400" dirty="0">
                <a:latin typeface="Calibri"/>
                <a:cs typeface="Calibri"/>
              </a:rPr>
              <a:t>Tenha um cronómetro e não confie no tempo padrão ou em informações que não tenham sido obtidas por si</a:t>
            </a:r>
          </a:p>
          <a:p>
            <a:pPr marL="228600" indent="-228600" eaLnBrk="1" hangingPunct="1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pt-BR" sz="2400" dirty="0">
                <a:latin typeface="Calibri"/>
                <a:cs typeface="Calibri"/>
              </a:rPr>
              <a:t>Mapei toda a Cadeia de Valor</a:t>
            </a:r>
          </a:p>
          <a:p>
            <a:pPr marL="228600" indent="-228600" eaLnBrk="1" hangingPunct="1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pt-BR" sz="2400" dirty="0">
                <a:latin typeface="Calibri"/>
                <a:cs typeface="Calibri"/>
              </a:rPr>
              <a:t>Utilize os nomes e símbolos do VSM</a:t>
            </a:r>
          </a:p>
          <a:p>
            <a:pPr marL="228600" indent="-228600" eaLnBrk="1" hangingPunct="1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pt-BR" sz="2400" dirty="0">
                <a:latin typeface="Calibri"/>
                <a:cs typeface="Calibri"/>
              </a:rPr>
              <a:t>Desenhe-o num papel para que todos o possam ver</a:t>
            </a:r>
          </a:p>
        </p:txBody>
      </p:sp>
      <p:sp>
        <p:nvSpPr>
          <p:cNvPr id="8" name="Otsikko 1">
            <a:extLst>
              <a:ext uri="{FF2B5EF4-FFF2-40B4-BE49-F238E27FC236}">
                <a16:creationId xmlns:a16="http://schemas.microsoft.com/office/drawing/2014/main" id="{4AE81FF5-EBB4-4A45-A063-F1EB6F8AEA07}"/>
              </a:ext>
            </a:extLst>
          </p:cNvPr>
          <p:cNvSpPr txBox="1">
            <a:spLocks/>
          </p:cNvSpPr>
          <p:nvPr/>
        </p:nvSpPr>
        <p:spPr>
          <a:xfrm>
            <a:off x="1" y="442452"/>
            <a:ext cx="12192000" cy="1199536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100" b="1" dirty="0" err="1">
                <a:latin typeface="+mn-lt"/>
              </a:rPr>
              <a:t>Princípio</a:t>
            </a:r>
            <a:r>
              <a:rPr lang="en-US" sz="4100" b="1" dirty="0">
                <a:latin typeface="+mn-lt"/>
              </a:rPr>
              <a:t> 2</a:t>
            </a:r>
          </a:p>
          <a:p>
            <a:pPr algn="ctr"/>
            <a:r>
              <a:rPr lang="en-US" sz="3300" b="1" dirty="0">
                <a:latin typeface="+mn-lt"/>
              </a:rPr>
              <a:t>Value Stream Mapping</a:t>
            </a:r>
          </a:p>
        </p:txBody>
      </p:sp>
    </p:spTree>
    <p:extLst>
      <p:ext uri="{BB962C8B-B14F-4D97-AF65-F5344CB8AC3E}">
        <p14:creationId xmlns:p14="http://schemas.microsoft.com/office/powerpoint/2010/main" val="330655806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Content Placeholder 1"/>
          <p:cNvSpPr txBox="1">
            <a:spLocks/>
          </p:cNvSpPr>
          <p:nvPr/>
        </p:nvSpPr>
        <p:spPr>
          <a:xfrm>
            <a:off x="716688" y="2219873"/>
            <a:ext cx="4501241" cy="2054520"/>
          </a:xfrm>
          <a:prstGeom prst="rect">
            <a:avLst/>
          </a:prstGeom>
        </p:spPr>
        <p:txBody>
          <a:bodyPr anchor="t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None/>
            </a:pPr>
            <a:r>
              <a:rPr lang="pt-BR" sz="3600" b="1" dirty="0"/>
              <a:t>Selecione a família de produtos ou serviços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pt-BR" sz="2000" dirty="0"/>
              <a:t>Mapear todos os produtos pode ser muito complexo</a:t>
            </a:r>
            <a:endParaRPr lang="en-US" sz="1400" dirty="0">
              <a:latin typeface="Calibri"/>
              <a:cs typeface="Calibri"/>
            </a:endParaRPr>
          </a:p>
        </p:txBody>
      </p:sp>
      <p:sp>
        <p:nvSpPr>
          <p:cNvPr id="23" name="Sisällön paikkamerkki 2"/>
          <p:cNvSpPr txBox="1">
            <a:spLocks/>
          </p:cNvSpPr>
          <p:nvPr/>
        </p:nvSpPr>
        <p:spPr>
          <a:xfrm>
            <a:off x="6112938" y="2212344"/>
            <a:ext cx="5619415" cy="3706675"/>
          </a:xfrm>
          <a:prstGeom prst="rect">
            <a:avLst/>
          </a:prstGeom>
        </p:spPr>
        <p:txBody>
          <a:bodyPr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pt-BR" sz="3600" b="1" dirty="0">
                <a:cs typeface="Calibri"/>
              </a:rPr>
              <a:t>Agrupe produtos ou serviços em famílias </a:t>
            </a:r>
            <a:r>
              <a:rPr lang="en-US" sz="2400" dirty="0">
                <a:latin typeface="Calibri"/>
                <a:cs typeface="Calibri"/>
              </a:rPr>
              <a:t>(clusters)</a:t>
            </a:r>
            <a:endParaRPr lang="nl-NL" dirty="0">
              <a:latin typeface="Calibri"/>
              <a:cs typeface="Calibri"/>
            </a:endParaRPr>
          </a:p>
          <a:p>
            <a:pPr marL="0" indent="0">
              <a:lnSpc>
                <a:spcPct val="120000"/>
              </a:lnSpc>
              <a:spcBef>
                <a:spcPts val="600"/>
              </a:spcBef>
              <a:buNone/>
            </a:pPr>
            <a:r>
              <a:rPr lang="pt-BR" sz="2400" dirty="0">
                <a:cs typeface="Calibri"/>
              </a:rPr>
              <a:t>Alguns exemplos:</a:t>
            </a:r>
          </a:p>
          <a:p>
            <a:pPr>
              <a:lnSpc>
                <a:spcPct val="12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pt-BR" sz="2400" dirty="0">
                <a:cs typeface="Calibri"/>
              </a:rPr>
              <a:t>com etapas de processo semelhantes</a:t>
            </a:r>
          </a:p>
          <a:p>
            <a:pPr>
              <a:lnSpc>
                <a:spcPct val="12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pt-BR" sz="2400" dirty="0">
                <a:cs typeface="Calibri"/>
              </a:rPr>
              <a:t>com equipamento ou método de serviço semelhante</a:t>
            </a:r>
          </a:p>
          <a:p>
            <a:pPr>
              <a:lnSpc>
                <a:spcPct val="12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pt-BR" sz="2400" dirty="0">
                <a:cs typeface="Calibri"/>
              </a:rPr>
              <a:t>volume de parcelas semelhantes</a:t>
            </a:r>
          </a:p>
        </p:txBody>
      </p:sp>
      <p:sp>
        <p:nvSpPr>
          <p:cNvPr id="25" name="Isosceles Triangle 24"/>
          <p:cNvSpPr/>
          <p:nvPr/>
        </p:nvSpPr>
        <p:spPr>
          <a:xfrm rot="5400000">
            <a:off x="5229298" y="2577898"/>
            <a:ext cx="814800" cy="637535"/>
          </a:xfrm>
          <a:prstGeom prst="triangl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PT"/>
          </a:p>
        </p:txBody>
      </p:sp>
      <p:sp>
        <p:nvSpPr>
          <p:cNvPr id="6" name="Otsikko 1">
            <a:extLst>
              <a:ext uri="{FF2B5EF4-FFF2-40B4-BE49-F238E27FC236}">
                <a16:creationId xmlns:a16="http://schemas.microsoft.com/office/drawing/2014/main" id="{B2D54B34-DF02-4B76-A253-2DAF54A159CF}"/>
              </a:ext>
            </a:extLst>
          </p:cNvPr>
          <p:cNvSpPr txBox="1">
            <a:spLocks/>
          </p:cNvSpPr>
          <p:nvPr/>
        </p:nvSpPr>
        <p:spPr>
          <a:xfrm>
            <a:off x="1" y="442452"/>
            <a:ext cx="12192000" cy="1199536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100" b="1" dirty="0" err="1">
                <a:latin typeface="+mn-lt"/>
              </a:rPr>
              <a:t>Princípio</a:t>
            </a:r>
            <a:r>
              <a:rPr lang="en-US" sz="4100" b="1" dirty="0">
                <a:latin typeface="+mn-lt"/>
              </a:rPr>
              <a:t> 2</a:t>
            </a:r>
          </a:p>
          <a:p>
            <a:pPr algn="ctr"/>
            <a:r>
              <a:rPr lang="en-US" sz="3300" b="1" dirty="0">
                <a:latin typeface="+mn-lt"/>
              </a:rPr>
              <a:t>Value Stream Mapping</a:t>
            </a:r>
          </a:p>
        </p:txBody>
      </p:sp>
    </p:spTree>
    <p:extLst>
      <p:ext uri="{BB962C8B-B14F-4D97-AF65-F5344CB8AC3E}">
        <p14:creationId xmlns:p14="http://schemas.microsoft.com/office/powerpoint/2010/main" val="34048696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3"/>
          <p:cNvSpPr>
            <a:spLocks noGrp="1" noChangeAspect="1" noChangeArrowheads="1"/>
          </p:cNvSpPr>
          <p:nvPr>
            <p:ph type="body" idx="4294967295"/>
          </p:nvPr>
        </p:nvSpPr>
        <p:spPr>
          <a:xfrm>
            <a:off x="544348" y="2574558"/>
            <a:ext cx="6650202" cy="3104354"/>
          </a:xfrm>
          <a:prstGeom prst="rect">
            <a:avLst/>
          </a:prstGeom>
        </p:spPr>
        <p:txBody>
          <a:bodyPr anchor="t">
            <a:noAutofit/>
          </a:bodyPr>
          <a:lstStyle/>
          <a:p>
            <a:pPr marL="609600" indent="-609600">
              <a:lnSpc>
                <a:spcPct val="120000"/>
              </a:lnSpc>
              <a:spcBef>
                <a:spcPts val="600"/>
              </a:spcBef>
              <a:buFontTx/>
              <a:buAutoNum type="arabicPeriod"/>
            </a:pPr>
            <a:r>
              <a:rPr lang="pt-BR" altLang="en-US" sz="2400" dirty="0"/>
              <a:t>Desenhar a cadeia de valor atual</a:t>
            </a:r>
          </a:p>
          <a:p>
            <a:pPr marL="609600" indent="-609600">
              <a:lnSpc>
                <a:spcPct val="120000"/>
              </a:lnSpc>
              <a:spcBef>
                <a:spcPts val="600"/>
              </a:spcBef>
              <a:buFontTx/>
              <a:buAutoNum type="arabicPeriod"/>
            </a:pPr>
            <a:r>
              <a:rPr lang="pt-BR" altLang="en-US" sz="2400" dirty="0"/>
              <a:t>Analisar a cadeia de valor atual e identificar oportunidades de melhoria</a:t>
            </a:r>
          </a:p>
          <a:p>
            <a:pPr marL="609600" indent="-609600">
              <a:lnSpc>
                <a:spcPct val="120000"/>
              </a:lnSpc>
              <a:spcBef>
                <a:spcPts val="600"/>
              </a:spcBef>
              <a:buFontTx/>
              <a:buAutoNum type="arabicPeriod"/>
            </a:pPr>
            <a:r>
              <a:rPr lang="pt-BR" altLang="en-US" sz="2400" dirty="0"/>
              <a:t>Desenhar a futura cadeia de valor</a:t>
            </a:r>
          </a:p>
          <a:p>
            <a:pPr marL="609600" indent="-609600">
              <a:lnSpc>
                <a:spcPct val="120000"/>
              </a:lnSpc>
              <a:spcBef>
                <a:spcPts val="600"/>
              </a:spcBef>
              <a:buFontTx/>
              <a:buAutoNum type="arabicPeriod"/>
            </a:pPr>
            <a:r>
              <a:rPr lang="pt-BR" altLang="en-US" sz="2400" dirty="0"/>
              <a:t>Definir uma matriz para ações de melhoria a fim de obter o estado futuro</a:t>
            </a:r>
          </a:p>
        </p:txBody>
      </p:sp>
      <p:pic>
        <p:nvPicPr>
          <p:cNvPr id="95241" name="Picture 9" descr="http://blogfullmoon.blogs.sapo.pt/arquivo/meus%20passos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3143" y="2427086"/>
            <a:ext cx="2893239" cy="257176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noFill/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2" name="Content Placeholder 1"/>
          <p:cNvSpPr txBox="1">
            <a:spLocks/>
          </p:cNvSpPr>
          <p:nvPr/>
        </p:nvSpPr>
        <p:spPr>
          <a:xfrm>
            <a:off x="512886" y="1965562"/>
            <a:ext cx="7760257" cy="535692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b="1" dirty="0" err="1"/>
              <a:t>Procedimento</a:t>
            </a:r>
            <a:endParaRPr lang="en-US" b="1" dirty="0"/>
          </a:p>
        </p:txBody>
      </p:sp>
      <p:sp>
        <p:nvSpPr>
          <p:cNvPr id="6" name="Otsikko 1">
            <a:extLst>
              <a:ext uri="{FF2B5EF4-FFF2-40B4-BE49-F238E27FC236}">
                <a16:creationId xmlns:a16="http://schemas.microsoft.com/office/drawing/2014/main" id="{3DCA4233-C5A0-4468-BA3A-D365E691D656}"/>
              </a:ext>
            </a:extLst>
          </p:cNvPr>
          <p:cNvSpPr txBox="1">
            <a:spLocks/>
          </p:cNvSpPr>
          <p:nvPr/>
        </p:nvSpPr>
        <p:spPr>
          <a:xfrm>
            <a:off x="1" y="442452"/>
            <a:ext cx="12192000" cy="1199536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100" b="1" dirty="0" err="1">
                <a:latin typeface="+mn-lt"/>
              </a:rPr>
              <a:t>Princípio</a:t>
            </a:r>
            <a:r>
              <a:rPr lang="en-US" sz="4100" b="1" dirty="0">
                <a:latin typeface="+mn-lt"/>
              </a:rPr>
              <a:t> 2</a:t>
            </a:r>
          </a:p>
          <a:p>
            <a:pPr algn="ctr"/>
            <a:r>
              <a:rPr lang="en-US" sz="3300" b="1" dirty="0">
                <a:latin typeface="+mn-lt"/>
              </a:rPr>
              <a:t>Value Stream Mapping</a:t>
            </a:r>
          </a:p>
        </p:txBody>
      </p:sp>
    </p:spTree>
    <p:extLst>
      <p:ext uri="{BB962C8B-B14F-4D97-AF65-F5344CB8AC3E}">
        <p14:creationId xmlns:p14="http://schemas.microsoft.com/office/powerpoint/2010/main" val="330894947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70516" y="1974918"/>
            <a:ext cx="8186056" cy="3733655"/>
          </a:xfrm>
          <a:prstGeom prst="rect">
            <a:avLst/>
          </a:prstGeom>
        </p:spPr>
      </p:pic>
      <p:sp>
        <p:nvSpPr>
          <p:cNvPr id="76806" name="TextBox 130"/>
          <p:cNvSpPr txBox="1">
            <a:spLocks noChangeArrowheads="1"/>
          </p:cNvSpPr>
          <p:nvPr/>
        </p:nvSpPr>
        <p:spPr bwMode="auto">
          <a:xfrm>
            <a:off x="10194655" y="3318620"/>
            <a:ext cx="108234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pt-PT" altLang="en-US" u="sng" dirty="0"/>
              <a:t>Exemplo</a:t>
            </a:r>
            <a:endParaRPr lang="en-US" altLang="en-US" u="sng" dirty="0"/>
          </a:p>
        </p:txBody>
      </p:sp>
      <p:sp>
        <p:nvSpPr>
          <p:cNvPr id="164" name="Content Placeholder 1"/>
          <p:cNvSpPr txBox="1">
            <a:spLocks/>
          </p:cNvSpPr>
          <p:nvPr/>
        </p:nvSpPr>
        <p:spPr>
          <a:xfrm>
            <a:off x="512887" y="1966696"/>
            <a:ext cx="3057628" cy="888169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pt-BR" b="1" dirty="0"/>
              <a:t>Rever a atual cadeia de valor</a:t>
            </a:r>
          </a:p>
        </p:txBody>
      </p:sp>
      <p:sp>
        <p:nvSpPr>
          <p:cNvPr id="6" name="Otsikko 1">
            <a:extLst>
              <a:ext uri="{FF2B5EF4-FFF2-40B4-BE49-F238E27FC236}">
                <a16:creationId xmlns:a16="http://schemas.microsoft.com/office/drawing/2014/main" id="{1FFCF98A-B625-42AE-A552-5190D38D0E68}"/>
              </a:ext>
            </a:extLst>
          </p:cNvPr>
          <p:cNvSpPr txBox="1">
            <a:spLocks/>
          </p:cNvSpPr>
          <p:nvPr/>
        </p:nvSpPr>
        <p:spPr>
          <a:xfrm>
            <a:off x="1" y="442452"/>
            <a:ext cx="12192000" cy="1199536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100" b="1" dirty="0" err="1">
                <a:latin typeface="+mn-lt"/>
              </a:rPr>
              <a:t>Princípio</a:t>
            </a:r>
            <a:r>
              <a:rPr lang="en-US" sz="4100" b="1" dirty="0">
                <a:latin typeface="+mn-lt"/>
              </a:rPr>
              <a:t> 2</a:t>
            </a:r>
          </a:p>
          <a:p>
            <a:pPr algn="ctr"/>
            <a:r>
              <a:rPr lang="en-US" sz="3300" b="1" dirty="0">
                <a:latin typeface="+mn-lt"/>
              </a:rPr>
              <a:t>Value Stream Mapping</a:t>
            </a:r>
          </a:p>
        </p:txBody>
      </p:sp>
    </p:spTree>
    <p:extLst>
      <p:ext uri="{BB962C8B-B14F-4D97-AF65-F5344CB8AC3E}">
        <p14:creationId xmlns:p14="http://schemas.microsoft.com/office/powerpoint/2010/main" val="30170910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5">
            <a:extLst>
              <a:ext uri="{FF2B5EF4-FFF2-40B4-BE49-F238E27FC236}">
                <a16:creationId xmlns:a16="http://schemas.microsoft.com/office/drawing/2014/main" id="{067EBD9D-A770-48F3-8D4D-5BE35C1DBFA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2658" y="2001898"/>
            <a:ext cx="7568620" cy="1597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40" tIns="45720" rIns="91440" bIns="45720" anchor="t">
            <a:spAutoFit/>
          </a:bodyPr>
          <a:lstStyle/>
          <a:p>
            <a:pPr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en-US" sz="2400" dirty="0" err="1"/>
              <a:t>Os</a:t>
            </a:r>
            <a:r>
              <a:rPr lang="en-US" sz="2400" dirty="0"/>
              <a:t> </a:t>
            </a:r>
            <a:r>
              <a:rPr lang="en-US" sz="2400" dirty="0" err="1"/>
              <a:t>objetivos</a:t>
            </a:r>
            <a:r>
              <a:rPr lang="en-US" sz="2400" dirty="0"/>
              <a:t> </a:t>
            </a:r>
            <a:r>
              <a:rPr lang="en-US" sz="2400" dirty="0" err="1"/>
              <a:t>deste</a:t>
            </a:r>
            <a:r>
              <a:rPr lang="en-US" sz="2400" dirty="0"/>
              <a:t> </a:t>
            </a:r>
            <a:r>
              <a:rPr lang="en-US" sz="2400" dirty="0" err="1"/>
              <a:t>capítulo</a:t>
            </a:r>
            <a:r>
              <a:rPr lang="en-US" sz="2400" dirty="0"/>
              <a:t> </a:t>
            </a:r>
            <a:r>
              <a:rPr lang="en-US" sz="2400" dirty="0" err="1"/>
              <a:t>são</a:t>
            </a:r>
            <a:r>
              <a:rPr lang="en-US" sz="2400" dirty="0"/>
              <a:t> </a:t>
            </a:r>
            <a:r>
              <a:rPr lang="en-US" sz="2400" dirty="0" err="1"/>
              <a:t>os</a:t>
            </a:r>
            <a:r>
              <a:rPr lang="en-US" sz="2400" dirty="0"/>
              <a:t> </a:t>
            </a:r>
            <a:r>
              <a:rPr lang="en-US" sz="2400" dirty="0" err="1"/>
              <a:t>seguintes</a:t>
            </a:r>
            <a:r>
              <a:rPr lang="pt-PT" sz="2400" dirty="0">
                <a:latin typeface="Calibri"/>
                <a:cs typeface="Calibri"/>
              </a:rPr>
              <a:t>:</a:t>
            </a:r>
            <a:endParaRPr lang="en-US" altLang="ja-JP" sz="2400" dirty="0">
              <a:latin typeface="Calibri"/>
              <a:cs typeface="Calibri"/>
            </a:endParaRPr>
          </a:p>
          <a:p>
            <a:pPr>
              <a:defRPr/>
            </a:pPr>
            <a:r>
              <a:rPr lang="pt-BR" altLang="ja-JP" sz="3200" b="1" dirty="0">
                <a:latin typeface="Calibri" pitchFamily="34" charset="0"/>
              </a:rPr>
              <a:t>Identificar a cadeia de valor utilizando os métodos Lean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F28A36F-22CA-4A39-B0A0-A8E164B8A763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500107" y="2396036"/>
            <a:ext cx="2416750" cy="2406444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4D8B5C80-B407-4748-BC1D-A62ABB3CEAFA}"/>
              </a:ext>
            </a:extLst>
          </p:cNvPr>
          <p:cNvSpPr txBox="1"/>
          <p:nvPr/>
        </p:nvSpPr>
        <p:spPr>
          <a:xfrm>
            <a:off x="2296887" y="777450"/>
            <a:ext cx="7609112" cy="707886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fi-FI" sz="4000" b="1" dirty="0"/>
              <a:t>OBJETIVOS</a:t>
            </a:r>
          </a:p>
        </p:txBody>
      </p:sp>
    </p:spTree>
    <p:extLst>
      <p:ext uri="{BB962C8B-B14F-4D97-AF65-F5344CB8AC3E}">
        <p14:creationId xmlns:p14="http://schemas.microsoft.com/office/powerpoint/2010/main" val="67648651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6"/>
          <p:cNvSpPr>
            <a:spLocks noChangeArrowheads="1"/>
          </p:cNvSpPr>
          <p:nvPr/>
        </p:nvSpPr>
        <p:spPr bwMode="gray">
          <a:xfrm>
            <a:off x="5131415" y="4172882"/>
            <a:ext cx="2843407" cy="4007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altLang="en-US" sz="1400" i="1" dirty="0">
                <a:solidFill>
                  <a:srgbClr val="333399"/>
                </a:solidFill>
                <a:latin typeface="+mn-lt"/>
              </a:rPr>
              <a:t> </a:t>
            </a:r>
            <a:r>
              <a:rPr lang="en-US" altLang="en-US" sz="2000" i="1" dirty="0">
                <a:solidFill>
                  <a:srgbClr val="333399"/>
                </a:solidFill>
                <a:latin typeface="+mn-lt"/>
              </a:rPr>
              <a:t>…</a:t>
            </a:r>
            <a:r>
              <a:rPr lang="en-US" altLang="en-US" sz="2000" b="1" i="1" dirty="0" err="1">
                <a:latin typeface="+mn-lt"/>
              </a:rPr>
              <a:t>obtendo</a:t>
            </a:r>
            <a:r>
              <a:rPr lang="en-US" altLang="en-US" sz="2000" b="1" i="1" dirty="0">
                <a:latin typeface="+mn-lt"/>
              </a:rPr>
              <a:t> </a:t>
            </a:r>
            <a:r>
              <a:rPr lang="en-US" altLang="en-US" sz="2000" b="1" i="1" dirty="0" err="1">
                <a:latin typeface="+mn-lt"/>
              </a:rPr>
              <a:t>este</a:t>
            </a:r>
            <a:r>
              <a:rPr lang="en-US" altLang="en-US" sz="2000" b="1" i="1" dirty="0">
                <a:latin typeface="+mn-lt"/>
              </a:rPr>
              <a:t> </a:t>
            </a:r>
            <a:r>
              <a:rPr lang="en-US" altLang="en-US" sz="2000" b="1" i="1" dirty="0" err="1">
                <a:latin typeface="+mn-lt"/>
              </a:rPr>
              <a:t>resultado</a:t>
            </a:r>
            <a:endParaRPr lang="en-US" altLang="en-US" sz="2000" b="1" i="1" dirty="0">
              <a:latin typeface="+mn-lt"/>
            </a:endParaRPr>
          </a:p>
        </p:txBody>
      </p:sp>
      <p:sp>
        <p:nvSpPr>
          <p:cNvPr id="77827" name="Rectangle 8"/>
          <p:cNvSpPr>
            <a:spLocks noChangeArrowheads="1"/>
          </p:cNvSpPr>
          <p:nvPr/>
        </p:nvSpPr>
        <p:spPr bwMode="gray">
          <a:xfrm>
            <a:off x="441224" y="3660963"/>
            <a:ext cx="11633546" cy="4623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2075" tIns="46038" rIns="92075" bIns="46038" anchor="t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pt-BR" sz="2400" dirty="0">
                <a:latin typeface="+mn-lt"/>
                <a:cs typeface="Arial"/>
              </a:rPr>
              <a:t>Muitas organizações concentram a atenção na redução do tempo AV (valor acrescentado) ...</a:t>
            </a:r>
          </a:p>
        </p:txBody>
      </p:sp>
      <p:sp>
        <p:nvSpPr>
          <p:cNvPr id="77828" name="Rectangle 14"/>
          <p:cNvSpPr>
            <a:spLocks noChangeArrowheads="1"/>
          </p:cNvSpPr>
          <p:nvPr/>
        </p:nvSpPr>
        <p:spPr bwMode="gray">
          <a:xfrm>
            <a:off x="1040608" y="2600782"/>
            <a:ext cx="3600450" cy="379766"/>
          </a:xfrm>
          <a:prstGeom prst="rect">
            <a:avLst/>
          </a:prstGeom>
          <a:solidFill>
            <a:srgbClr val="FF6600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pt-PT" altLang="en-US" dirty="0">
                <a:latin typeface="+mn-lt"/>
              </a:rPr>
              <a:t>Atividades de valor não acrescentado</a:t>
            </a:r>
            <a:endParaRPr lang="en-US" altLang="en-US" dirty="0">
              <a:latin typeface="+mn-lt"/>
            </a:endParaRPr>
          </a:p>
        </p:txBody>
      </p:sp>
      <p:sp>
        <p:nvSpPr>
          <p:cNvPr id="77830" name="Rectangle 20"/>
          <p:cNvSpPr>
            <a:spLocks noChangeArrowheads="1"/>
          </p:cNvSpPr>
          <p:nvPr/>
        </p:nvSpPr>
        <p:spPr bwMode="auto">
          <a:xfrm>
            <a:off x="4641059" y="2600782"/>
            <a:ext cx="179387" cy="380924"/>
          </a:xfrm>
          <a:prstGeom prst="rect">
            <a:avLst/>
          </a:prstGeom>
          <a:solidFill>
            <a:srgbClr val="00CC00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77831" name="Rectangle 21"/>
          <p:cNvSpPr>
            <a:spLocks noChangeArrowheads="1"/>
          </p:cNvSpPr>
          <p:nvPr/>
        </p:nvSpPr>
        <p:spPr bwMode="auto">
          <a:xfrm>
            <a:off x="4829971" y="2600782"/>
            <a:ext cx="180975" cy="380924"/>
          </a:xfrm>
          <a:prstGeom prst="rect">
            <a:avLst/>
          </a:prstGeom>
          <a:solidFill>
            <a:srgbClr val="00CC00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77832" name="Rectangle 24"/>
          <p:cNvSpPr>
            <a:spLocks noChangeArrowheads="1"/>
          </p:cNvSpPr>
          <p:nvPr/>
        </p:nvSpPr>
        <p:spPr bwMode="gray">
          <a:xfrm>
            <a:off x="1040609" y="4229528"/>
            <a:ext cx="3600450" cy="324000"/>
          </a:xfrm>
          <a:prstGeom prst="rect">
            <a:avLst/>
          </a:prstGeom>
          <a:solidFill>
            <a:srgbClr val="FF6600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77833" name="Rectangle 28"/>
          <p:cNvSpPr>
            <a:spLocks noChangeArrowheads="1"/>
          </p:cNvSpPr>
          <p:nvPr/>
        </p:nvSpPr>
        <p:spPr bwMode="gray">
          <a:xfrm>
            <a:off x="1040609" y="4964466"/>
            <a:ext cx="1800225" cy="324000"/>
          </a:xfrm>
          <a:prstGeom prst="rect">
            <a:avLst/>
          </a:prstGeom>
          <a:solidFill>
            <a:srgbClr val="FF6600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77834" name="Rectangle 29"/>
          <p:cNvSpPr>
            <a:spLocks noChangeArrowheads="1"/>
          </p:cNvSpPr>
          <p:nvPr/>
        </p:nvSpPr>
        <p:spPr bwMode="auto">
          <a:xfrm>
            <a:off x="3040631" y="4967641"/>
            <a:ext cx="179388" cy="324000"/>
          </a:xfrm>
          <a:prstGeom prst="rect">
            <a:avLst/>
          </a:prstGeom>
          <a:solidFill>
            <a:srgbClr val="00CC00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77835" name="Rectangle 30"/>
          <p:cNvSpPr>
            <a:spLocks noChangeArrowheads="1"/>
          </p:cNvSpPr>
          <p:nvPr/>
        </p:nvSpPr>
        <p:spPr bwMode="auto">
          <a:xfrm>
            <a:off x="2844009" y="4967641"/>
            <a:ext cx="180975" cy="324000"/>
          </a:xfrm>
          <a:prstGeom prst="rect">
            <a:avLst/>
          </a:prstGeom>
          <a:solidFill>
            <a:srgbClr val="00CC00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77836" name="Rectangle 32"/>
          <p:cNvSpPr>
            <a:spLocks noChangeArrowheads="1"/>
          </p:cNvSpPr>
          <p:nvPr/>
        </p:nvSpPr>
        <p:spPr bwMode="auto">
          <a:xfrm>
            <a:off x="4645823" y="4229529"/>
            <a:ext cx="179387" cy="324000"/>
          </a:xfrm>
          <a:prstGeom prst="rect">
            <a:avLst/>
          </a:prstGeom>
          <a:solidFill>
            <a:srgbClr val="00CC00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cxnSp>
        <p:nvCxnSpPr>
          <p:cNvPr id="38" name="Straight Arrow Connector 37"/>
          <p:cNvCxnSpPr/>
          <p:nvPr/>
        </p:nvCxnSpPr>
        <p:spPr>
          <a:xfrm>
            <a:off x="1075535" y="4612797"/>
            <a:ext cx="3743325" cy="3175"/>
          </a:xfrm>
          <a:prstGeom prst="straightConnector1">
            <a:avLst/>
          </a:prstGeom>
          <a:ln w="25400">
            <a:solidFill>
              <a:schemeClr val="accent4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/>
          <p:nvPr/>
        </p:nvCxnSpPr>
        <p:spPr>
          <a:xfrm>
            <a:off x="1045370" y="5379711"/>
            <a:ext cx="2159000" cy="1587"/>
          </a:xfrm>
          <a:prstGeom prst="straightConnector1">
            <a:avLst/>
          </a:prstGeom>
          <a:ln w="25400">
            <a:solidFill>
              <a:schemeClr val="accent4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7839" name="Rectangle 6"/>
          <p:cNvSpPr>
            <a:spLocks noChangeArrowheads="1"/>
          </p:cNvSpPr>
          <p:nvPr/>
        </p:nvSpPr>
        <p:spPr bwMode="gray">
          <a:xfrm>
            <a:off x="3707425" y="4865134"/>
            <a:ext cx="7156447" cy="5854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altLang="en-US" sz="3200" b="1" i="1" dirty="0">
                <a:latin typeface="+mn-lt"/>
              </a:rPr>
              <a:t>… mas </a:t>
            </a:r>
            <a:r>
              <a:rPr lang="en-US" altLang="en-US" sz="3200" b="1" i="1" dirty="0" err="1">
                <a:latin typeface="+mn-lt"/>
              </a:rPr>
              <a:t>concentrando</a:t>
            </a:r>
            <a:r>
              <a:rPr lang="en-US" altLang="en-US" sz="3200" b="1" i="1" dirty="0">
                <a:latin typeface="+mn-lt"/>
              </a:rPr>
              <a:t>-se no </a:t>
            </a:r>
            <a:r>
              <a:rPr lang="en-US" altLang="en-US" sz="3200" b="1" i="1" dirty="0" err="1">
                <a:latin typeface="+mn-lt"/>
              </a:rPr>
              <a:t>desperdício</a:t>
            </a:r>
            <a:r>
              <a:rPr lang="en-US" altLang="en-US" sz="3200" b="1" i="1" dirty="0">
                <a:latin typeface="+mn-lt"/>
              </a:rPr>
              <a:t>….</a:t>
            </a:r>
          </a:p>
        </p:txBody>
      </p:sp>
      <p:cxnSp>
        <p:nvCxnSpPr>
          <p:cNvPr id="24" name="Straight Arrow Connector 23"/>
          <p:cNvCxnSpPr/>
          <p:nvPr/>
        </p:nvCxnSpPr>
        <p:spPr>
          <a:xfrm>
            <a:off x="1040609" y="3092681"/>
            <a:ext cx="3959225" cy="1587"/>
          </a:xfrm>
          <a:prstGeom prst="straightConnector1">
            <a:avLst/>
          </a:prstGeom>
          <a:ln w="25400">
            <a:solidFill>
              <a:schemeClr val="accent4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7841" name="TextBox 24"/>
          <p:cNvSpPr txBox="1">
            <a:spLocks noChangeArrowheads="1"/>
          </p:cNvSpPr>
          <p:nvPr/>
        </p:nvSpPr>
        <p:spPr bwMode="auto">
          <a:xfrm>
            <a:off x="5010946" y="2892918"/>
            <a:ext cx="6379104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pt-BR" altLang="en-US" sz="2000" dirty="0">
                <a:latin typeface="+mn-lt"/>
              </a:rPr>
              <a:t>Tempo total na cadeia de valor = Lead Time</a:t>
            </a:r>
          </a:p>
        </p:txBody>
      </p:sp>
      <p:sp>
        <p:nvSpPr>
          <p:cNvPr id="57" name="Content Placeholder 1"/>
          <p:cNvSpPr txBox="1">
            <a:spLocks/>
          </p:cNvSpPr>
          <p:nvPr/>
        </p:nvSpPr>
        <p:spPr>
          <a:xfrm>
            <a:off x="512886" y="1965562"/>
            <a:ext cx="7760257" cy="535692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b="1" dirty="0" err="1"/>
              <a:t>Atividades</a:t>
            </a:r>
            <a:r>
              <a:rPr lang="en-US" b="1" dirty="0"/>
              <a:t> de </a:t>
            </a:r>
            <a:r>
              <a:rPr lang="en-US" b="1" dirty="0" err="1"/>
              <a:t>Melhoria</a:t>
            </a:r>
            <a:r>
              <a:rPr lang="en-US" b="1" dirty="0"/>
              <a:t> </a:t>
            </a:r>
            <a:r>
              <a:rPr lang="en-US" b="1" dirty="0" err="1"/>
              <a:t>comuns</a:t>
            </a:r>
            <a:endParaRPr lang="en-US" b="1" dirty="0"/>
          </a:p>
        </p:txBody>
      </p:sp>
      <p:sp>
        <p:nvSpPr>
          <p:cNvPr id="19" name="Otsikko 1">
            <a:extLst>
              <a:ext uri="{FF2B5EF4-FFF2-40B4-BE49-F238E27FC236}">
                <a16:creationId xmlns:a16="http://schemas.microsoft.com/office/drawing/2014/main" id="{F2993A78-1A82-4A09-99E9-F9B9171624AD}"/>
              </a:ext>
            </a:extLst>
          </p:cNvPr>
          <p:cNvSpPr txBox="1">
            <a:spLocks/>
          </p:cNvSpPr>
          <p:nvPr/>
        </p:nvSpPr>
        <p:spPr>
          <a:xfrm>
            <a:off x="1" y="442452"/>
            <a:ext cx="12192000" cy="1199536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100" b="1" dirty="0" err="1">
                <a:latin typeface="+mn-lt"/>
              </a:rPr>
              <a:t>Princípio</a:t>
            </a:r>
            <a:r>
              <a:rPr lang="en-US" sz="4100" b="1" dirty="0">
                <a:latin typeface="+mn-lt"/>
              </a:rPr>
              <a:t> 2</a:t>
            </a:r>
          </a:p>
          <a:p>
            <a:pPr algn="ctr"/>
            <a:r>
              <a:rPr lang="en-US" sz="3300" b="1" dirty="0">
                <a:latin typeface="+mn-lt"/>
              </a:rPr>
              <a:t>Value Stream Mapping</a:t>
            </a:r>
          </a:p>
        </p:txBody>
      </p:sp>
    </p:spTree>
    <p:extLst>
      <p:ext uri="{BB962C8B-B14F-4D97-AF65-F5344CB8AC3E}">
        <p14:creationId xmlns:p14="http://schemas.microsoft.com/office/powerpoint/2010/main" val="390741853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44"/>
          <p:cNvGrpSpPr>
            <a:grpSpLocks/>
          </p:cNvGrpSpPr>
          <p:nvPr/>
        </p:nvGrpSpPr>
        <p:grpSpPr bwMode="auto">
          <a:xfrm>
            <a:off x="5158292" y="2067324"/>
            <a:ext cx="5530522" cy="3649060"/>
            <a:chOff x="3449" y="2781"/>
            <a:chExt cx="2172" cy="1036"/>
          </a:xfrm>
        </p:grpSpPr>
        <p:sp>
          <p:nvSpPr>
            <p:cNvPr id="78853" name="Line 46"/>
            <p:cNvSpPr>
              <a:spLocks noChangeShapeType="1"/>
            </p:cNvSpPr>
            <p:nvPr/>
          </p:nvSpPr>
          <p:spPr bwMode="auto">
            <a:xfrm flipV="1">
              <a:off x="3806" y="2781"/>
              <a:ext cx="1" cy="92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PT"/>
            </a:p>
          </p:txBody>
        </p:sp>
        <p:sp>
          <p:nvSpPr>
            <p:cNvPr id="78854" name="Line 47"/>
            <p:cNvSpPr>
              <a:spLocks noChangeShapeType="1"/>
            </p:cNvSpPr>
            <p:nvPr/>
          </p:nvSpPr>
          <p:spPr bwMode="auto">
            <a:xfrm>
              <a:off x="3806" y="3707"/>
              <a:ext cx="1815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PT"/>
            </a:p>
          </p:txBody>
        </p:sp>
        <p:sp>
          <p:nvSpPr>
            <p:cNvPr id="78855" name="Line 48"/>
            <p:cNvSpPr>
              <a:spLocks noChangeShapeType="1"/>
            </p:cNvSpPr>
            <p:nvPr/>
          </p:nvSpPr>
          <p:spPr bwMode="auto">
            <a:xfrm>
              <a:off x="3806" y="2966"/>
              <a:ext cx="1697" cy="0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PT"/>
            </a:p>
          </p:txBody>
        </p:sp>
        <p:sp>
          <p:nvSpPr>
            <p:cNvPr id="78856" name="Rectangle 49"/>
            <p:cNvSpPr>
              <a:spLocks noChangeArrowheads="1"/>
            </p:cNvSpPr>
            <p:nvPr/>
          </p:nvSpPr>
          <p:spPr bwMode="auto">
            <a:xfrm>
              <a:off x="3919" y="3027"/>
              <a:ext cx="174" cy="680"/>
            </a:xfrm>
            <a:prstGeom prst="rect">
              <a:avLst/>
            </a:prstGeom>
            <a:solidFill>
              <a:srgbClr val="FF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 sz="1600"/>
            </a:p>
          </p:txBody>
        </p:sp>
        <p:sp>
          <p:nvSpPr>
            <p:cNvPr id="78857" name="Rectangle 50"/>
            <p:cNvSpPr>
              <a:spLocks noChangeArrowheads="1"/>
            </p:cNvSpPr>
            <p:nvPr/>
          </p:nvSpPr>
          <p:spPr bwMode="auto">
            <a:xfrm>
              <a:off x="4213" y="3151"/>
              <a:ext cx="174" cy="556"/>
            </a:xfrm>
            <a:prstGeom prst="rect">
              <a:avLst/>
            </a:prstGeom>
            <a:solidFill>
              <a:srgbClr val="FF9900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 sz="1600"/>
            </a:p>
          </p:txBody>
        </p:sp>
        <p:sp>
          <p:nvSpPr>
            <p:cNvPr id="78858" name="Rectangle 51"/>
            <p:cNvSpPr>
              <a:spLocks noChangeArrowheads="1"/>
            </p:cNvSpPr>
            <p:nvPr/>
          </p:nvSpPr>
          <p:spPr bwMode="auto">
            <a:xfrm>
              <a:off x="4505" y="2904"/>
              <a:ext cx="174" cy="803"/>
            </a:xfrm>
            <a:prstGeom prst="rect">
              <a:avLst/>
            </a:prstGeom>
            <a:solidFill>
              <a:srgbClr val="FF9900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 sz="1600"/>
            </a:p>
          </p:txBody>
        </p:sp>
        <p:sp>
          <p:nvSpPr>
            <p:cNvPr id="78859" name="Rectangle 52"/>
            <p:cNvSpPr>
              <a:spLocks noChangeArrowheads="1"/>
            </p:cNvSpPr>
            <p:nvPr/>
          </p:nvSpPr>
          <p:spPr bwMode="auto">
            <a:xfrm>
              <a:off x="4799" y="3213"/>
              <a:ext cx="174" cy="494"/>
            </a:xfrm>
            <a:prstGeom prst="rect">
              <a:avLst/>
            </a:prstGeom>
            <a:solidFill>
              <a:srgbClr val="FF9900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 sz="1600"/>
            </a:p>
          </p:txBody>
        </p:sp>
        <p:sp>
          <p:nvSpPr>
            <p:cNvPr id="78860" name="Rectangle 53"/>
            <p:cNvSpPr>
              <a:spLocks noChangeArrowheads="1"/>
            </p:cNvSpPr>
            <p:nvPr/>
          </p:nvSpPr>
          <p:spPr bwMode="auto">
            <a:xfrm>
              <a:off x="5093" y="3089"/>
              <a:ext cx="174" cy="618"/>
            </a:xfrm>
            <a:prstGeom prst="rect">
              <a:avLst/>
            </a:prstGeom>
            <a:solidFill>
              <a:srgbClr val="FF9900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 sz="1600"/>
            </a:p>
          </p:txBody>
        </p:sp>
        <p:sp>
          <p:nvSpPr>
            <p:cNvPr id="78861" name="Text Box 54"/>
            <p:cNvSpPr txBox="1">
              <a:spLocks noChangeArrowheads="1"/>
            </p:cNvSpPr>
            <p:nvPr/>
          </p:nvSpPr>
          <p:spPr bwMode="auto">
            <a:xfrm>
              <a:off x="3449" y="2879"/>
              <a:ext cx="559" cy="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buSzPct val="150000"/>
                <a:buFont typeface="Wingdings" panose="05000000000000000000" pitchFamily="2" charset="2"/>
                <a:buChar char="§"/>
              </a:pPr>
              <a:r>
                <a:rPr lang="de-DE" altLang="en-US" sz="1600"/>
                <a:t>100%</a:t>
              </a:r>
            </a:p>
          </p:txBody>
        </p:sp>
        <p:sp>
          <p:nvSpPr>
            <p:cNvPr id="78862" name="Text Box 55"/>
            <p:cNvSpPr txBox="1">
              <a:spLocks noChangeArrowheads="1"/>
            </p:cNvSpPr>
            <p:nvPr/>
          </p:nvSpPr>
          <p:spPr bwMode="auto">
            <a:xfrm>
              <a:off x="3849" y="3724"/>
              <a:ext cx="410" cy="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buSzPct val="150000"/>
                <a:buFont typeface="Wingdings" panose="05000000000000000000" pitchFamily="2" charset="2"/>
                <a:buChar char="§"/>
              </a:pPr>
              <a:r>
                <a:rPr lang="de-DE" altLang="en-US" sz="1600" dirty="0"/>
                <a:t>WS 1</a:t>
              </a:r>
            </a:p>
          </p:txBody>
        </p:sp>
        <p:sp>
          <p:nvSpPr>
            <p:cNvPr id="78863" name="Text Box 56"/>
            <p:cNvSpPr txBox="1">
              <a:spLocks noChangeArrowheads="1"/>
            </p:cNvSpPr>
            <p:nvPr/>
          </p:nvSpPr>
          <p:spPr bwMode="auto">
            <a:xfrm>
              <a:off x="4145" y="3728"/>
              <a:ext cx="411" cy="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buSzPct val="150000"/>
                <a:buFont typeface="Wingdings" panose="05000000000000000000" pitchFamily="2" charset="2"/>
                <a:buChar char="§"/>
              </a:pPr>
              <a:r>
                <a:rPr lang="de-DE" altLang="en-US" sz="1600"/>
                <a:t>WS 2</a:t>
              </a:r>
            </a:p>
          </p:txBody>
        </p:sp>
        <p:sp>
          <p:nvSpPr>
            <p:cNvPr id="78864" name="Text Box 57"/>
            <p:cNvSpPr txBox="1">
              <a:spLocks noChangeArrowheads="1"/>
            </p:cNvSpPr>
            <p:nvPr/>
          </p:nvSpPr>
          <p:spPr bwMode="auto">
            <a:xfrm>
              <a:off x="4431" y="3728"/>
              <a:ext cx="411" cy="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buSzPct val="150000"/>
                <a:buFont typeface="Wingdings" panose="05000000000000000000" pitchFamily="2" charset="2"/>
                <a:buChar char="§"/>
              </a:pPr>
              <a:r>
                <a:rPr lang="de-DE" altLang="en-US" sz="1600"/>
                <a:t>WS 3</a:t>
              </a:r>
            </a:p>
          </p:txBody>
        </p:sp>
        <p:sp>
          <p:nvSpPr>
            <p:cNvPr id="78865" name="Text Box 58"/>
            <p:cNvSpPr txBox="1">
              <a:spLocks noChangeArrowheads="1"/>
            </p:cNvSpPr>
            <p:nvPr/>
          </p:nvSpPr>
          <p:spPr bwMode="auto">
            <a:xfrm>
              <a:off x="4737" y="3728"/>
              <a:ext cx="410" cy="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buSzPct val="150000"/>
                <a:buFont typeface="Wingdings" panose="05000000000000000000" pitchFamily="2" charset="2"/>
                <a:buChar char="§"/>
              </a:pPr>
              <a:r>
                <a:rPr lang="de-DE" altLang="en-US" sz="1600"/>
                <a:t>WS 4</a:t>
              </a:r>
            </a:p>
          </p:txBody>
        </p:sp>
        <p:sp>
          <p:nvSpPr>
            <p:cNvPr id="78866" name="Text Box 59"/>
            <p:cNvSpPr txBox="1">
              <a:spLocks noChangeArrowheads="1"/>
            </p:cNvSpPr>
            <p:nvPr/>
          </p:nvSpPr>
          <p:spPr bwMode="auto">
            <a:xfrm>
              <a:off x="5023" y="3728"/>
              <a:ext cx="410" cy="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buSzPct val="150000"/>
                <a:buFont typeface="Wingdings" panose="05000000000000000000" pitchFamily="2" charset="2"/>
                <a:buChar char="§"/>
              </a:pPr>
              <a:r>
                <a:rPr lang="de-DE" altLang="en-US" sz="1600"/>
                <a:t>WS 5</a:t>
              </a:r>
            </a:p>
          </p:txBody>
        </p:sp>
        <p:sp>
          <p:nvSpPr>
            <p:cNvPr id="78867" name="Text Box 60"/>
            <p:cNvSpPr txBox="1">
              <a:spLocks noChangeArrowheads="1"/>
            </p:cNvSpPr>
            <p:nvPr/>
          </p:nvSpPr>
          <p:spPr bwMode="auto">
            <a:xfrm rot="16200000">
              <a:off x="3366" y="3213"/>
              <a:ext cx="681" cy="1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buSzPct val="150000"/>
                <a:buFont typeface="Wingdings" panose="05000000000000000000" pitchFamily="2" charset="2"/>
                <a:buChar char="§"/>
              </a:pPr>
              <a:r>
                <a:rPr lang="de-DE" altLang="en-US" dirty="0"/>
                <a:t> Carga de Trabalho</a:t>
              </a:r>
            </a:p>
          </p:txBody>
        </p:sp>
        <p:sp>
          <p:nvSpPr>
            <p:cNvPr id="78868" name="Rectangle 61"/>
            <p:cNvSpPr>
              <a:spLocks noChangeArrowheads="1"/>
            </p:cNvSpPr>
            <p:nvPr/>
          </p:nvSpPr>
          <p:spPr bwMode="auto">
            <a:xfrm>
              <a:off x="3919" y="3260"/>
              <a:ext cx="174" cy="449"/>
            </a:xfrm>
            <a:prstGeom prst="rect">
              <a:avLst/>
            </a:prstGeom>
            <a:solidFill>
              <a:srgbClr val="00FF00"/>
            </a:solidFill>
            <a:ln w="9525" algn="ctr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 sz="1600"/>
            </a:p>
          </p:txBody>
        </p:sp>
        <p:sp>
          <p:nvSpPr>
            <p:cNvPr id="78869" name="Rectangle 62"/>
            <p:cNvSpPr>
              <a:spLocks noChangeArrowheads="1"/>
            </p:cNvSpPr>
            <p:nvPr/>
          </p:nvSpPr>
          <p:spPr bwMode="auto">
            <a:xfrm>
              <a:off x="4216" y="3343"/>
              <a:ext cx="174" cy="365"/>
            </a:xfrm>
            <a:prstGeom prst="rect">
              <a:avLst/>
            </a:prstGeom>
            <a:solidFill>
              <a:srgbClr val="00FF00"/>
            </a:solidFill>
            <a:ln w="9525" algn="ctr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 sz="1600"/>
            </a:p>
          </p:txBody>
        </p:sp>
        <p:sp>
          <p:nvSpPr>
            <p:cNvPr id="78870" name="Rectangle 63"/>
            <p:cNvSpPr>
              <a:spLocks noChangeArrowheads="1"/>
            </p:cNvSpPr>
            <p:nvPr/>
          </p:nvSpPr>
          <p:spPr bwMode="auto">
            <a:xfrm>
              <a:off x="4505" y="3231"/>
              <a:ext cx="174" cy="473"/>
            </a:xfrm>
            <a:prstGeom prst="rect">
              <a:avLst/>
            </a:prstGeom>
            <a:solidFill>
              <a:srgbClr val="00FF00"/>
            </a:solidFill>
            <a:ln w="9525" algn="ctr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 sz="1600"/>
            </a:p>
          </p:txBody>
        </p:sp>
        <p:sp>
          <p:nvSpPr>
            <p:cNvPr id="78871" name="Rectangle 64"/>
            <p:cNvSpPr>
              <a:spLocks noChangeArrowheads="1"/>
            </p:cNvSpPr>
            <p:nvPr/>
          </p:nvSpPr>
          <p:spPr bwMode="auto">
            <a:xfrm>
              <a:off x="4799" y="3428"/>
              <a:ext cx="174" cy="276"/>
            </a:xfrm>
            <a:prstGeom prst="rect">
              <a:avLst/>
            </a:prstGeom>
            <a:solidFill>
              <a:srgbClr val="00FF00"/>
            </a:solidFill>
            <a:ln w="9525" algn="ctr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 sz="1600"/>
            </a:p>
          </p:txBody>
        </p:sp>
        <p:sp>
          <p:nvSpPr>
            <p:cNvPr id="78872" name="Rectangle 65"/>
            <p:cNvSpPr>
              <a:spLocks noChangeArrowheads="1"/>
            </p:cNvSpPr>
            <p:nvPr/>
          </p:nvSpPr>
          <p:spPr bwMode="auto">
            <a:xfrm>
              <a:off x="5096" y="3395"/>
              <a:ext cx="174" cy="311"/>
            </a:xfrm>
            <a:prstGeom prst="rect">
              <a:avLst/>
            </a:prstGeom>
            <a:solidFill>
              <a:srgbClr val="00FF00"/>
            </a:solidFill>
            <a:ln w="9525" algn="ctr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 sz="1600"/>
            </a:p>
          </p:txBody>
        </p:sp>
      </p:grpSp>
      <p:sp>
        <p:nvSpPr>
          <p:cNvPr id="26" name="Content Placeholder 1"/>
          <p:cNvSpPr txBox="1">
            <a:spLocks/>
          </p:cNvSpPr>
          <p:nvPr/>
        </p:nvSpPr>
        <p:spPr>
          <a:xfrm>
            <a:off x="512887" y="1966928"/>
            <a:ext cx="3603976" cy="2914344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pt-BR" sz="3200" dirty="0"/>
              <a:t>Rever a actual cadeia de valor</a:t>
            </a:r>
          </a:p>
          <a:p>
            <a:pPr marL="0" indent="0">
              <a:buNone/>
            </a:pPr>
            <a:endParaRPr lang="en-US" sz="3200" dirty="0"/>
          </a:p>
          <a:p>
            <a:pPr marL="0" indent="0">
              <a:buNone/>
            </a:pPr>
            <a:r>
              <a:rPr lang="en-US" sz="4000" b="1" dirty="0" err="1"/>
              <a:t>Balanceamento</a:t>
            </a:r>
            <a:r>
              <a:rPr lang="en-US" sz="4000" b="1" dirty="0"/>
              <a:t> de </a:t>
            </a:r>
            <a:r>
              <a:rPr lang="en-US" sz="4000" b="1" dirty="0" err="1"/>
              <a:t>carga</a:t>
            </a:r>
            <a:endParaRPr lang="en-US" sz="4000" b="1" dirty="0"/>
          </a:p>
        </p:txBody>
      </p:sp>
      <p:sp>
        <p:nvSpPr>
          <p:cNvPr id="27" name="Otsikko 1">
            <a:extLst>
              <a:ext uri="{FF2B5EF4-FFF2-40B4-BE49-F238E27FC236}">
                <a16:creationId xmlns:a16="http://schemas.microsoft.com/office/drawing/2014/main" id="{DAE289CE-A1F3-4699-8309-C276F1C5FAD3}"/>
              </a:ext>
            </a:extLst>
          </p:cNvPr>
          <p:cNvSpPr txBox="1">
            <a:spLocks/>
          </p:cNvSpPr>
          <p:nvPr/>
        </p:nvSpPr>
        <p:spPr>
          <a:xfrm>
            <a:off x="1" y="442452"/>
            <a:ext cx="12192000" cy="1199536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100" b="1" dirty="0" err="1">
                <a:latin typeface="+mn-lt"/>
              </a:rPr>
              <a:t>Princípio</a:t>
            </a:r>
            <a:r>
              <a:rPr lang="en-US" sz="4100" b="1" dirty="0">
                <a:latin typeface="+mn-lt"/>
              </a:rPr>
              <a:t> 2</a:t>
            </a:r>
          </a:p>
          <a:p>
            <a:pPr algn="ctr"/>
            <a:r>
              <a:rPr lang="en-US" sz="3300" b="1" dirty="0">
                <a:latin typeface="+mn-lt"/>
              </a:rPr>
              <a:t>Value Stream Mapping</a:t>
            </a:r>
          </a:p>
        </p:txBody>
      </p:sp>
    </p:spTree>
    <p:extLst>
      <p:ext uri="{BB962C8B-B14F-4D97-AF65-F5344CB8AC3E}">
        <p14:creationId xmlns:p14="http://schemas.microsoft.com/office/powerpoint/2010/main" val="21718730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uva 1">
            <a:hlinkClick r:id="rId2"/>
          </p:cNvPr>
          <p:cNvPicPr>
            <a:picLocks noChangeAspect="1"/>
          </p:cNvPicPr>
          <p:nvPr/>
        </p:nvPicPr>
        <p:blipFill rotWithShape="1">
          <a:blip r:embed="rId3"/>
          <a:srcRect r="8401" b="8378"/>
          <a:stretch/>
        </p:blipFill>
        <p:spPr>
          <a:xfrm>
            <a:off x="2215664" y="1453197"/>
            <a:ext cx="7768868" cy="4368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733128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8" name="Content Placeholder 2"/>
          <p:cNvSpPr>
            <a:spLocks noGrp="1"/>
          </p:cNvSpPr>
          <p:nvPr>
            <p:ph idx="4294967295"/>
          </p:nvPr>
        </p:nvSpPr>
        <p:spPr>
          <a:xfrm>
            <a:off x="1154424" y="2427288"/>
            <a:ext cx="9901237" cy="587375"/>
          </a:xfrm>
          <a:prstGeom prst="rect">
            <a:avLst/>
          </a:prstGeom>
        </p:spPr>
        <p:txBody>
          <a:bodyPr anchor="t">
            <a:normAutofit/>
          </a:bodyPr>
          <a:lstStyle/>
          <a:p>
            <a:pPr marL="0" indent="0" algn="ctr">
              <a:lnSpc>
                <a:spcPts val="3200"/>
              </a:lnSpc>
              <a:spcAft>
                <a:spcPts val="1800"/>
              </a:spcAft>
              <a:buNone/>
            </a:pPr>
            <a:r>
              <a:rPr lang="pt-BR" altLang="en-US" b="1" dirty="0">
                <a:solidFill>
                  <a:schemeClr val="accent2"/>
                </a:solidFill>
                <a:latin typeface="Arial"/>
                <a:cs typeface="Arial"/>
              </a:rPr>
              <a:t>É o cliente que define o ritmo de produção</a:t>
            </a:r>
          </a:p>
        </p:txBody>
      </p:sp>
      <p:sp>
        <p:nvSpPr>
          <p:cNvPr id="5" name="Otsikko 1"/>
          <p:cNvSpPr txBox="1">
            <a:spLocks/>
          </p:cNvSpPr>
          <p:nvPr/>
        </p:nvSpPr>
        <p:spPr>
          <a:xfrm>
            <a:off x="1" y="442452"/>
            <a:ext cx="12192000" cy="1199536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100" b="1" dirty="0" err="1">
                <a:latin typeface="+mn-lt"/>
              </a:rPr>
              <a:t>Princípio</a:t>
            </a:r>
            <a:r>
              <a:rPr lang="en-US" sz="4100" b="1" dirty="0">
                <a:latin typeface="+mn-lt"/>
              </a:rPr>
              <a:t> 2</a:t>
            </a:r>
          </a:p>
          <a:p>
            <a:pPr algn="ctr"/>
            <a:r>
              <a:rPr lang="en-US" sz="3300" b="1" dirty="0">
                <a:latin typeface="+mn-lt"/>
              </a:rPr>
              <a:t>Takt Time</a:t>
            </a:r>
          </a:p>
        </p:txBody>
      </p:sp>
      <p:sp>
        <p:nvSpPr>
          <p:cNvPr id="10" name="Rectangle 9"/>
          <p:cNvSpPr/>
          <p:nvPr/>
        </p:nvSpPr>
        <p:spPr>
          <a:xfrm>
            <a:off x="1882071" y="3287669"/>
            <a:ext cx="8450388" cy="1077984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3200" dirty="0"/>
              <a:t>Se o Valor descreve o que o cliente quer, então Takt Time descreve a frequência com que o quer.</a:t>
            </a:r>
          </a:p>
        </p:txBody>
      </p:sp>
    </p:spTree>
    <p:extLst>
      <p:ext uri="{BB962C8B-B14F-4D97-AF65-F5344CB8AC3E}">
        <p14:creationId xmlns:p14="http://schemas.microsoft.com/office/powerpoint/2010/main" val="157111016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2240394" y="2088980"/>
            <a:ext cx="7727182" cy="2456894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sz="3600" b="1" dirty="0"/>
              <a:t>TAKT TIME</a:t>
            </a:r>
          </a:p>
          <a:p>
            <a:pPr algn="ctr"/>
            <a:r>
              <a:rPr lang="en-US" sz="3200" dirty="0"/>
              <a:t>O </a:t>
            </a:r>
            <a:r>
              <a:rPr lang="en-US" sz="3200" dirty="0" err="1"/>
              <a:t>ritmo</a:t>
            </a:r>
            <a:r>
              <a:rPr lang="en-US" sz="3200" dirty="0"/>
              <a:t> de </a:t>
            </a:r>
            <a:r>
              <a:rPr lang="en-US" sz="3200" dirty="0" err="1"/>
              <a:t>produção</a:t>
            </a:r>
            <a:endParaRPr lang="en-US" sz="3200" dirty="0"/>
          </a:p>
        </p:txBody>
      </p:sp>
      <p:graphicFrame>
        <p:nvGraphicFramePr>
          <p:cNvPr id="163845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1779748"/>
              </p:ext>
            </p:extLst>
          </p:nvPr>
        </p:nvGraphicFramePr>
        <p:xfrm>
          <a:off x="2667000" y="3333750"/>
          <a:ext cx="6854825" cy="1058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943" name="Equação" r:id="rId3" imgW="2755800" imgH="419040" progId="Equation.3">
                  <p:embed/>
                </p:oleObj>
              </mc:Choice>
              <mc:Fallback>
                <p:oleObj name="Equação" r:id="rId3" imgW="2755800" imgH="419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67000" y="3333750"/>
                        <a:ext cx="6854825" cy="10588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3846" name="Text Box 8"/>
          <p:cNvSpPr txBox="1">
            <a:spLocks noChangeArrowheads="1"/>
          </p:cNvSpPr>
          <p:nvPr/>
        </p:nvSpPr>
        <p:spPr bwMode="auto">
          <a:xfrm>
            <a:off x="2240394" y="4617769"/>
            <a:ext cx="7727182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pt-BR" altLang="en-US" sz="2800" b="1" dirty="0">
                <a:latin typeface="+mn-lt"/>
              </a:rPr>
              <a:t>É essencial compreender o Takt Time para avaliar a capacidade</a:t>
            </a:r>
          </a:p>
        </p:txBody>
      </p:sp>
      <p:sp>
        <p:nvSpPr>
          <p:cNvPr id="6" name="Otsikko 1">
            <a:extLst>
              <a:ext uri="{FF2B5EF4-FFF2-40B4-BE49-F238E27FC236}">
                <a16:creationId xmlns:a16="http://schemas.microsoft.com/office/drawing/2014/main" id="{47DDAF72-63D9-478A-B5BD-2214C7C7AE87}"/>
              </a:ext>
            </a:extLst>
          </p:cNvPr>
          <p:cNvSpPr txBox="1">
            <a:spLocks/>
          </p:cNvSpPr>
          <p:nvPr/>
        </p:nvSpPr>
        <p:spPr>
          <a:xfrm>
            <a:off x="1" y="442452"/>
            <a:ext cx="12192000" cy="1199536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100" b="1" dirty="0" err="1">
                <a:latin typeface="+mn-lt"/>
              </a:rPr>
              <a:t>Princípio</a:t>
            </a:r>
            <a:r>
              <a:rPr lang="en-US" sz="4100" b="1" dirty="0">
                <a:latin typeface="+mn-lt"/>
              </a:rPr>
              <a:t> 2</a:t>
            </a:r>
          </a:p>
          <a:p>
            <a:pPr algn="ctr"/>
            <a:r>
              <a:rPr lang="en-US" sz="3300" b="1" dirty="0">
                <a:latin typeface="+mn-lt"/>
              </a:rPr>
              <a:t>Takt Time</a:t>
            </a:r>
          </a:p>
        </p:txBody>
      </p:sp>
    </p:spTree>
    <p:extLst>
      <p:ext uri="{BB962C8B-B14F-4D97-AF65-F5344CB8AC3E}">
        <p14:creationId xmlns:p14="http://schemas.microsoft.com/office/powerpoint/2010/main" val="21195744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/>
          <p:cNvSpPr/>
          <p:nvPr/>
        </p:nvSpPr>
        <p:spPr>
          <a:xfrm>
            <a:off x="1812564" y="3646232"/>
            <a:ext cx="5929354" cy="1214446"/>
          </a:xfrm>
          <a:prstGeom prst="roundRect">
            <a:avLst/>
          </a:prstGeom>
          <a:solidFill>
            <a:srgbClr val="FFFF66">
              <a:alpha val="87000"/>
            </a:srgbClr>
          </a:solidFill>
          <a:scene3d>
            <a:camera prst="perspectiveBelow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27332" name="Text Box 4"/>
          <p:cNvSpPr txBox="1">
            <a:spLocks noChangeArrowheads="1"/>
          </p:cNvSpPr>
          <p:nvPr/>
        </p:nvSpPr>
        <p:spPr bwMode="auto">
          <a:xfrm>
            <a:off x="1326990" y="2488529"/>
            <a:ext cx="6854825" cy="32008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lIns="91440" tIns="45720" rIns="91440" bIns="45720" anchor="t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Aft>
                <a:spcPts val="600"/>
              </a:spcAft>
            </a:pPr>
            <a:r>
              <a:rPr lang="en-GB" altLang="en-US" dirty="0" err="1">
                <a:latin typeface="+mn-lt"/>
              </a:rPr>
              <a:t>Procura</a:t>
            </a:r>
            <a:r>
              <a:rPr lang="en-GB" altLang="en-US" dirty="0">
                <a:latin typeface="+mn-lt"/>
              </a:rPr>
              <a:t> do </a:t>
            </a:r>
            <a:r>
              <a:rPr lang="en-GB" altLang="en-US" dirty="0" err="1">
                <a:latin typeface="+mn-lt"/>
              </a:rPr>
              <a:t>Cliente</a:t>
            </a:r>
            <a:r>
              <a:rPr lang="en-GB" altLang="en-US" dirty="0">
                <a:latin typeface="+mn-lt"/>
              </a:rPr>
              <a:t> = 26.000 </a:t>
            </a:r>
            <a:r>
              <a:rPr lang="en-GB" altLang="en-US" dirty="0" err="1">
                <a:latin typeface="+mn-lt"/>
              </a:rPr>
              <a:t>unidades</a:t>
            </a:r>
            <a:r>
              <a:rPr lang="en-GB" altLang="en-US" dirty="0">
                <a:latin typeface="+mn-lt"/>
              </a:rPr>
              <a:t> / </a:t>
            </a:r>
            <a:r>
              <a:rPr lang="en-GB" altLang="en-US" dirty="0" err="1">
                <a:latin typeface="+mn-lt"/>
              </a:rPr>
              <a:t>semana</a:t>
            </a:r>
            <a:endParaRPr lang="en-GB" altLang="en-US" dirty="0">
              <a:latin typeface="+mn-lt"/>
            </a:endParaRPr>
          </a:p>
          <a:p>
            <a:pPr>
              <a:spcAft>
                <a:spcPts val="600"/>
              </a:spcAft>
            </a:pPr>
            <a:r>
              <a:rPr lang="en-GB" altLang="en-US" dirty="0">
                <a:latin typeface="+mn-lt"/>
              </a:rPr>
              <a:t>Tempo total </a:t>
            </a:r>
            <a:r>
              <a:rPr lang="en-GB" altLang="en-US" dirty="0" err="1">
                <a:latin typeface="+mn-lt"/>
              </a:rPr>
              <a:t>disponível</a:t>
            </a:r>
            <a:r>
              <a:rPr lang="en-GB" altLang="en-US" dirty="0">
                <a:latin typeface="+mn-lt"/>
              </a:rPr>
              <a:t> por </a:t>
            </a:r>
            <a:r>
              <a:rPr lang="en-GB" altLang="en-US" dirty="0" err="1">
                <a:latin typeface="+mn-lt"/>
              </a:rPr>
              <a:t>dia</a:t>
            </a:r>
            <a:r>
              <a:rPr lang="en-GB" altLang="en-US" dirty="0">
                <a:latin typeface="+mn-lt"/>
              </a:rPr>
              <a:t> = </a:t>
            </a:r>
            <a:r>
              <a:rPr lang="en-US" altLang="en-US" dirty="0">
                <a:latin typeface="+mn-lt"/>
              </a:rPr>
              <a:t>3 </a:t>
            </a:r>
            <a:r>
              <a:rPr lang="en-US" altLang="en-US" dirty="0" err="1">
                <a:latin typeface="+mn-lt"/>
              </a:rPr>
              <a:t>turnos</a:t>
            </a:r>
            <a:r>
              <a:rPr lang="en-US" altLang="en-US" dirty="0">
                <a:latin typeface="+mn-lt"/>
              </a:rPr>
              <a:t> x 8 h x 5 </a:t>
            </a:r>
            <a:r>
              <a:rPr lang="en-US" altLang="en-US" dirty="0" err="1">
                <a:latin typeface="+mn-lt"/>
              </a:rPr>
              <a:t>dias</a:t>
            </a:r>
            <a:r>
              <a:rPr lang="en-US" altLang="en-US" dirty="0">
                <a:latin typeface="+mn-lt"/>
              </a:rPr>
              <a:t> x 60 min x 60 s</a:t>
            </a:r>
            <a:endParaRPr lang="en-GB" altLang="en-US" dirty="0">
              <a:latin typeface="+mn-lt"/>
            </a:endParaRPr>
          </a:p>
          <a:p>
            <a:pPr>
              <a:spcAft>
                <a:spcPts val="600"/>
              </a:spcAft>
            </a:pPr>
            <a:r>
              <a:rPr lang="pt-BR" altLang="en-US" dirty="0">
                <a:latin typeface="+mn-lt"/>
              </a:rPr>
              <a:t>			       = 432.000 s</a:t>
            </a:r>
          </a:p>
          <a:p>
            <a:pPr algn="ctr">
              <a:spcAft>
                <a:spcPts val="600"/>
              </a:spcAft>
            </a:pPr>
            <a:endParaRPr lang="pt-BR" altLang="en-US" b="1" dirty="0">
              <a:latin typeface="+mn-lt"/>
            </a:endParaRPr>
          </a:p>
          <a:p>
            <a:pPr algn="ctr">
              <a:spcAft>
                <a:spcPts val="600"/>
              </a:spcAft>
            </a:pPr>
            <a:r>
              <a:rPr lang="pt-BR" altLang="en-US" b="1" dirty="0">
                <a:latin typeface="+mn-lt"/>
              </a:rPr>
              <a:t>Takt Time = </a:t>
            </a:r>
            <a:r>
              <a:rPr lang="pt-BR" altLang="en-US" b="1" u="sng" dirty="0">
                <a:latin typeface="+mn-lt"/>
              </a:rPr>
              <a:t>Tempo total disponível no período</a:t>
            </a:r>
          </a:p>
          <a:p>
            <a:pPr>
              <a:spcAft>
                <a:spcPts val="600"/>
              </a:spcAft>
            </a:pPr>
            <a:r>
              <a:rPr lang="pt-BR" altLang="en-US" b="1" dirty="0">
                <a:latin typeface="+mn-lt"/>
              </a:rPr>
              <a:t>                                              Procura do Cliente no período</a:t>
            </a:r>
          </a:p>
          <a:p>
            <a:pPr>
              <a:spcAft>
                <a:spcPts val="600"/>
              </a:spcAft>
            </a:pPr>
            <a:endParaRPr lang="pt-BR" altLang="en-US" b="1" dirty="0">
              <a:latin typeface="+mn-lt"/>
            </a:endParaRPr>
          </a:p>
          <a:p>
            <a:pPr>
              <a:spcAft>
                <a:spcPts val="600"/>
              </a:spcAft>
            </a:pPr>
            <a:r>
              <a:rPr lang="pt-BR" altLang="en-US" b="1" dirty="0">
                <a:latin typeface="+mn-lt"/>
              </a:rPr>
              <a:t>Takt Time =  </a:t>
            </a:r>
            <a:r>
              <a:rPr lang="pt-BR" altLang="en-US" b="1" u="sng" dirty="0">
                <a:latin typeface="+mn-lt"/>
              </a:rPr>
              <a:t>   432000”  </a:t>
            </a:r>
            <a:r>
              <a:rPr lang="pt-BR" altLang="en-US" b="1" dirty="0">
                <a:latin typeface="+mn-lt"/>
              </a:rPr>
              <a:t>   =   </a:t>
            </a:r>
            <a:r>
              <a:rPr lang="pt-BR" altLang="en-US" b="1" dirty="0">
                <a:solidFill>
                  <a:srgbClr val="FF3300"/>
                </a:solidFill>
                <a:latin typeface="+mn-lt"/>
              </a:rPr>
              <a:t>16,62 segundos/unid.</a:t>
            </a:r>
            <a:endParaRPr lang="pt-BR" altLang="en-US" b="1" dirty="0">
              <a:latin typeface="+mn-lt"/>
            </a:endParaRPr>
          </a:p>
          <a:p>
            <a:pPr>
              <a:spcAft>
                <a:spcPts val="600"/>
              </a:spcAft>
            </a:pPr>
            <a:r>
              <a:rPr lang="pt-BR" altLang="en-US" b="1" dirty="0">
                <a:latin typeface="+mn-lt"/>
                <a:cs typeface="Arial"/>
              </a:rPr>
              <a:t>                        26000 un.</a:t>
            </a:r>
          </a:p>
        </p:txBody>
      </p:sp>
      <p:pic>
        <p:nvPicPr>
          <p:cNvPr id="227333" name="Picture 5" descr="MMj02347340000[1]"/>
          <p:cNvPicPr>
            <a:picLocks noChangeAspect="1" noChangeArrowheads="1" noCrop="1"/>
          </p:cNvPicPr>
          <p:nvPr/>
        </p:nvPicPr>
        <p:blipFill>
          <a:blip r:embed="rId2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67887" y="3561798"/>
            <a:ext cx="1944688" cy="1827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7334" name="AutoShape 6"/>
          <p:cNvSpPr>
            <a:spLocks noChangeArrowheads="1"/>
          </p:cNvSpPr>
          <p:nvPr/>
        </p:nvSpPr>
        <p:spPr bwMode="auto">
          <a:xfrm>
            <a:off x="6300421" y="4415069"/>
            <a:ext cx="3467466" cy="1688699"/>
          </a:xfrm>
          <a:prstGeom prst="wedgeEllipseCallout">
            <a:avLst>
              <a:gd name="adj1" fmla="val 60283"/>
              <a:gd name="adj2" fmla="val -40580"/>
            </a:avLst>
          </a:prstGeom>
          <a:solidFill>
            <a:schemeClr val="bg1"/>
          </a:solidFill>
          <a:ln w="9525" algn="ctr">
            <a:solidFill>
              <a:srgbClr val="339966"/>
            </a:solidFill>
            <a:prstDash val="dash"/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20000"/>
              </a:spcBef>
            </a:pPr>
            <a:r>
              <a:rPr lang="pt-BR" altLang="en-US" sz="1400" b="1" dirty="0">
                <a:solidFill>
                  <a:srgbClr val="008000"/>
                </a:solidFill>
              </a:rPr>
              <a:t>No máximo, a cada 16 segundos uma peça deve estar pronta, para que a encomenda do cliente possa ser correspondida no momento certo!</a:t>
            </a:r>
          </a:p>
        </p:txBody>
      </p:sp>
      <p:sp>
        <p:nvSpPr>
          <p:cNvPr id="164870" name="Text Box 7"/>
          <p:cNvSpPr txBox="1">
            <a:spLocks noChangeArrowheads="1"/>
          </p:cNvSpPr>
          <p:nvPr/>
        </p:nvSpPr>
        <p:spPr bwMode="auto">
          <a:xfrm>
            <a:off x="656491" y="1965892"/>
            <a:ext cx="5322147" cy="409023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sv-SE"/>
            </a:defPPr>
            <a:lvl1pPr indent="0">
              <a:lnSpc>
                <a:spcPct val="90000"/>
              </a:lnSpc>
              <a:spcBef>
                <a:spcPts val="1000"/>
              </a:spcBef>
              <a:buFont typeface="Arial"/>
              <a:buNone/>
              <a:defRPr sz="2800" b="1"/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/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/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/>
              <a:buChar char="•"/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/>
              <a:buChar char="•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/>
              <a:buChar char="•"/>
            </a:lvl9pPr>
          </a:lstStyle>
          <a:p>
            <a:r>
              <a:rPr lang="pt-BR" altLang="en-US" dirty="0"/>
              <a:t>Exemplo de cálculo do Takt Time</a:t>
            </a:r>
          </a:p>
        </p:txBody>
      </p:sp>
      <p:sp>
        <p:nvSpPr>
          <p:cNvPr id="9" name="Otsikko 1">
            <a:extLst>
              <a:ext uri="{FF2B5EF4-FFF2-40B4-BE49-F238E27FC236}">
                <a16:creationId xmlns:a16="http://schemas.microsoft.com/office/drawing/2014/main" id="{440FCD02-C0C4-461E-B23B-37B170F4A2E6}"/>
              </a:ext>
            </a:extLst>
          </p:cNvPr>
          <p:cNvSpPr txBox="1">
            <a:spLocks/>
          </p:cNvSpPr>
          <p:nvPr/>
        </p:nvSpPr>
        <p:spPr>
          <a:xfrm>
            <a:off x="1" y="442452"/>
            <a:ext cx="12192000" cy="1199536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100" b="1" dirty="0" err="1">
                <a:latin typeface="+mn-lt"/>
              </a:rPr>
              <a:t>Princípio</a:t>
            </a:r>
            <a:r>
              <a:rPr lang="en-US" sz="4100" b="1" dirty="0">
                <a:latin typeface="+mn-lt"/>
              </a:rPr>
              <a:t> 2</a:t>
            </a:r>
          </a:p>
          <a:p>
            <a:pPr algn="ctr"/>
            <a:r>
              <a:rPr lang="en-US" sz="3300" b="1" dirty="0">
                <a:latin typeface="+mn-lt"/>
              </a:rPr>
              <a:t>Takt Time</a:t>
            </a:r>
          </a:p>
        </p:txBody>
      </p:sp>
    </p:spTree>
    <p:extLst>
      <p:ext uri="{BB962C8B-B14F-4D97-AF65-F5344CB8AC3E}">
        <p14:creationId xmlns:p14="http://schemas.microsoft.com/office/powerpoint/2010/main" val="19114483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33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2733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33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22733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33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22733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33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22733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500"/>
                                        <p:tgtEl>
                                          <p:spTgt spid="2273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" dur="500"/>
                                        <p:tgtEl>
                                          <p:spTgt spid="2273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7334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624041" y="3244334"/>
            <a:ext cx="494391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0"/>
              </a:spcAft>
            </a:pPr>
            <a:r>
              <a:rPr lang="fi-FI" u="sng">
                <a:solidFill>
                  <a:srgbClr val="0000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https://www.youtube.com/watch?v=xSMSmeyri7o</a:t>
            </a:r>
            <a:endParaRPr lang="en-GB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A46C8CB-F3B3-41CC-AE24-251411094BA8}"/>
              </a:ext>
            </a:extLst>
          </p:cNvPr>
          <p:cNvSpPr txBox="1"/>
          <p:nvPr/>
        </p:nvSpPr>
        <p:spPr>
          <a:xfrm>
            <a:off x="4845627" y="4005695"/>
            <a:ext cx="274320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/>
              <a:t>Video: Coffee Kaizen</a:t>
            </a:r>
          </a:p>
        </p:txBody>
      </p:sp>
      <p:pic>
        <p:nvPicPr>
          <p:cNvPr id="4" name="Kuva 3">
            <a:hlinkClick r:id="rId4"/>
          </p:cNvPr>
          <p:cNvPicPr>
            <a:picLocks noChangeAspect="1"/>
          </p:cNvPicPr>
          <p:nvPr/>
        </p:nvPicPr>
        <p:blipFill rotWithShape="1">
          <a:blip r:embed="rId5"/>
          <a:srcRect r="14218" b="8843"/>
          <a:stretch/>
        </p:blipFill>
        <p:spPr>
          <a:xfrm>
            <a:off x="2485292" y="1457901"/>
            <a:ext cx="7230700" cy="43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840567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624105" y="3244334"/>
            <a:ext cx="494378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0"/>
              </a:spcAft>
            </a:pPr>
            <a:r>
              <a:rPr lang="fi-FI" u="sng">
                <a:solidFill>
                  <a:srgbClr val="0000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https://www.youtube.com/watch?v=3osu7aJHwk0</a:t>
            </a:r>
            <a:endParaRPr lang="en-GB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09BFCB0-ADEC-4193-A808-DF61A41D0F56}"/>
              </a:ext>
            </a:extLst>
          </p:cNvPr>
          <p:cNvSpPr txBox="1"/>
          <p:nvPr/>
        </p:nvSpPr>
        <p:spPr>
          <a:xfrm>
            <a:off x="4698422" y="3893127"/>
            <a:ext cx="3098222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/>
              <a:t>Video: Improved Coffee Kaizen</a:t>
            </a:r>
          </a:p>
        </p:txBody>
      </p:sp>
      <p:pic>
        <p:nvPicPr>
          <p:cNvPr id="4" name="Kuva 3">
            <a:hlinkClick r:id="rId4"/>
          </p:cNvPr>
          <p:cNvPicPr>
            <a:picLocks noChangeAspect="1"/>
          </p:cNvPicPr>
          <p:nvPr/>
        </p:nvPicPr>
        <p:blipFill rotWithShape="1">
          <a:blip r:embed="rId5"/>
          <a:srcRect r="16392" b="8651"/>
          <a:stretch/>
        </p:blipFill>
        <p:spPr>
          <a:xfrm>
            <a:off x="2580908" y="1449387"/>
            <a:ext cx="7032577" cy="43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67349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ruta 3"/>
          <p:cNvSpPr txBox="1"/>
          <p:nvPr/>
        </p:nvSpPr>
        <p:spPr>
          <a:xfrm>
            <a:off x="1958742" y="2791368"/>
            <a:ext cx="829310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sv-SE" sz="3600" b="1">
                <a:ea typeface="Arial" charset="0"/>
                <a:cs typeface="Arial" charset="0"/>
              </a:rPr>
              <a:t>LEAN FOR WORK AND LEAN FOR LIFE</a:t>
            </a:r>
          </a:p>
          <a:p>
            <a:pPr algn="ctr"/>
            <a:r>
              <a:rPr lang="en-US" sz="3600" b="1"/>
              <a:t>Train the trainer to teach Lean skills in VET</a:t>
            </a:r>
          </a:p>
        </p:txBody>
      </p:sp>
    </p:spTree>
    <p:extLst>
      <p:ext uri="{BB962C8B-B14F-4D97-AF65-F5344CB8AC3E}">
        <p14:creationId xmlns:p14="http://schemas.microsoft.com/office/powerpoint/2010/main" val="739248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556232" y="1998192"/>
            <a:ext cx="9113392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dirty="0" err="1"/>
              <a:t>Identificar</a:t>
            </a:r>
            <a:r>
              <a:rPr lang="en-US" sz="4000" dirty="0"/>
              <a:t> a </a:t>
            </a:r>
            <a:r>
              <a:rPr lang="en-US" sz="6600" b="1" dirty="0">
                <a:solidFill>
                  <a:schemeClr val="accent2"/>
                </a:solidFill>
              </a:rPr>
              <a:t>CADEIA DE VALOR</a:t>
            </a:r>
          </a:p>
        </p:txBody>
      </p:sp>
      <p:sp>
        <p:nvSpPr>
          <p:cNvPr id="4" name="Text Box 5"/>
          <p:cNvSpPr txBox="1">
            <a:spLocks noChangeArrowheads="1"/>
          </p:cNvSpPr>
          <p:nvPr/>
        </p:nvSpPr>
        <p:spPr bwMode="auto">
          <a:xfrm>
            <a:off x="6096001" y="3970343"/>
            <a:ext cx="5372570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  <a:defRPr/>
            </a:pPr>
            <a:r>
              <a:rPr lang="en-US" altLang="ja-JP" sz="2800" dirty="0" err="1">
                <a:latin typeface="Calibri" pitchFamily="34" charset="0"/>
              </a:rPr>
              <a:t>Mapeamento</a:t>
            </a:r>
            <a:r>
              <a:rPr lang="en-US" altLang="ja-JP" sz="2800" dirty="0">
                <a:latin typeface="Calibri" pitchFamily="34" charset="0"/>
              </a:rPr>
              <a:t> de </a:t>
            </a:r>
            <a:r>
              <a:rPr lang="en-US" altLang="ja-JP" sz="2800" dirty="0" err="1">
                <a:latin typeface="Calibri" pitchFamily="34" charset="0"/>
              </a:rPr>
              <a:t>Processos</a:t>
            </a:r>
            <a:endParaRPr lang="en-US" altLang="ja-JP" sz="2800" dirty="0">
              <a:latin typeface="Calibri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§"/>
              <a:defRPr/>
            </a:pPr>
            <a:r>
              <a:rPr lang="en-US" altLang="ja-JP" sz="2800" dirty="0">
                <a:latin typeface="Calibri" pitchFamily="34" charset="0"/>
              </a:rPr>
              <a:t>VSM (Value Stream Mapping)</a:t>
            </a:r>
          </a:p>
          <a:p>
            <a:pPr marL="342900" indent="-342900">
              <a:buFont typeface="Wingdings" panose="05000000000000000000" pitchFamily="2" charset="2"/>
              <a:buChar char="§"/>
              <a:defRPr/>
            </a:pPr>
            <a:r>
              <a:rPr lang="en-US" altLang="ja-JP" sz="2800" dirty="0">
                <a:latin typeface="Calibri" pitchFamily="34" charset="0"/>
              </a:rPr>
              <a:t>Takt time, cycle time, lead time</a:t>
            </a:r>
          </a:p>
        </p:txBody>
      </p:sp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2975957" y="3980174"/>
            <a:ext cx="312678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altLang="ja-JP" sz="4000" b="1" dirty="0">
                <a:latin typeface="Calibri" pitchFamily="34" charset="0"/>
              </a:rPr>
              <a:t>Ferramentas: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792BFC3-7743-4BA8-9AF5-D4590EB94908}"/>
              </a:ext>
            </a:extLst>
          </p:cNvPr>
          <p:cNvSpPr txBox="1"/>
          <p:nvPr/>
        </p:nvSpPr>
        <p:spPr>
          <a:xfrm>
            <a:off x="2296887" y="777450"/>
            <a:ext cx="7609112" cy="707886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fi-FI" sz="4000" b="1" dirty="0"/>
              <a:t>PRINCÍPIO 2</a:t>
            </a:r>
          </a:p>
        </p:txBody>
      </p:sp>
    </p:spTree>
    <p:extLst>
      <p:ext uri="{BB962C8B-B14F-4D97-AF65-F5344CB8AC3E}">
        <p14:creationId xmlns:p14="http://schemas.microsoft.com/office/powerpoint/2010/main" val="22607884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3" name="TextBox 7"/>
          <p:cNvSpPr txBox="1">
            <a:spLocks noChangeArrowheads="1"/>
          </p:cNvSpPr>
          <p:nvPr/>
        </p:nvSpPr>
        <p:spPr bwMode="auto">
          <a:xfrm>
            <a:off x="4914707" y="4898883"/>
            <a:ext cx="2357437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pt-PT" altLang="en-US" dirty="0">
                <a:latin typeface="+mn-lt"/>
              </a:rPr>
              <a:t>Fluxo de informação e material</a:t>
            </a:r>
            <a:endParaRPr lang="en-US" altLang="en-US" dirty="0">
              <a:latin typeface="+mn-lt"/>
            </a:endParaRPr>
          </a:p>
        </p:txBody>
      </p:sp>
      <p:pic>
        <p:nvPicPr>
          <p:cNvPr id="68614" name="Picture 7" descr="http://site.directtelecomglobal.com/call_centr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9907" y="3541571"/>
            <a:ext cx="2643187" cy="1935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615" name="Picture 9" descr="http://www.epc.org/mediafiles/cash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2887" y="3541570"/>
            <a:ext cx="3280494" cy="1935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ight Arrow 10"/>
          <p:cNvSpPr/>
          <p:nvPr/>
        </p:nvSpPr>
        <p:spPr>
          <a:xfrm>
            <a:off x="5213157" y="4184509"/>
            <a:ext cx="1785937" cy="642937"/>
          </a:xfrm>
          <a:prstGeom prst="rightArrow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2" name="Rectangle 7"/>
          <p:cNvSpPr>
            <a:spLocks noChangeArrowheads="1"/>
          </p:cNvSpPr>
          <p:nvPr/>
        </p:nvSpPr>
        <p:spPr bwMode="auto">
          <a:xfrm>
            <a:off x="581914" y="1961520"/>
            <a:ext cx="10882365" cy="1305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50000"/>
              </a:lnSpc>
            </a:pPr>
            <a:r>
              <a:rPr lang="pt-BR" altLang="en-US" sz="2000" b="1" dirty="0">
                <a:solidFill>
                  <a:schemeClr val="accent2"/>
                </a:solidFill>
              </a:rPr>
              <a:t>Identificar a </a:t>
            </a:r>
            <a:r>
              <a:rPr lang="pt-BR" altLang="en-US" sz="2800" b="1" dirty="0">
                <a:solidFill>
                  <a:schemeClr val="accent2"/>
                </a:solidFill>
              </a:rPr>
              <a:t>cadeia de valor</a:t>
            </a:r>
            <a:r>
              <a:rPr lang="pt-BR" altLang="en-US" sz="2000" b="1" dirty="0">
                <a:solidFill>
                  <a:schemeClr val="accent2"/>
                </a:solidFill>
              </a:rPr>
              <a:t> para cada serviço ou família de produtos e </a:t>
            </a:r>
            <a:r>
              <a:rPr lang="pt-BR" altLang="en-US" sz="2800" b="1" dirty="0">
                <a:solidFill>
                  <a:schemeClr val="accent2"/>
                </a:solidFill>
              </a:rPr>
              <a:t>eliminar os resíduos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36112B6-1CE1-4512-AEA0-7669F6B340F1}"/>
              </a:ext>
            </a:extLst>
          </p:cNvPr>
          <p:cNvSpPr txBox="1"/>
          <p:nvPr/>
        </p:nvSpPr>
        <p:spPr>
          <a:xfrm>
            <a:off x="2296887" y="777450"/>
            <a:ext cx="7609112" cy="707886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fi-FI" sz="4000" b="1" dirty="0"/>
              <a:t>PRINCÍPIO 2</a:t>
            </a:r>
          </a:p>
        </p:txBody>
      </p:sp>
    </p:spTree>
    <p:extLst>
      <p:ext uri="{BB962C8B-B14F-4D97-AF65-F5344CB8AC3E}">
        <p14:creationId xmlns:p14="http://schemas.microsoft.com/office/powerpoint/2010/main" val="27050804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5" name="Text Box 6"/>
          <p:cNvSpPr txBox="1">
            <a:spLocks noChangeArrowheads="1"/>
          </p:cNvSpPr>
          <p:nvPr/>
        </p:nvSpPr>
        <p:spPr bwMode="auto">
          <a:xfrm>
            <a:off x="5014127" y="1959442"/>
            <a:ext cx="6541476" cy="35328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t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indent="2540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ts val="2500"/>
              </a:lnSpc>
              <a:spcAft>
                <a:spcPct val="30000"/>
              </a:spcAft>
            </a:pPr>
            <a:r>
              <a:rPr lang="pt-PT" altLang="en-US" sz="2800" b="1" dirty="0">
                <a:latin typeface="+mn-lt"/>
                <a:cs typeface="Arial"/>
              </a:rPr>
              <a:t>Vantagens:</a:t>
            </a:r>
          </a:p>
          <a:p>
            <a:pPr marL="180975" lvl="1" indent="-180975" eaLnBrk="1" hangingPunct="1">
              <a:lnSpc>
                <a:spcPts val="2500"/>
              </a:lnSpc>
              <a:spcAft>
                <a:spcPct val="30000"/>
              </a:spcAft>
              <a:buFont typeface="Wingdings" panose="05000000000000000000" pitchFamily="2" charset="2"/>
              <a:buChar char="§"/>
            </a:pPr>
            <a:r>
              <a:rPr lang="pt-BR" sz="2400" dirty="0">
                <a:latin typeface="+mn-lt"/>
                <a:cs typeface="Arial"/>
              </a:rPr>
              <a:t>A visão global de todos os processos e não apenas a visualização de processos individuais</a:t>
            </a:r>
          </a:p>
          <a:p>
            <a:pPr marL="180975" lvl="1" indent="-180975" eaLnBrk="1" hangingPunct="1">
              <a:lnSpc>
                <a:spcPts val="2500"/>
              </a:lnSpc>
              <a:spcAft>
                <a:spcPct val="30000"/>
              </a:spcAft>
              <a:buFont typeface="Wingdings" panose="05000000000000000000" pitchFamily="2" charset="2"/>
              <a:buChar char="§"/>
            </a:pPr>
            <a:r>
              <a:rPr lang="pt-BR" sz="2400" dirty="0">
                <a:latin typeface="+mn-lt"/>
                <a:cs typeface="Arial"/>
              </a:rPr>
              <a:t>Compreender as relações entre as várias etapas do processo e os vários tempos e o efeito de equilibrar o fluxo</a:t>
            </a:r>
          </a:p>
          <a:p>
            <a:pPr marL="180975" lvl="1" indent="-180975" eaLnBrk="1" hangingPunct="1">
              <a:lnSpc>
                <a:spcPts val="2500"/>
              </a:lnSpc>
              <a:spcAft>
                <a:spcPct val="30000"/>
              </a:spcAft>
              <a:buFont typeface="Wingdings" panose="05000000000000000000" pitchFamily="2" charset="2"/>
              <a:buChar char="§"/>
            </a:pPr>
            <a:r>
              <a:rPr lang="pt-BR" sz="2400" dirty="0">
                <a:latin typeface="+mn-lt"/>
                <a:cs typeface="Arial"/>
              </a:rPr>
              <a:t>Identificar desperdícios</a:t>
            </a:r>
          </a:p>
          <a:p>
            <a:pPr marL="180975" lvl="1" indent="-180975" eaLnBrk="1" hangingPunct="1">
              <a:lnSpc>
                <a:spcPts val="2500"/>
              </a:lnSpc>
              <a:spcAft>
                <a:spcPct val="30000"/>
              </a:spcAft>
              <a:buFont typeface="Wingdings" panose="05000000000000000000" pitchFamily="2" charset="2"/>
              <a:buChar char="§"/>
            </a:pPr>
            <a:r>
              <a:rPr lang="pt-BR" sz="2400" dirty="0">
                <a:latin typeface="+mn-lt"/>
                <a:cs typeface="Arial"/>
              </a:rPr>
              <a:t>Optimização do conjunto</a:t>
            </a:r>
          </a:p>
          <a:p>
            <a:pPr marL="180975" lvl="1" indent="-180975" eaLnBrk="1" hangingPunct="1">
              <a:lnSpc>
                <a:spcPts val="2500"/>
              </a:lnSpc>
              <a:spcAft>
                <a:spcPct val="30000"/>
              </a:spcAft>
              <a:buFont typeface="Wingdings" panose="05000000000000000000" pitchFamily="2" charset="2"/>
              <a:buChar char="§"/>
            </a:pPr>
            <a:r>
              <a:rPr lang="pt-BR" sz="2400" dirty="0">
                <a:latin typeface="+mn-lt"/>
                <a:cs typeface="Arial"/>
              </a:rPr>
              <a:t>Documento dinâmico</a:t>
            </a:r>
          </a:p>
        </p:txBody>
      </p:sp>
      <p:sp>
        <p:nvSpPr>
          <p:cNvPr id="69636" name="TextBox 5"/>
          <p:cNvSpPr txBox="1">
            <a:spLocks noChangeArrowheads="1"/>
          </p:cNvSpPr>
          <p:nvPr/>
        </p:nvSpPr>
        <p:spPr bwMode="auto">
          <a:xfrm>
            <a:off x="673239" y="2971798"/>
            <a:ext cx="4149970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t">
            <a:spAutoFit/>
          </a:bodyPr>
          <a:lstStyle>
            <a:lvl1pPr indent="36353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indent="0" eaLnBrk="1" hangingPunct="1"/>
            <a:r>
              <a:rPr lang="pt-PT" altLang="en-US" sz="3200" dirty="0">
                <a:latin typeface="+mn-lt"/>
                <a:cs typeface="Arial"/>
              </a:rPr>
              <a:t>Mapeamento da </a:t>
            </a:r>
            <a:endParaRPr lang="pt-PT" altLang="en-US" sz="3200" b="1" dirty="0">
              <a:latin typeface="+mn-lt"/>
              <a:cs typeface="Arial"/>
            </a:endParaRPr>
          </a:p>
          <a:p>
            <a:pPr indent="0"/>
            <a:r>
              <a:rPr lang="pt-PT" altLang="en-US" sz="3200" b="1" dirty="0">
                <a:latin typeface="+mn-lt"/>
                <a:cs typeface="Arial"/>
              </a:rPr>
              <a:t>Cadeia de Valor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350AF66-0E10-43A8-8033-66D538BD9D38}"/>
              </a:ext>
            </a:extLst>
          </p:cNvPr>
          <p:cNvSpPr txBox="1"/>
          <p:nvPr/>
        </p:nvSpPr>
        <p:spPr>
          <a:xfrm>
            <a:off x="2296887" y="777450"/>
            <a:ext cx="7609112" cy="707886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fi-FI" sz="4000" b="1" dirty="0"/>
              <a:t>PRINCÍPIO 2</a:t>
            </a:r>
          </a:p>
        </p:txBody>
      </p:sp>
    </p:spTree>
    <p:extLst>
      <p:ext uri="{BB962C8B-B14F-4D97-AF65-F5344CB8AC3E}">
        <p14:creationId xmlns:p14="http://schemas.microsoft.com/office/powerpoint/2010/main" val="20416301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3"/>
          <p:cNvSpPr txBox="1">
            <a:spLocks/>
          </p:cNvSpPr>
          <p:nvPr/>
        </p:nvSpPr>
        <p:spPr>
          <a:xfrm>
            <a:off x="639097" y="1957867"/>
            <a:ext cx="10913806" cy="4093798"/>
          </a:xfrm>
          <a:prstGeom prst="rect">
            <a:avLst/>
          </a:prstGeom>
        </p:spPr>
        <p:txBody>
          <a:bodyPr anchor="t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spcBef>
                <a:spcPts val="600"/>
              </a:spcBef>
              <a:buNone/>
            </a:pPr>
            <a:r>
              <a:rPr lang="en-US" sz="3200" b="1" spc="15" dirty="0" err="1">
                <a:solidFill>
                  <a:srgbClr val="231F20"/>
                </a:solidFill>
                <a:ea typeface="Times New Roman" panose="02020603050405020304" pitchFamily="18" charset="0"/>
              </a:rPr>
              <a:t>Mapas</a:t>
            </a:r>
            <a:r>
              <a:rPr lang="en-US" sz="3200" b="1" spc="15" dirty="0">
                <a:solidFill>
                  <a:srgbClr val="231F20"/>
                </a:solidFill>
                <a:ea typeface="Times New Roman" panose="02020603050405020304" pitchFamily="18" charset="0"/>
              </a:rPr>
              <a:t> de </a:t>
            </a:r>
            <a:r>
              <a:rPr lang="en-US" sz="3200" b="1" spc="15" dirty="0" err="1">
                <a:solidFill>
                  <a:srgbClr val="231F20"/>
                </a:solidFill>
                <a:ea typeface="Times New Roman" panose="02020603050405020304" pitchFamily="18" charset="0"/>
              </a:rPr>
              <a:t>Processo</a:t>
            </a:r>
            <a:r>
              <a:rPr lang="en-US" sz="3200" b="1" spc="15" dirty="0">
                <a:solidFill>
                  <a:srgbClr val="231F20"/>
                </a:solidFill>
                <a:ea typeface="Times New Roman" panose="02020603050405020304" pitchFamily="18" charset="0"/>
              </a:rPr>
              <a:t> </a:t>
            </a:r>
            <a:r>
              <a:rPr lang="en-US" sz="3200" b="1" spc="15" dirty="0" err="1">
                <a:solidFill>
                  <a:srgbClr val="231F20"/>
                </a:solidFill>
                <a:ea typeface="Times New Roman" panose="02020603050405020304" pitchFamily="18" charset="0"/>
              </a:rPr>
              <a:t>são</a:t>
            </a:r>
            <a:r>
              <a:rPr lang="en-US" sz="3200" b="1" spc="15" dirty="0">
                <a:solidFill>
                  <a:srgbClr val="231F20"/>
                </a:solidFill>
                <a:ea typeface="Times New Roman" panose="02020603050405020304" pitchFamily="18" charset="0"/>
              </a:rPr>
              <a:t> </a:t>
            </a:r>
            <a:r>
              <a:rPr lang="en-US" sz="3200" b="1" spc="15" dirty="0" err="1">
                <a:solidFill>
                  <a:srgbClr val="231F20"/>
                </a:solidFill>
                <a:ea typeface="Times New Roman" panose="02020603050405020304" pitchFamily="18" charset="0"/>
              </a:rPr>
              <a:t>utilizados</a:t>
            </a:r>
            <a:r>
              <a:rPr lang="en-US" sz="3200" b="1" spc="15" dirty="0">
                <a:solidFill>
                  <a:srgbClr val="231F20"/>
                </a:solidFill>
                <a:ea typeface="Times New Roman" panose="02020603050405020304" pitchFamily="18" charset="0"/>
              </a:rPr>
              <a:t> para</a:t>
            </a:r>
            <a:r>
              <a:rPr lang="en-US" sz="3200" b="1" spc="25" dirty="0">
                <a:solidFill>
                  <a:srgbClr val="231F20"/>
                </a:solidFill>
                <a:ea typeface="Times New Roman" panose="02020603050405020304" pitchFamily="18" charset="0"/>
              </a:rPr>
              <a:t>:</a:t>
            </a:r>
          </a:p>
          <a:p>
            <a:pPr>
              <a:lnSpc>
                <a:spcPct val="12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pt-BR" dirty="0">
                <a:cs typeface="Calibri"/>
              </a:rPr>
              <a:t>Capturar informação atual e nova do processo</a:t>
            </a:r>
          </a:p>
          <a:p>
            <a:pPr>
              <a:lnSpc>
                <a:spcPct val="12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pt-BR" dirty="0">
                <a:cs typeface="Calibri"/>
              </a:rPr>
              <a:t>Identificar o fluxo da transação</a:t>
            </a:r>
          </a:p>
          <a:p>
            <a:pPr>
              <a:lnSpc>
                <a:spcPct val="12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pt-BR" dirty="0">
                <a:cs typeface="Calibri"/>
              </a:rPr>
              <a:t>Identificar a responsabilidade de diferentes funções empresariais</a:t>
            </a:r>
          </a:p>
          <a:p>
            <a:pPr>
              <a:lnSpc>
                <a:spcPct val="12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pt-BR" dirty="0">
                <a:cs typeface="Calibri"/>
              </a:rPr>
              <a:t>Mostrar claramente a ligação entre as funções</a:t>
            </a:r>
          </a:p>
          <a:p>
            <a:pPr>
              <a:lnSpc>
                <a:spcPct val="12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pt-BR" dirty="0">
                <a:cs typeface="Calibri"/>
              </a:rPr>
              <a:t>Identificar atividades de Valor Acrescentado (VA) &amp; Sem Valor Acrescentado (NVA)</a:t>
            </a:r>
          </a:p>
        </p:txBody>
      </p:sp>
      <p:sp>
        <p:nvSpPr>
          <p:cNvPr id="4" name="Otsikko 1">
            <a:extLst>
              <a:ext uri="{FF2B5EF4-FFF2-40B4-BE49-F238E27FC236}">
                <a16:creationId xmlns:a16="http://schemas.microsoft.com/office/drawing/2014/main" id="{611AD933-5F2E-4C9A-B4BE-087D740F6ADF}"/>
              </a:ext>
            </a:extLst>
          </p:cNvPr>
          <p:cNvSpPr txBox="1">
            <a:spLocks/>
          </p:cNvSpPr>
          <p:nvPr/>
        </p:nvSpPr>
        <p:spPr>
          <a:xfrm>
            <a:off x="1" y="442452"/>
            <a:ext cx="12192000" cy="1199536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100" b="1" dirty="0" err="1">
                <a:latin typeface="+mn-lt"/>
              </a:rPr>
              <a:t>Princípio</a:t>
            </a:r>
            <a:r>
              <a:rPr lang="en-US" sz="4100" b="1" dirty="0">
                <a:latin typeface="+mn-lt"/>
              </a:rPr>
              <a:t> 2</a:t>
            </a:r>
          </a:p>
          <a:p>
            <a:pPr algn="ctr"/>
            <a:r>
              <a:rPr lang="en-US" sz="3300" b="1" dirty="0" err="1">
                <a:latin typeface="+mn-lt"/>
              </a:rPr>
              <a:t>Mapeamento</a:t>
            </a:r>
            <a:r>
              <a:rPr lang="en-US" sz="3300" b="1" dirty="0">
                <a:latin typeface="+mn-lt"/>
              </a:rPr>
              <a:t> do </a:t>
            </a:r>
            <a:r>
              <a:rPr lang="en-US" sz="3300" b="1" dirty="0" err="1">
                <a:latin typeface="+mn-lt"/>
              </a:rPr>
              <a:t>Processo</a:t>
            </a:r>
            <a:endParaRPr lang="en-US" sz="3300" b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5121084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3"/>
          <p:cNvSpPr txBox="1">
            <a:spLocks/>
          </p:cNvSpPr>
          <p:nvPr/>
        </p:nvSpPr>
        <p:spPr>
          <a:xfrm>
            <a:off x="639097" y="1957868"/>
            <a:ext cx="10913806" cy="3407850"/>
          </a:xfrm>
          <a:prstGeom prst="rect">
            <a:avLst/>
          </a:prstGeom>
        </p:spPr>
        <p:txBody>
          <a:bodyPr anchor="t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spcBef>
                <a:spcPts val="600"/>
              </a:spcBef>
              <a:buNone/>
            </a:pPr>
            <a:r>
              <a:rPr lang="en-US" sz="3200" b="1" spc="15" dirty="0">
                <a:solidFill>
                  <a:srgbClr val="231F20"/>
                </a:solidFill>
                <a:ea typeface="Times New Roman" panose="02020603050405020304" pitchFamily="18" charset="0"/>
              </a:rPr>
              <a:t>4 </a:t>
            </a:r>
            <a:r>
              <a:rPr lang="en-US" sz="3200" b="1" spc="15" dirty="0" err="1">
                <a:solidFill>
                  <a:srgbClr val="231F20"/>
                </a:solidFill>
                <a:ea typeface="Times New Roman" panose="02020603050405020304" pitchFamily="18" charset="0"/>
              </a:rPr>
              <a:t>Passos</a:t>
            </a:r>
            <a:r>
              <a:rPr lang="en-US" sz="3200" b="1" spc="15" dirty="0">
                <a:solidFill>
                  <a:srgbClr val="231F20"/>
                </a:solidFill>
                <a:ea typeface="Times New Roman" panose="02020603050405020304" pitchFamily="18" charset="0"/>
              </a:rPr>
              <a:t> para </a:t>
            </a:r>
            <a:r>
              <a:rPr lang="en-US" sz="3200" b="1" spc="15" dirty="0" err="1">
                <a:solidFill>
                  <a:srgbClr val="231F20"/>
                </a:solidFill>
                <a:ea typeface="Times New Roman" panose="02020603050405020304" pitchFamily="18" charset="0"/>
              </a:rPr>
              <a:t>criar</a:t>
            </a:r>
            <a:r>
              <a:rPr lang="en-US" sz="3200" b="1" spc="15" dirty="0">
                <a:solidFill>
                  <a:srgbClr val="231F20"/>
                </a:solidFill>
                <a:ea typeface="Times New Roman" panose="02020603050405020304" pitchFamily="18" charset="0"/>
              </a:rPr>
              <a:t> um </a:t>
            </a:r>
            <a:r>
              <a:rPr lang="en-US" sz="3200" b="1" spc="15" dirty="0" err="1">
                <a:solidFill>
                  <a:srgbClr val="231F20"/>
                </a:solidFill>
                <a:ea typeface="Times New Roman" panose="02020603050405020304" pitchFamily="18" charset="0"/>
              </a:rPr>
              <a:t>Mapa</a:t>
            </a:r>
            <a:r>
              <a:rPr lang="en-US" sz="3200" b="1" spc="15" dirty="0">
                <a:solidFill>
                  <a:srgbClr val="231F20"/>
                </a:solidFill>
                <a:ea typeface="Times New Roman" panose="02020603050405020304" pitchFamily="18" charset="0"/>
              </a:rPr>
              <a:t> de </a:t>
            </a:r>
            <a:r>
              <a:rPr lang="en-US" sz="3200" b="1" spc="15" dirty="0" err="1">
                <a:solidFill>
                  <a:srgbClr val="231F20"/>
                </a:solidFill>
                <a:ea typeface="Times New Roman" panose="02020603050405020304" pitchFamily="18" charset="0"/>
              </a:rPr>
              <a:t>Processo</a:t>
            </a:r>
            <a:endParaRPr lang="en-US" sz="3200" b="1" spc="15" dirty="0">
              <a:solidFill>
                <a:srgbClr val="231F20"/>
              </a:solidFill>
              <a:ea typeface="Times New Roman" panose="02020603050405020304" pitchFamily="18" charset="0"/>
              <a:cs typeface="Calibri"/>
            </a:endParaRPr>
          </a:p>
          <a:p>
            <a:pPr marL="514350" indent="-514350">
              <a:lnSpc>
                <a:spcPct val="120000"/>
              </a:lnSpc>
              <a:spcBef>
                <a:spcPts val="600"/>
              </a:spcBef>
              <a:buFont typeface="+mj-lt"/>
              <a:buAutoNum type="arabicPeriod"/>
            </a:pPr>
            <a:r>
              <a:rPr lang="pt-BR" dirty="0">
                <a:cs typeface="Calibri"/>
              </a:rPr>
              <a:t>Criar um fluxo de processo a nível macro</a:t>
            </a:r>
          </a:p>
          <a:p>
            <a:pPr marL="514350" indent="-514350">
              <a:lnSpc>
                <a:spcPct val="120000"/>
              </a:lnSpc>
              <a:spcBef>
                <a:spcPts val="600"/>
              </a:spcBef>
              <a:buFont typeface="+mj-lt"/>
              <a:buAutoNum type="arabicPeriod"/>
            </a:pPr>
            <a:r>
              <a:rPr lang="pt-BR" dirty="0">
                <a:cs typeface="Calibri"/>
              </a:rPr>
              <a:t>Determinar áreas funcionais</a:t>
            </a:r>
          </a:p>
          <a:p>
            <a:pPr marL="514350" indent="-514350">
              <a:lnSpc>
                <a:spcPct val="120000"/>
              </a:lnSpc>
              <a:spcBef>
                <a:spcPts val="600"/>
              </a:spcBef>
              <a:buFont typeface="+mj-lt"/>
              <a:buAutoNum type="arabicPeriod"/>
            </a:pPr>
            <a:r>
              <a:rPr lang="pt-BR" dirty="0">
                <a:cs typeface="Calibri"/>
              </a:rPr>
              <a:t>Detalhar os passos</a:t>
            </a:r>
          </a:p>
          <a:p>
            <a:pPr marL="514350" indent="-514350">
              <a:lnSpc>
                <a:spcPct val="120000"/>
              </a:lnSpc>
              <a:spcBef>
                <a:spcPts val="600"/>
              </a:spcBef>
              <a:buFont typeface="+mj-lt"/>
              <a:buAutoNum type="arabicPeriod"/>
            </a:pPr>
            <a:r>
              <a:rPr lang="pt-BR" dirty="0">
                <a:cs typeface="Calibri"/>
              </a:rPr>
              <a:t>Ligar com setas</a:t>
            </a:r>
            <a:endParaRPr lang="en-US" dirty="0">
              <a:latin typeface="Calibri"/>
              <a:cs typeface="Calibri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b="92153"/>
          <a:stretch/>
        </p:blipFill>
        <p:spPr>
          <a:xfrm>
            <a:off x="7321394" y="2733664"/>
            <a:ext cx="2633755" cy="46845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/>
          <a:srcRect t="7538" b="62375"/>
          <a:stretch/>
        </p:blipFill>
        <p:spPr>
          <a:xfrm>
            <a:off x="7593744" y="3189308"/>
            <a:ext cx="2633755" cy="179631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/>
          <a:srcRect t="37442" b="31926"/>
          <a:stretch/>
        </p:blipFill>
        <p:spPr>
          <a:xfrm>
            <a:off x="8219520" y="3650407"/>
            <a:ext cx="2633755" cy="182879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/>
          <a:srcRect t="68080"/>
          <a:stretch/>
        </p:blipFill>
        <p:spPr>
          <a:xfrm>
            <a:off x="8861942" y="4218156"/>
            <a:ext cx="2633755" cy="1905735"/>
          </a:xfrm>
          <a:prstGeom prst="rect">
            <a:avLst/>
          </a:prstGeom>
        </p:spPr>
      </p:pic>
      <p:sp>
        <p:nvSpPr>
          <p:cNvPr id="10" name="Otsikko 1">
            <a:extLst>
              <a:ext uri="{FF2B5EF4-FFF2-40B4-BE49-F238E27FC236}">
                <a16:creationId xmlns:a16="http://schemas.microsoft.com/office/drawing/2014/main" id="{1C58ABF6-FC9B-4D28-A58C-0E535EA2F063}"/>
              </a:ext>
            </a:extLst>
          </p:cNvPr>
          <p:cNvSpPr txBox="1">
            <a:spLocks/>
          </p:cNvSpPr>
          <p:nvPr/>
        </p:nvSpPr>
        <p:spPr>
          <a:xfrm>
            <a:off x="1" y="442452"/>
            <a:ext cx="12192000" cy="1199536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100" b="1" dirty="0" err="1">
                <a:latin typeface="+mn-lt"/>
              </a:rPr>
              <a:t>Princípio</a:t>
            </a:r>
            <a:r>
              <a:rPr lang="en-US" sz="4100" b="1" dirty="0">
                <a:latin typeface="+mn-lt"/>
              </a:rPr>
              <a:t> 2</a:t>
            </a:r>
          </a:p>
          <a:p>
            <a:pPr algn="ctr"/>
            <a:r>
              <a:rPr lang="en-US" sz="3300" b="1" dirty="0" err="1">
                <a:latin typeface="+mn-lt"/>
              </a:rPr>
              <a:t>Mapeamento</a:t>
            </a:r>
            <a:r>
              <a:rPr lang="en-US" sz="3300" b="1" dirty="0">
                <a:latin typeface="+mn-lt"/>
              </a:rPr>
              <a:t> do </a:t>
            </a:r>
            <a:r>
              <a:rPr lang="en-US" sz="3300" b="1" dirty="0" err="1">
                <a:latin typeface="+mn-lt"/>
              </a:rPr>
              <a:t>Processo</a:t>
            </a:r>
            <a:endParaRPr lang="en-US" sz="3300" b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70038473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4294967295"/>
          </p:nvPr>
        </p:nvSpPr>
        <p:spPr>
          <a:xfrm>
            <a:off x="568171" y="1966094"/>
            <a:ext cx="7100990" cy="536575"/>
          </a:xfrm>
          <a:prstGeom prst="rect">
            <a:avLst/>
          </a:prstGeom>
        </p:spPr>
        <p:txBody>
          <a:bodyPr/>
          <a:lstStyle/>
          <a:p>
            <a:pPr marL="0" indent="0">
              <a:buNone/>
            </a:pPr>
            <a:r>
              <a:rPr lang="pt-PT" b="1" dirty="0"/>
              <a:t>Formas usadas no Mapeamento do Processo</a:t>
            </a:r>
          </a:p>
        </p:txBody>
      </p:sp>
      <p:sp>
        <p:nvSpPr>
          <p:cNvPr id="38" name="Text Box 42"/>
          <p:cNvSpPr txBox="1">
            <a:spLocks noChangeArrowheads="1"/>
          </p:cNvSpPr>
          <p:nvPr/>
        </p:nvSpPr>
        <p:spPr bwMode="auto">
          <a:xfrm>
            <a:off x="850120" y="2687450"/>
            <a:ext cx="896938" cy="517525"/>
          </a:xfrm>
          <a:prstGeom prst="rect">
            <a:avLst/>
          </a:prstGeom>
          <a:solidFill>
            <a:srgbClr val="FF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13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</a:pPr>
            <a:r>
              <a:rPr kumimoji="0" lang="en-GB" altLang="en-US" sz="1100" b="1" i="0" u="none" strike="noStrike" cap="none" normalizeH="0" baseline="0">
                <a:ln>
                  <a:noFill/>
                </a:ln>
                <a:solidFill>
                  <a:srgbClr val="FFFFFF"/>
                </a:solidFill>
                <a:effectLst/>
              </a:rPr>
              <a:t>      Function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pic>
        <p:nvPicPr>
          <p:cNvPr id="40" name="Picture 39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3264" y="3809301"/>
            <a:ext cx="1390650" cy="552450"/>
          </a:xfrm>
          <a:prstGeom prst="rect">
            <a:avLst/>
          </a:prstGeom>
        </p:spPr>
      </p:pic>
      <p:pic>
        <p:nvPicPr>
          <p:cNvPr id="41" name="Picture 4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2801" y="4998543"/>
            <a:ext cx="1171575" cy="733425"/>
          </a:xfrm>
          <a:prstGeom prst="rect">
            <a:avLst/>
          </a:prstGeom>
        </p:spPr>
      </p:pic>
      <p:pic>
        <p:nvPicPr>
          <p:cNvPr id="42" name="Picture 4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70686" y="4998543"/>
            <a:ext cx="1312557" cy="923925"/>
          </a:xfrm>
          <a:prstGeom prst="rect">
            <a:avLst/>
          </a:prstGeom>
        </p:spPr>
      </p:pic>
      <p:pic>
        <p:nvPicPr>
          <p:cNvPr id="43" name="Picture 42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89761" y="3717547"/>
            <a:ext cx="833369" cy="704850"/>
          </a:xfrm>
          <a:prstGeom prst="rect">
            <a:avLst/>
          </a:prstGeom>
        </p:spPr>
      </p:pic>
      <p:pic>
        <p:nvPicPr>
          <p:cNvPr id="44" name="Picture 43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37361" y="2567254"/>
            <a:ext cx="1166717" cy="828675"/>
          </a:xfrm>
          <a:prstGeom prst="rect">
            <a:avLst/>
          </a:prstGeom>
        </p:spPr>
      </p:pic>
      <p:sp>
        <p:nvSpPr>
          <p:cNvPr id="45" name="Rectangle 44"/>
          <p:cNvSpPr/>
          <p:nvPr/>
        </p:nvSpPr>
        <p:spPr>
          <a:xfrm>
            <a:off x="2063750" y="2658427"/>
            <a:ext cx="315432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000" dirty="0">
                <a:cs typeface="Arial" panose="020B0604020202020204" pitchFamily="34" charset="0"/>
              </a:rPr>
              <a:t>Áreas funcionais dentro de um processo</a:t>
            </a:r>
          </a:p>
        </p:txBody>
      </p:sp>
      <p:sp>
        <p:nvSpPr>
          <p:cNvPr id="46" name="Rectangle 45"/>
          <p:cNvSpPr/>
          <p:nvPr/>
        </p:nvSpPr>
        <p:spPr>
          <a:xfrm>
            <a:off x="2063750" y="3763130"/>
            <a:ext cx="303764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20"/>
              </a:spcBef>
              <a:spcAft>
                <a:spcPts val="0"/>
              </a:spcAft>
            </a:pPr>
            <a:r>
              <a:rPr lang="pt-BR" sz="2000" dirty="0">
                <a:solidFill>
                  <a:srgbClr val="231F2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Pontos de início e fim do processo.</a:t>
            </a:r>
          </a:p>
        </p:txBody>
      </p:sp>
      <p:sp>
        <p:nvSpPr>
          <p:cNvPr id="47" name="Rectangle 46"/>
          <p:cNvSpPr/>
          <p:nvPr/>
        </p:nvSpPr>
        <p:spPr>
          <a:xfrm>
            <a:off x="2063750" y="4975003"/>
            <a:ext cx="3826920" cy="1348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285750">
              <a:lnSpc>
                <a:spcPct val="103000"/>
              </a:lnSpc>
              <a:spcBef>
                <a:spcPts val="520"/>
              </a:spcBef>
              <a:spcAft>
                <a:spcPts val="0"/>
              </a:spcAft>
            </a:pPr>
            <a:r>
              <a:rPr lang="pt-BR" sz="2000" dirty="0">
                <a:solidFill>
                  <a:srgbClr val="231F20"/>
                </a:solidFill>
                <a:ea typeface="Helvetica" panose="020B0500000000000000" pitchFamily="34" charset="0"/>
              </a:rPr>
              <a:t>Qualquer tarefa/atividade onde o trabalho é realizado. Normalmente escrito com um substantivo e um verbo.</a:t>
            </a:r>
          </a:p>
        </p:txBody>
      </p:sp>
      <p:sp>
        <p:nvSpPr>
          <p:cNvPr id="48" name="Rectangle 47"/>
          <p:cNvSpPr/>
          <p:nvPr/>
        </p:nvSpPr>
        <p:spPr>
          <a:xfrm>
            <a:off x="7392760" y="4975003"/>
            <a:ext cx="4319219" cy="1348831"/>
          </a:xfrm>
          <a:prstGeom prst="rect">
            <a:avLst/>
          </a:prstGeom>
        </p:spPr>
        <p:txBody>
          <a:bodyPr wrap="square" anchor="t">
            <a:spAutoFit/>
          </a:bodyPr>
          <a:lstStyle/>
          <a:p>
            <a:pPr>
              <a:lnSpc>
                <a:spcPct val="103000"/>
              </a:lnSpc>
              <a:spcBef>
                <a:spcPts val="20"/>
              </a:spcBef>
            </a:pPr>
            <a:r>
              <a:rPr lang="pt-BR" sz="2000" dirty="0">
                <a:cs typeface="Arial"/>
              </a:rPr>
              <a:t>Lugares onde a informação é verificada em relação aos critérios estabelecidos (normas) e onde é tomada a decisão sobre o que fazer a seguir.</a:t>
            </a:r>
          </a:p>
        </p:txBody>
      </p:sp>
      <p:sp>
        <p:nvSpPr>
          <p:cNvPr id="49" name="Rectangle 48"/>
          <p:cNvSpPr/>
          <p:nvPr/>
        </p:nvSpPr>
        <p:spPr>
          <a:xfrm>
            <a:off x="7386412" y="3608307"/>
            <a:ext cx="425221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000" dirty="0">
                <a:cs typeface="Arial" panose="020B0604020202020204" pitchFamily="34" charset="0"/>
              </a:rPr>
              <a:t>Tempo em que a informação aguarda pelo processo ou decisão seguinte (ou seja, dentro de cestos, fora de cestos, à espera de ser empacotada)</a:t>
            </a:r>
          </a:p>
        </p:txBody>
      </p:sp>
      <p:sp>
        <p:nvSpPr>
          <p:cNvPr id="50" name="Rectangle 49"/>
          <p:cNvSpPr/>
          <p:nvPr/>
        </p:nvSpPr>
        <p:spPr>
          <a:xfrm>
            <a:off x="7386411" y="2447397"/>
            <a:ext cx="4530286" cy="10318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8890">
              <a:lnSpc>
                <a:spcPct val="103000"/>
              </a:lnSpc>
              <a:spcBef>
                <a:spcPts val="20"/>
              </a:spcBef>
              <a:spcAft>
                <a:spcPts val="0"/>
              </a:spcAft>
            </a:pPr>
            <a:r>
              <a:rPr lang="pt-BR" sz="2000" dirty="0">
                <a:cs typeface="Arial" panose="020B0604020202020204" pitchFamily="34" charset="0"/>
              </a:rPr>
              <a:t>Quando a informação / produto é colocado no inventário (isto é, um armário de ficheiros, diretório).</a:t>
            </a:r>
          </a:p>
        </p:txBody>
      </p:sp>
      <p:sp>
        <p:nvSpPr>
          <p:cNvPr id="16" name="Otsikko 1">
            <a:extLst>
              <a:ext uri="{FF2B5EF4-FFF2-40B4-BE49-F238E27FC236}">
                <a16:creationId xmlns:a16="http://schemas.microsoft.com/office/drawing/2014/main" id="{0629DC09-3FB7-48DD-A961-7B3D301CB591}"/>
              </a:ext>
            </a:extLst>
          </p:cNvPr>
          <p:cNvSpPr txBox="1">
            <a:spLocks/>
          </p:cNvSpPr>
          <p:nvPr/>
        </p:nvSpPr>
        <p:spPr>
          <a:xfrm>
            <a:off x="1" y="442452"/>
            <a:ext cx="12192000" cy="1199536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100" b="1" dirty="0" err="1">
                <a:latin typeface="+mn-lt"/>
              </a:rPr>
              <a:t>Princípio</a:t>
            </a:r>
            <a:r>
              <a:rPr lang="en-US" sz="4100" b="1" dirty="0">
                <a:latin typeface="+mn-lt"/>
              </a:rPr>
              <a:t> 2</a:t>
            </a:r>
          </a:p>
          <a:p>
            <a:pPr algn="ctr"/>
            <a:r>
              <a:rPr lang="en-US" sz="3300" b="1" dirty="0" err="1">
                <a:latin typeface="+mn-lt"/>
              </a:rPr>
              <a:t>Mapeamento</a:t>
            </a:r>
            <a:r>
              <a:rPr lang="en-US" sz="3300" b="1" dirty="0">
                <a:latin typeface="+mn-lt"/>
              </a:rPr>
              <a:t> do </a:t>
            </a:r>
            <a:r>
              <a:rPr lang="en-US" sz="3300" b="1" dirty="0" err="1">
                <a:latin typeface="+mn-lt"/>
              </a:rPr>
              <a:t>Processo</a:t>
            </a:r>
            <a:endParaRPr lang="en-US" sz="3300" b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36453894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548513" y="2598060"/>
            <a:ext cx="7905549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400" dirty="0">
                <a:cs typeface="Arial" panose="020B0604020202020204" pitchFamily="34" charset="0"/>
              </a:rPr>
              <a:t>Seta reta única - utilizada entre tarefas executadas pela mesma pessoa ou área, mas em que não ocorre qualquer movimento físico.</a:t>
            </a:r>
          </a:p>
          <a:p>
            <a:endParaRPr lang="pt-BR" sz="2400" dirty="0">
              <a:cs typeface="Arial" panose="020B0604020202020204" pitchFamily="34" charset="0"/>
            </a:endParaRPr>
          </a:p>
          <a:p>
            <a:r>
              <a:rPr lang="pt-BR" sz="2400" dirty="0">
                <a:cs typeface="Arial" panose="020B0604020202020204" pitchFamily="34" charset="0"/>
              </a:rPr>
              <a:t>Seta de caixa - indica movimento físico de informação/produto de uma pessoa/função para outra.</a:t>
            </a:r>
          </a:p>
          <a:p>
            <a:endParaRPr lang="pt-BR" sz="2400" dirty="0">
              <a:cs typeface="Arial" panose="020B0604020202020204" pitchFamily="34" charset="0"/>
            </a:endParaRPr>
          </a:p>
          <a:p>
            <a:r>
              <a:rPr lang="pt-BR" sz="2400" dirty="0">
                <a:cs typeface="Arial" panose="020B0604020202020204" pitchFamily="34" charset="0"/>
              </a:rPr>
              <a:t>Seta recortada - indica movimento eletrónico de informação de uma pessoa/função para outra.</a:t>
            </a:r>
          </a:p>
        </p:txBody>
      </p:sp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936779" y="2570889"/>
            <a:ext cx="1700544" cy="759678"/>
            <a:chOff x="1080" y="126"/>
            <a:chExt cx="1674" cy="320"/>
          </a:xfrm>
        </p:grpSpPr>
        <p:sp>
          <p:nvSpPr>
            <p:cNvPr id="5" name="AutoShape 3"/>
            <p:cNvSpPr>
              <a:spLocks/>
            </p:cNvSpPr>
            <p:nvPr/>
          </p:nvSpPr>
          <p:spPr bwMode="auto">
            <a:xfrm>
              <a:off x="1120" y="173"/>
              <a:ext cx="1632" cy="272"/>
            </a:xfrm>
            <a:custGeom>
              <a:avLst/>
              <a:gdLst>
                <a:gd name="T0" fmla="+- 0 2484 1121"/>
                <a:gd name="T1" fmla="*/ T0 w 1632"/>
                <a:gd name="T2" fmla="+- 0 173 173"/>
                <a:gd name="T3" fmla="*/ 173 h 272"/>
                <a:gd name="T4" fmla="+- 0 2484 1121"/>
                <a:gd name="T5" fmla="*/ T4 w 1632"/>
                <a:gd name="T6" fmla="+- 0 444 173"/>
                <a:gd name="T7" fmla="*/ 444 h 272"/>
                <a:gd name="T8" fmla="+- 0 2663 1121"/>
                <a:gd name="T9" fmla="*/ T8 w 1632"/>
                <a:gd name="T10" fmla="+- 0 353 173"/>
                <a:gd name="T11" fmla="*/ 353 h 272"/>
                <a:gd name="T12" fmla="+- 0 2527 1121"/>
                <a:gd name="T13" fmla="*/ T12 w 1632"/>
                <a:gd name="T14" fmla="+- 0 353 173"/>
                <a:gd name="T15" fmla="*/ 353 h 272"/>
                <a:gd name="T16" fmla="+- 0 2527 1121"/>
                <a:gd name="T17" fmla="*/ T16 w 1632"/>
                <a:gd name="T18" fmla="+- 0 264 173"/>
                <a:gd name="T19" fmla="*/ 264 h 272"/>
                <a:gd name="T20" fmla="+- 0 2666 1121"/>
                <a:gd name="T21" fmla="*/ T20 w 1632"/>
                <a:gd name="T22" fmla="+- 0 264 173"/>
                <a:gd name="T23" fmla="*/ 264 h 272"/>
                <a:gd name="T24" fmla="+- 0 2484 1121"/>
                <a:gd name="T25" fmla="*/ T24 w 1632"/>
                <a:gd name="T26" fmla="+- 0 173 173"/>
                <a:gd name="T27" fmla="*/ 173 h 272"/>
                <a:gd name="T28" fmla="+- 0 2484 1121"/>
                <a:gd name="T29" fmla="*/ T28 w 1632"/>
                <a:gd name="T30" fmla="+- 0 264 173"/>
                <a:gd name="T31" fmla="*/ 264 h 272"/>
                <a:gd name="T32" fmla="+- 0 1121 1121"/>
                <a:gd name="T33" fmla="*/ T32 w 1632"/>
                <a:gd name="T34" fmla="+- 0 264 173"/>
                <a:gd name="T35" fmla="*/ 264 h 272"/>
                <a:gd name="T36" fmla="+- 0 1121 1121"/>
                <a:gd name="T37" fmla="*/ T36 w 1632"/>
                <a:gd name="T38" fmla="+- 0 353 173"/>
                <a:gd name="T39" fmla="*/ 353 h 272"/>
                <a:gd name="T40" fmla="+- 0 2484 1121"/>
                <a:gd name="T41" fmla="*/ T40 w 1632"/>
                <a:gd name="T42" fmla="+- 0 353 173"/>
                <a:gd name="T43" fmla="*/ 353 h 272"/>
                <a:gd name="T44" fmla="+- 0 2484 1121"/>
                <a:gd name="T45" fmla="*/ T44 w 1632"/>
                <a:gd name="T46" fmla="+- 0 264 173"/>
                <a:gd name="T47" fmla="*/ 264 h 272"/>
                <a:gd name="T48" fmla="+- 0 2666 1121"/>
                <a:gd name="T49" fmla="*/ T48 w 1632"/>
                <a:gd name="T50" fmla="+- 0 264 173"/>
                <a:gd name="T51" fmla="*/ 264 h 272"/>
                <a:gd name="T52" fmla="+- 0 2527 1121"/>
                <a:gd name="T53" fmla="*/ T52 w 1632"/>
                <a:gd name="T54" fmla="+- 0 264 173"/>
                <a:gd name="T55" fmla="*/ 264 h 272"/>
                <a:gd name="T56" fmla="+- 0 2527 1121"/>
                <a:gd name="T57" fmla="*/ T56 w 1632"/>
                <a:gd name="T58" fmla="+- 0 353 173"/>
                <a:gd name="T59" fmla="*/ 353 h 272"/>
                <a:gd name="T60" fmla="+- 0 2663 1121"/>
                <a:gd name="T61" fmla="*/ T60 w 1632"/>
                <a:gd name="T62" fmla="+- 0 353 173"/>
                <a:gd name="T63" fmla="*/ 353 h 272"/>
                <a:gd name="T64" fmla="+- 0 2753 1121"/>
                <a:gd name="T65" fmla="*/ T64 w 1632"/>
                <a:gd name="T66" fmla="+- 0 307 173"/>
                <a:gd name="T67" fmla="*/ 307 h 272"/>
                <a:gd name="T68" fmla="+- 0 2666 1121"/>
                <a:gd name="T69" fmla="*/ T68 w 1632"/>
                <a:gd name="T70" fmla="+- 0 264 173"/>
                <a:gd name="T71" fmla="*/ 264 h 272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</a:cxnLst>
              <a:rect l="0" t="0" r="r" b="b"/>
              <a:pathLst>
                <a:path w="1632" h="272">
                  <a:moveTo>
                    <a:pt x="1363" y="0"/>
                  </a:moveTo>
                  <a:lnTo>
                    <a:pt x="1363" y="271"/>
                  </a:lnTo>
                  <a:lnTo>
                    <a:pt x="1542" y="180"/>
                  </a:lnTo>
                  <a:lnTo>
                    <a:pt x="1406" y="180"/>
                  </a:lnTo>
                  <a:lnTo>
                    <a:pt x="1406" y="91"/>
                  </a:lnTo>
                  <a:lnTo>
                    <a:pt x="1545" y="91"/>
                  </a:lnTo>
                  <a:lnTo>
                    <a:pt x="1363" y="0"/>
                  </a:lnTo>
                  <a:close/>
                  <a:moveTo>
                    <a:pt x="1363" y="91"/>
                  </a:moveTo>
                  <a:lnTo>
                    <a:pt x="0" y="91"/>
                  </a:lnTo>
                  <a:lnTo>
                    <a:pt x="0" y="180"/>
                  </a:lnTo>
                  <a:lnTo>
                    <a:pt x="1363" y="180"/>
                  </a:lnTo>
                  <a:lnTo>
                    <a:pt x="1363" y="91"/>
                  </a:lnTo>
                  <a:close/>
                  <a:moveTo>
                    <a:pt x="1545" y="91"/>
                  </a:moveTo>
                  <a:lnTo>
                    <a:pt x="1406" y="91"/>
                  </a:lnTo>
                  <a:lnTo>
                    <a:pt x="1406" y="180"/>
                  </a:lnTo>
                  <a:lnTo>
                    <a:pt x="1542" y="180"/>
                  </a:lnTo>
                  <a:lnTo>
                    <a:pt x="1632" y="134"/>
                  </a:lnTo>
                  <a:lnTo>
                    <a:pt x="1545" y="9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PT"/>
            </a:p>
          </p:txBody>
        </p:sp>
        <p:sp>
          <p:nvSpPr>
            <p:cNvPr id="6" name="AutoShape 4"/>
            <p:cNvSpPr>
              <a:spLocks/>
            </p:cNvSpPr>
            <p:nvPr/>
          </p:nvSpPr>
          <p:spPr bwMode="auto">
            <a:xfrm>
              <a:off x="1120" y="173"/>
              <a:ext cx="1632" cy="272"/>
            </a:xfrm>
            <a:custGeom>
              <a:avLst/>
              <a:gdLst>
                <a:gd name="T0" fmla="+- 0 1121 1121"/>
                <a:gd name="T1" fmla="*/ T0 w 1632"/>
                <a:gd name="T2" fmla="+- 0 264 173"/>
                <a:gd name="T3" fmla="*/ 264 h 272"/>
                <a:gd name="T4" fmla="+- 0 2527 1121"/>
                <a:gd name="T5" fmla="*/ T4 w 1632"/>
                <a:gd name="T6" fmla="+- 0 264 173"/>
                <a:gd name="T7" fmla="*/ 264 h 272"/>
                <a:gd name="T8" fmla="+- 0 2527 1121"/>
                <a:gd name="T9" fmla="*/ T8 w 1632"/>
                <a:gd name="T10" fmla="+- 0 353 173"/>
                <a:gd name="T11" fmla="*/ 353 h 272"/>
                <a:gd name="T12" fmla="+- 0 1121 1121"/>
                <a:gd name="T13" fmla="*/ T12 w 1632"/>
                <a:gd name="T14" fmla="+- 0 353 173"/>
                <a:gd name="T15" fmla="*/ 353 h 272"/>
                <a:gd name="T16" fmla="+- 0 1121 1121"/>
                <a:gd name="T17" fmla="*/ T16 w 1632"/>
                <a:gd name="T18" fmla="+- 0 264 173"/>
                <a:gd name="T19" fmla="*/ 264 h 272"/>
                <a:gd name="T20" fmla="+- 0 2484 1121"/>
                <a:gd name="T21" fmla="*/ T20 w 1632"/>
                <a:gd name="T22" fmla="+- 0 173 173"/>
                <a:gd name="T23" fmla="*/ 173 h 272"/>
                <a:gd name="T24" fmla="+- 0 2753 1121"/>
                <a:gd name="T25" fmla="*/ T24 w 1632"/>
                <a:gd name="T26" fmla="+- 0 307 173"/>
                <a:gd name="T27" fmla="*/ 307 h 272"/>
                <a:gd name="T28" fmla="+- 0 2484 1121"/>
                <a:gd name="T29" fmla="*/ T28 w 1632"/>
                <a:gd name="T30" fmla="+- 0 444 173"/>
                <a:gd name="T31" fmla="*/ 444 h 272"/>
                <a:gd name="T32" fmla="+- 0 2484 1121"/>
                <a:gd name="T33" fmla="*/ T32 w 1632"/>
                <a:gd name="T34" fmla="+- 0 173 173"/>
                <a:gd name="T35" fmla="*/ 173 h 272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</a:cxnLst>
              <a:rect l="0" t="0" r="r" b="b"/>
              <a:pathLst>
                <a:path w="1632" h="272">
                  <a:moveTo>
                    <a:pt x="0" y="91"/>
                  </a:moveTo>
                  <a:lnTo>
                    <a:pt x="1406" y="91"/>
                  </a:lnTo>
                  <a:lnTo>
                    <a:pt x="1406" y="180"/>
                  </a:lnTo>
                  <a:lnTo>
                    <a:pt x="0" y="180"/>
                  </a:lnTo>
                  <a:lnTo>
                    <a:pt x="0" y="91"/>
                  </a:lnTo>
                  <a:close/>
                  <a:moveTo>
                    <a:pt x="1363" y="0"/>
                  </a:moveTo>
                  <a:lnTo>
                    <a:pt x="1632" y="134"/>
                  </a:lnTo>
                  <a:lnTo>
                    <a:pt x="1363" y="271"/>
                  </a:lnTo>
                  <a:lnTo>
                    <a:pt x="1363" y="0"/>
                  </a:lnTo>
                  <a:close/>
                </a:path>
              </a:pathLst>
            </a:custGeom>
            <a:noFill/>
            <a:ln w="1486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PT"/>
            </a:p>
          </p:txBody>
        </p:sp>
        <p:sp>
          <p:nvSpPr>
            <p:cNvPr id="7" name="Line 5"/>
            <p:cNvSpPr>
              <a:spLocks noChangeShapeType="1"/>
            </p:cNvSpPr>
            <p:nvPr/>
          </p:nvSpPr>
          <p:spPr bwMode="auto">
            <a:xfrm>
              <a:off x="1080" y="127"/>
              <a:ext cx="0" cy="0"/>
            </a:xfrm>
            <a:prstGeom prst="line">
              <a:avLst/>
            </a:prstGeom>
            <a:noFill/>
            <a:ln w="1524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PT"/>
            </a:p>
          </p:txBody>
        </p:sp>
      </p:grpSp>
      <p:grpSp>
        <p:nvGrpSpPr>
          <p:cNvPr id="8" name="Group 6"/>
          <p:cNvGrpSpPr>
            <a:grpSpLocks/>
          </p:cNvGrpSpPr>
          <p:nvPr/>
        </p:nvGrpSpPr>
        <p:grpSpPr bwMode="auto">
          <a:xfrm>
            <a:off x="942973" y="4135097"/>
            <a:ext cx="1723223" cy="702046"/>
            <a:chOff x="1077" y="-15"/>
            <a:chExt cx="1679" cy="468"/>
          </a:xfrm>
        </p:grpSpPr>
        <p:sp>
          <p:nvSpPr>
            <p:cNvPr id="9" name="Freeform 7"/>
            <p:cNvSpPr>
              <a:spLocks/>
            </p:cNvSpPr>
            <p:nvPr/>
          </p:nvSpPr>
          <p:spPr bwMode="auto">
            <a:xfrm>
              <a:off x="1099" y="43"/>
              <a:ext cx="1635" cy="387"/>
            </a:xfrm>
            <a:custGeom>
              <a:avLst/>
              <a:gdLst>
                <a:gd name="T0" fmla="+- 0 2326 1099"/>
                <a:gd name="T1" fmla="*/ T0 w 1635"/>
                <a:gd name="T2" fmla="+- 0 44 44"/>
                <a:gd name="T3" fmla="*/ 44 h 387"/>
                <a:gd name="T4" fmla="+- 0 2326 1099"/>
                <a:gd name="T5" fmla="*/ T4 w 1635"/>
                <a:gd name="T6" fmla="+- 0 140 44"/>
                <a:gd name="T7" fmla="*/ 140 h 387"/>
                <a:gd name="T8" fmla="+- 0 1099 1099"/>
                <a:gd name="T9" fmla="*/ T8 w 1635"/>
                <a:gd name="T10" fmla="+- 0 140 44"/>
                <a:gd name="T11" fmla="*/ 140 h 387"/>
                <a:gd name="T12" fmla="+- 0 1099 1099"/>
                <a:gd name="T13" fmla="*/ T12 w 1635"/>
                <a:gd name="T14" fmla="+- 0 334 44"/>
                <a:gd name="T15" fmla="*/ 334 h 387"/>
                <a:gd name="T16" fmla="+- 0 2326 1099"/>
                <a:gd name="T17" fmla="*/ T16 w 1635"/>
                <a:gd name="T18" fmla="+- 0 334 44"/>
                <a:gd name="T19" fmla="*/ 334 h 387"/>
                <a:gd name="T20" fmla="+- 0 2326 1099"/>
                <a:gd name="T21" fmla="*/ T20 w 1635"/>
                <a:gd name="T22" fmla="+- 0 430 44"/>
                <a:gd name="T23" fmla="*/ 430 h 387"/>
                <a:gd name="T24" fmla="+- 0 2734 1099"/>
                <a:gd name="T25" fmla="*/ T24 w 1635"/>
                <a:gd name="T26" fmla="+- 0 236 44"/>
                <a:gd name="T27" fmla="*/ 236 h 387"/>
                <a:gd name="T28" fmla="+- 0 2326 1099"/>
                <a:gd name="T29" fmla="*/ T28 w 1635"/>
                <a:gd name="T30" fmla="+- 0 44 44"/>
                <a:gd name="T31" fmla="*/ 44 h 387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</a:cxnLst>
              <a:rect l="0" t="0" r="r" b="b"/>
              <a:pathLst>
                <a:path w="1635" h="387">
                  <a:moveTo>
                    <a:pt x="1227" y="0"/>
                  </a:moveTo>
                  <a:lnTo>
                    <a:pt x="1227" y="96"/>
                  </a:lnTo>
                  <a:lnTo>
                    <a:pt x="0" y="96"/>
                  </a:lnTo>
                  <a:lnTo>
                    <a:pt x="0" y="290"/>
                  </a:lnTo>
                  <a:lnTo>
                    <a:pt x="1227" y="290"/>
                  </a:lnTo>
                  <a:lnTo>
                    <a:pt x="1227" y="386"/>
                  </a:lnTo>
                  <a:lnTo>
                    <a:pt x="1635" y="192"/>
                  </a:lnTo>
                  <a:lnTo>
                    <a:pt x="1227" y="0"/>
                  </a:lnTo>
                  <a:close/>
                </a:path>
              </a:pathLst>
            </a:custGeom>
            <a:noFill/>
            <a:ln w="2811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PT"/>
            </a:p>
          </p:txBody>
        </p:sp>
        <p:sp>
          <p:nvSpPr>
            <p:cNvPr id="10" name="Line 8"/>
            <p:cNvSpPr>
              <a:spLocks noChangeShapeType="1"/>
            </p:cNvSpPr>
            <p:nvPr/>
          </p:nvSpPr>
          <p:spPr bwMode="auto">
            <a:xfrm>
              <a:off x="1080" y="-14"/>
              <a:ext cx="0" cy="0"/>
            </a:xfrm>
            <a:prstGeom prst="line">
              <a:avLst/>
            </a:prstGeom>
            <a:noFill/>
            <a:ln w="1524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PT"/>
            </a:p>
          </p:txBody>
        </p:sp>
      </p:grpSp>
      <p:pic>
        <p:nvPicPr>
          <p:cNvPr id="21" name="Picture 2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6051" y="5299180"/>
            <a:ext cx="1697565" cy="615929"/>
          </a:xfrm>
          <a:prstGeom prst="rect">
            <a:avLst/>
          </a:prstGeom>
        </p:spPr>
      </p:pic>
      <p:sp>
        <p:nvSpPr>
          <p:cNvPr id="12" name="Content Placeholder 1"/>
          <p:cNvSpPr txBox="1">
            <a:spLocks/>
          </p:cNvSpPr>
          <p:nvPr/>
        </p:nvSpPr>
        <p:spPr>
          <a:xfrm>
            <a:off x="569631" y="1966699"/>
            <a:ext cx="7247014" cy="535692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pt-PT" b="1" dirty="0"/>
              <a:t>Setas usadas no Mapeamento do Processo</a:t>
            </a:r>
          </a:p>
        </p:txBody>
      </p:sp>
      <p:sp>
        <p:nvSpPr>
          <p:cNvPr id="14" name="Otsikko 1">
            <a:extLst>
              <a:ext uri="{FF2B5EF4-FFF2-40B4-BE49-F238E27FC236}">
                <a16:creationId xmlns:a16="http://schemas.microsoft.com/office/drawing/2014/main" id="{D7E3B221-C3C5-4F71-B59C-147CA594E94A}"/>
              </a:ext>
            </a:extLst>
          </p:cNvPr>
          <p:cNvSpPr txBox="1">
            <a:spLocks/>
          </p:cNvSpPr>
          <p:nvPr/>
        </p:nvSpPr>
        <p:spPr>
          <a:xfrm>
            <a:off x="1" y="442452"/>
            <a:ext cx="12192000" cy="1199536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100" b="1" dirty="0" err="1">
                <a:latin typeface="+mn-lt"/>
              </a:rPr>
              <a:t>Princípio</a:t>
            </a:r>
            <a:r>
              <a:rPr lang="en-US" sz="4100" b="1" dirty="0">
                <a:latin typeface="+mn-lt"/>
              </a:rPr>
              <a:t> 2</a:t>
            </a:r>
          </a:p>
          <a:p>
            <a:pPr algn="ctr"/>
            <a:r>
              <a:rPr lang="en-US" sz="3300" b="1" dirty="0" err="1">
                <a:latin typeface="+mn-lt"/>
              </a:rPr>
              <a:t>Mapeamento</a:t>
            </a:r>
            <a:r>
              <a:rPr lang="en-US" sz="3300" b="1" dirty="0">
                <a:latin typeface="+mn-lt"/>
              </a:rPr>
              <a:t> do </a:t>
            </a:r>
            <a:r>
              <a:rPr lang="en-US" sz="3300" b="1" dirty="0" err="1">
                <a:latin typeface="+mn-lt"/>
              </a:rPr>
              <a:t>Processo</a:t>
            </a:r>
            <a:endParaRPr lang="en-US" sz="3300" b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18885016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Asiakirja" ma:contentTypeID="0x0101007FB7FE31D87FC944BC2242F5F365016A" ma:contentTypeVersion="12" ma:contentTypeDescription="Luo uusi asiakirja." ma:contentTypeScope="" ma:versionID="e7cd290be0310d79ded4a47832a0808f">
  <xsd:schema xmlns:xsd="http://www.w3.org/2001/XMLSchema" xmlns:xs="http://www.w3.org/2001/XMLSchema" xmlns:p="http://schemas.microsoft.com/office/2006/metadata/properties" xmlns:ns2="231c4e8d-8d33-4f83-9b03-dff978f9daf7" xmlns:ns3="dbb4bb59-340b-40d7-b36a-e65cb49f14f9" targetNamespace="http://schemas.microsoft.com/office/2006/metadata/properties" ma:root="true" ma:fieldsID="180e86ecb833259490524a507f8d9f6c" ns2:_="" ns3:_="">
    <xsd:import namespace="231c4e8d-8d33-4f83-9b03-dff978f9daf7"/>
    <xsd:import namespace="dbb4bb59-340b-40d7-b36a-e65cb49f14f9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DateTaken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Location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1c4e8d-8d33-4f83-9b03-dff978f9daf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DateTaken" ma:index="11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bb4bb59-340b-40d7-b36a-e65cb49f14f9" elementFormDefault="qualified">
    <xsd:import namespace="http://schemas.microsoft.com/office/2006/documentManagement/types"/>
    <xsd:import namespace="http://schemas.microsoft.com/office/infopath/2007/PartnerControls"/>
    <xsd:element name="SharedWithUsers" ma:index="13" nillable="true" ma:displayName="Jaettu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4" nillable="true" ma:displayName="Jakamisen tiedot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Sisältölaji"/>
        <xsd:element ref="dc:title" minOccurs="0" maxOccurs="1" ma:index="4" ma:displayName="Otsikk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58C6E1E1-2391-4497-8B1D-43D891CD2B9D}">
  <ds:schemaRefs>
    <ds:schemaRef ds:uri="http://schemas.microsoft.com/office/2006/documentManagement/types"/>
    <ds:schemaRef ds:uri="http://purl.org/dc/terms/"/>
    <ds:schemaRef ds:uri="http://purl.org/dc/elements/1.1/"/>
    <ds:schemaRef ds:uri="231c4e8d-8d33-4f83-9b03-dff978f9daf7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  <ds:schemaRef ds:uri="dbb4bb59-340b-40d7-b36a-e65cb49f14f9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1D2248F0-B0D5-4E52-A4D8-BADAB8259A6D}"/>
</file>

<file path=customXml/itemProps3.xml><?xml version="1.0" encoding="utf-8"?>
<ds:datastoreItem xmlns:ds="http://schemas.openxmlformats.org/officeDocument/2006/customXml" ds:itemID="{E94440A1-3272-4FF9-BB46-6E531CC13FAE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199</TotalTime>
  <Words>1995</Words>
  <Application>Microsoft Office PowerPoint</Application>
  <PresentationFormat>Widescreen</PresentationFormat>
  <Paragraphs>240</Paragraphs>
  <Slides>28</Slides>
  <Notes>13</Notes>
  <HiddenSlides>3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29" baseType="lpstr">
      <vt:lpstr>Office-tema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PowerPoint-presentation</dc:title>
  <dc:creator>Nedergård Jan</dc:creator>
  <cp:lastModifiedBy>João Alves</cp:lastModifiedBy>
  <cp:revision>83</cp:revision>
  <dcterms:created xsi:type="dcterms:W3CDTF">2019-08-21T07:31:50Z</dcterms:created>
  <dcterms:modified xsi:type="dcterms:W3CDTF">2020-12-03T16:42:55Z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0x0101007FB7FE31D87FC944BC2242F5F365016A</vt:lpwstr>
  </property>
</Properties>
</file>