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87" r:id="rId6"/>
    <p:sldId id="259" r:id="rId7"/>
    <p:sldId id="260" r:id="rId8"/>
    <p:sldId id="261" r:id="rId9"/>
    <p:sldId id="262" r:id="rId10"/>
    <p:sldId id="28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6" r:id="rId26"/>
    <p:sldId id="278" r:id="rId27"/>
    <p:sldId id="279" r:id="rId28"/>
    <p:sldId id="281" r:id="rId29"/>
    <p:sldId id="283" r:id="rId30"/>
    <p:sldId id="284" r:id="rId31"/>
    <p:sldId id="285" r:id="rId32"/>
  </p:sldIdLst>
  <p:sldSz cx="12192000" cy="6858000"/>
  <p:notesSz cx="9926638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99"/>
    <a:srgbClr val="FF33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52743-6236-42BF-9D74-D51251772A40}" v="13" dt="2021-01-23T08:49:58.794"/>
    <p1510:client id="{1E5B2AF7-45E5-44CD-8DC7-48F91128DD81}" v="1" dt="2020-02-06T14:20:36.751"/>
    <p1510:client id="{3E9726CC-D9CF-4519-BEF6-0B835EFF33CA}" v="1" dt="2019-12-04T14:53:54.948"/>
    <p1510:client id="{3EF4ECBC-F505-430F-A3EC-CFDD9B1D13B5}" v="124" dt="2020-02-19T08:21:01.359"/>
    <p1510:client id="{7A78B7A4-73B1-4B53-9A2E-6BEF20A56111}" v="11" dt="2020-02-21T10:51:49.321"/>
    <p1510:client id="{7E09F1B6-259F-4FB3-B949-1BC6E15FB316}" v="2" dt="2020-01-13T14:44:32.053"/>
    <p1510:client id="{93F77309-99BE-4844-B993-1EEB391427D2}" v="75" dt="2020-02-06T14:14:10.600"/>
    <p1510:client id="{A63D1D5F-7B13-45E7-BBE9-60A04260B898}" v="71" dt="2021-01-24T11:46:58.817"/>
    <p1510:client id="{B8BCC613-4827-4BCE-AF48-7AEE25E76CDE}" v="50" dt="2020-02-07T11:10:14.246"/>
    <p1510:client id="{D3B850E2-6D4E-4F26-830F-765D09CC14AB}" v="32" dt="2020-02-11T17:50:00.195"/>
    <p1510:client id="{F97A6FF7-FC7A-48D5-B6F4-7854AD56034F}" v="30" dt="2019-11-22T14:54:38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0" autoAdjust="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backa Katarina" userId="S::katarina.sandbacka@vamia.fi::1930a15f-4c37-469e-9f57-4ba92dfff4e7" providerId="AD" clId="Web-{16352743-6236-42BF-9D74-D51251772A40}"/>
    <pc:docChg chg="modSld">
      <pc:chgData name="Sandbacka Katarina" userId="S::katarina.sandbacka@vamia.fi::1930a15f-4c37-469e-9f57-4ba92dfff4e7" providerId="AD" clId="Web-{16352743-6236-42BF-9D74-D51251772A40}" dt="2021-01-23T08:49:54.341" v="7" actId="20577"/>
      <pc:docMkLst>
        <pc:docMk/>
      </pc:docMkLst>
      <pc:sldChg chg="modSp">
        <pc:chgData name="Sandbacka Katarina" userId="S::katarina.sandbacka@vamia.fi::1930a15f-4c37-469e-9f57-4ba92dfff4e7" providerId="AD" clId="Web-{16352743-6236-42BF-9D74-D51251772A40}" dt="2021-01-23T08:49:54.341" v="7" actId="20577"/>
        <pc:sldMkLst>
          <pc:docMk/>
          <pc:sldMk cId="1625935882" sldId="267"/>
        </pc:sldMkLst>
        <pc:spChg chg="mod">
          <ac:chgData name="Sandbacka Katarina" userId="S::katarina.sandbacka@vamia.fi::1930a15f-4c37-469e-9f57-4ba92dfff4e7" providerId="AD" clId="Web-{16352743-6236-42BF-9D74-D51251772A40}" dt="2021-01-23T08:49:54.341" v="7" actId="20577"/>
          <ac:spMkLst>
            <pc:docMk/>
            <pc:sldMk cId="1625935882" sldId="267"/>
            <ac:spMk id="6" creationId="{00000000-0000-0000-0000-000000000000}"/>
          </ac:spMkLst>
        </pc:spChg>
      </pc:sldChg>
      <pc:sldChg chg="modSp">
        <pc:chgData name="Sandbacka Katarina" userId="S::katarina.sandbacka@vamia.fi::1930a15f-4c37-469e-9f57-4ba92dfff4e7" providerId="AD" clId="Web-{16352743-6236-42BF-9D74-D51251772A40}" dt="2021-01-23T08:48:59.997" v="5" actId="14100"/>
        <pc:sldMkLst>
          <pc:docMk/>
          <pc:sldMk cId="3058334745" sldId="271"/>
        </pc:sldMkLst>
        <pc:spChg chg="mod">
          <ac:chgData name="Sandbacka Katarina" userId="S::katarina.sandbacka@vamia.fi::1930a15f-4c37-469e-9f57-4ba92dfff4e7" providerId="AD" clId="Web-{16352743-6236-42BF-9D74-D51251772A40}" dt="2021-01-23T08:48:59.997" v="5" actId="14100"/>
          <ac:spMkLst>
            <pc:docMk/>
            <pc:sldMk cId="3058334745" sldId="271"/>
            <ac:spMk id="30" creationId="{00000000-0000-0000-0000-000000000000}"/>
          </ac:spMkLst>
        </pc:spChg>
      </pc:sldChg>
    </pc:docChg>
  </pc:docChgLst>
  <pc:docChgLst>
    <pc:chgData name="Sandbacka Katarina" userId="S::katarina.sandbacka@vamia.fi::1930a15f-4c37-469e-9f57-4ba92dfff4e7" providerId="AD" clId="Web-{A63D1D5F-7B13-45E7-BBE9-60A04260B898}"/>
    <pc:docChg chg="modSld">
      <pc:chgData name="Sandbacka Katarina" userId="S::katarina.sandbacka@vamia.fi::1930a15f-4c37-469e-9f57-4ba92dfff4e7" providerId="AD" clId="Web-{A63D1D5F-7B13-45E7-BBE9-60A04260B898}" dt="2021-01-24T11:46:58.817" v="33" actId="20577"/>
      <pc:docMkLst>
        <pc:docMk/>
      </pc:docMkLst>
      <pc:sldChg chg="modSp">
        <pc:chgData name="Sandbacka Katarina" userId="S::katarina.sandbacka@vamia.fi::1930a15f-4c37-469e-9f57-4ba92dfff4e7" providerId="AD" clId="Web-{A63D1D5F-7B13-45E7-BBE9-60A04260B898}" dt="2021-01-24T11:46:58.817" v="33" actId="20577"/>
        <pc:sldMkLst>
          <pc:docMk/>
          <pc:sldMk cId="2242111245" sldId="287"/>
        </pc:sldMkLst>
        <pc:spChg chg="mod">
          <ac:chgData name="Sandbacka Katarina" userId="S::katarina.sandbacka@vamia.fi::1930a15f-4c37-469e-9f57-4ba92dfff4e7" providerId="AD" clId="Web-{A63D1D5F-7B13-45E7-BBE9-60A04260B898}" dt="2021-01-24T11:46:58.817" v="33" actId="20577"/>
          <ac:spMkLst>
            <pc:docMk/>
            <pc:sldMk cId="2242111245" sldId="287"/>
            <ac:spMk id="4" creationId="{067EBD9D-A770-48F3-8D4D-5BE35C1DBF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2425346"/>
          </a:xfrm>
          <a:prstGeom prst="rect">
            <a:avLst/>
          </a:prstGeom>
        </p:spPr>
        <p:txBody>
          <a:bodyPr vert="horz" lIns="187781" tIns="93891" rIns="187781" bIns="93891" rtlCol="0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2425346"/>
          </a:xfrm>
          <a:prstGeom prst="rect">
            <a:avLst/>
          </a:prstGeom>
        </p:spPr>
        <p:txBody>
          <a:bodyPr vert="horz" lIns="187781" tIns="93891" rIns="187781" bIns="93891" rtlCol="0"/>
          <a:lstStyle>
            <a:lvl1pPr algn="r">
              <a:defRPr sz="2500"/>
            </a:lvl1pPr>
          </a:lstStyle>
          <a:p>
            <a:fld id="{291038C2-C18C-4F91-8DFB-13A9B3A531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537700" y="6042025"/>
            <a:ext cx="29002038" cy="16314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7781" tIns="93891" rIns="187781" bIns="9389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23263154"/>
            <a:ext cx="7941310" cy="19033490"/>
          </a:xfrm>
          <a:prstGeom prst="rect">
            <a:avLst/>
          </a:prstGeom>
        </p:spPr>
        <p:txBody>
          <a:bodyPr vert="horz" lIns="187781" tIns="93891" rIns="187781" bIns="938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5913684"/>
            <a:ext cx="4301543" cy="2425341"/>
          </a:xfrm>
          <a:prstGeom prst="rect">
            <a:avLst/>
          </a:prstGeom>
        </p:spPr>
        <p:txBody>
          <a:bodyPr vert="horz" lIns="187781" tIns="93891" rIns="187781" bIns="93891" rtlCol="0" anchor="b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45913684"/>
            <a:ext cx="4301543" cy="2425341"/>
          </a:xfrm>
          <a:prstGeom prst="rect">
            <a:avLst/>
          </a:prstGeom>
        </p:spPr>
        <p:txBody>
          <a:bodyPr vert="horz" lIns="187781" tIns="93891" rIns="187781" bIns="93891" rtlCol="0" anchor="b"/>
          <a:lstStyle>
            <a:lvl1pPr algn="r">
              <a:defRPr sz="2500"/>
            </a:lvl1pPr>
          </a:lstStyle>
          <a:p>
            <a:fld id="{BAC528DE-0BDA-43AB-83F0-CA89B26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7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77812">
              <a:defRPr/>
            </a:pPr>
            <a:r>
              <a:rPr lang="sv-SE" altLang="en-US" sz="2500" dirty="0"/>
              <a:t>Värdekedjan inkluderar alla aktiviteter (värdeskapande och / eller icke-värdeproducerande) som behövs för att omvandla en produkt eller tjänst från en råvara till en kund.</a:t>
            </a:r>
            <a:endParaRPr lang="en-GB" alt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9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Videon är ganska snabb, så det är värt att pausa</a:t>
            </a:r>
            <a:r>
              <a:rPr lang="sv-SE" baseline="0" dirty="0"/>
              <a:t> för att förklara saker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4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av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definierat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konsumtion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beräknas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följande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tillgänglig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arbetstid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efterfrågan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motsvarande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]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hänsyn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förluster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starttider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efterfrågan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tillgänglig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arbetstid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t.ex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skift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vecka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varierar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varierar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Däremot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förblir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konstant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eftersom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konsumtion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efterfrågan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baserar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långsamma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verksamheten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högre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kundbehov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desto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lägre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en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längre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förluster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slöseri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outnyttjad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resursanvändning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28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>
                <a:cs typeface="Calibri" panose="020F0502020204030204"/>
              </a:rPr>
              <a:t>Efter att ha sett videon ska studerande beskriva det aktuella läget, identifiera processen, identifiera olika former av förlust, lägga fram förslag till förbättringar och eventuellt  förbättra processen.</a:t>
            </a:r>
            <a:endParaRPr lang="pt-PT" baseline="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44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 här videon visas efter </a:t>
            </a:r>
            <a:r>
              <a:rPr lang="sv-SE"/>
              <a:t>att studerande </a:t>
            </a:r>
            <a:r>
              <a:rPr lang="sv-SE" dirty="0"/>
              <a:t>har utvecklat och presenterat resultaten av sin övning.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3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5722" indent="-58681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47265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86171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225077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163983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6102888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7041794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7980700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44C196-58D0-4795-9483-5A5A31CD69B3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293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5722" indent="-58681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47265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86171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225077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163983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6102888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7041794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7980700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93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5722" indent="-58681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47265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86171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225077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163983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6102888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7041794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7980700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9828A5-9DC8-4B64-B42D-F5B1717F9E9E}" type="slidenum">
              <a:rPr lang="pt-PT" altLang="en-US"/>
              <a:pPr eaLnBrk="1" hangingPunct="1"/>
              <a:t>5</a:t>
            </a:fld>
            <a:endParaRPr lang="pt-PT" altLang="en-US"/>
          </a:p>
        </p:txBody>
      </p:sp>
      <p:sp>
        <p:nvSpPr>
          <p:cNvPr id="229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Creating a continuous flow of Processes can be done through this tool, Value Added Mapping</a:t>
            </a:r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6751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Teacher</a:t>
            </a:r>
            <a:r>
              <a:rPr lang="pt-PT"/>
              <a:t> </a:t>
            </a:r>
            <a:r>
              <a:rPr lang="pt-PT" err="1"/>
              <a:t>places</a:t>
            </a:r>
            <a:r>
              <a:rPr lang="pt-PT"/>
              <a:t> </a:t>
            </a:r>
            <a:r>
              <a:rPr lang="pt-PT" err="1"/>
              <a:t>brown</a:t>
            </a:r>
            <a:r>
              <a:rPr lang="pt-PT" baseline="0"/>
              <a:t> </a:t>
            </a:r>
            <a:r>
              <a:rPr lang="pt-PT" baseline="0" err="1"/>
              <a:t>paper</a:t>
            </a:r>
            <a:r>
              <a:rPr lang="pt-PT" baseline="0"/>
              <a:t> </a:t>
            </a:r>
            <a:r>
              <a:rPr lang="pt-PT" baseline="0" err="1"/>
              <a:t>on</a:t>
            </a:r>
            <a:r>
              <a:rPr lang="pt-PT" baseline="0"/>
              <a:t> </a:t>
            </a:r>
            <a:r>
              <a:rPr lang="pt-PT" baseline="0" err="1"/>
              <a:t>the</a:t>
            </a:r>
            <a:r>
              <a:rPr lang="pt-PT" baseline="0"/>
              <a:t> Wall </a:t>
            </a:r>
            <a:r>
              <a:rPr lang="pt-PT" baseline="0" err="1"/>
              <a:t>and</a:t>
            </a:r>
            <a:r>
              <a:rPr lang="pt-PT" baseline="0"/>
              <a:t> </a:t>
            </a:r>
            <a:r>
              <a:rPr lang="pt-PT" baseline="0" err="1"/>
              <a:t>tells</a:t>
            </a:r>
            <a:r>
              <a:rPr lang="pt-PT" baseline="0"/>
              <a:t> </a:t>
            </a:r>
            <a:r>
              <a:rPr lang="pt-PT" baseline="0" err="1"/>
              <a:t>students</a:t>
            </a:r>
            <a:r>
              <a:rPr lang="pt-PT" baseline="0"/>
              <a:t> to </a:t>
            </a:r>
            <a:r>
              <a:rPr lang="pt-PT" baseline="0" err="1"/>
              <a:t>develop</a:t>
            </a:r>
            <a:r>
              <a:rPr lang="pt-PT" baseline="0"/>
              <a:t> </a:t>
            </a:r>
            <a:r>
              <a:rPr lang="pt-PT" baseline="0" err="1"/>
              <a:t>the</a:t>
            </a:r>
            <a:r>
              <a:rPr lang="pt-PT" baseline="0"/>
              <a:t> </a:t>
            </a:r>
            <a:r>
              <a:rPr lang="pt-PT" baseline="0" err="1"/>
              <a:t>Process</a:t>
            </a:r>
            <a:r>
              <a:rPr lang="pt-PT" baseline="0"/>
              <a:t> </a:t>
            </a:r>
            <a:r>
              <a:rPr lang="pt-PT" baseline="0" err="1"/>
              <a:t>Mapping</a:t>
            </a:r>
            <a:r>
              <a:rPr lang="pt-PT" baseline="0"/>
              <a:t> </a:t>
            </a:r>
            <a:r>
              <a:rPr lang="pt-PT" baseline="0" err="1"/>
              <a:t>using</a:t>
            </a:r>
            <a:r>
              <a:rPr lang="pt-PT" baseline="0"/>
              <a:t> post-its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2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Process: information and material flow of a given process or work cell</a:t>
            </a:r>
          </a:p>
          <a:p>
            <a:r>
              <a:rPr lang="en-US" altLang="en-US"/>
              <a:t>Factory: flow of information and material within the 4 walls of the factory</a:t>
            </a:r>
          </a:p>
        </p:txBody>
      </p:sp>
      <p:sp>
        <p:nvSpPr>
          <p:cNvPr id="2304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5722" indent="-58681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47265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86171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225077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163983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6102888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7041794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7980700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E64D39-3190-4B75-B9F3-993BE11152CA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304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5722" indent="-58681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47265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86171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225077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163983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6102888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7041794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7980700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04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5722" indent="-58681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47265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86171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225077" indent="-4694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163983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6102888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7041794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7980700" indent="-4694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A6EA4B-95FF-432A-80B4-FCDBF8CDBCF3}" type="slidenum">
              <a:rPr lang="pt-PT" altLang="en-US"/>
              <a:pPr eaLnBrk="1" hangingPunct="1"/>
              <a:t>13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8132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Ytterligare information som kan (eller inte ) användas.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Produktfamilj</a:t>
            </a:r>
            <a:r>
              <a:rPr lang="fi-FI" dirty="0"/>
              <a:t> / </a:t>
            </a:r>
            <a:r>
              <a:rPr lang="fi-FI" dirty="0" err="1"/>
              <a:t>Produktgrupp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20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bild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möjligt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Definitioner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av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cyckeltid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varandra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följande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enheter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produceras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betjänas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definieras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långsammaste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steget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kallas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processens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flaskhals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mäts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enheten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t.ex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[min/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[s/st])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inkluderar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oproduktiva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störningar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olyckor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processfel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vanligt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avvikelser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planerade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referensvärde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målcykeltid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faktiska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Förhållandet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förstås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processeffektivitet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(E)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beräknat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=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faktisk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* 100%</a:t>
            </a: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behov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beräkna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flaskhalsprocessen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arbetsstationen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långsammaste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stadierna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hänsyn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förluster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eftersom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definieras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körs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av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definierat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konsumtion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beräknas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följande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tillgänglig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arbetstid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efterfrågan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motsvarande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]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hänsyn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förluster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starttider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efterfrågan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tillgänglig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arbetstid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t.ex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skift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vecka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varierar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varierar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Däremot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förblir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konstant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eftersom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konsumtion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efterfrågan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baserar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långsamma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verksamheten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högre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kundbehov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desto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lägre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en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takttiden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längre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cykeltiden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förluster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slöseri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outnyttjad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resursanvändning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4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allmänhet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ligger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fokus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förkorta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värdeskapande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aktiviteter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begränsade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fokuserar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minska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slöseri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procentuella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förbättring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bättre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3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Läraren kan hänvisa till exempel som har uppnåtts i pennspelet.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709" y="6038211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709" y="6051859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d1GWcepyL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MSmeyri7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youtu.be/xSMSmeyri7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su7aJHwk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youtu.be/3osu7aJHwk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391034" y="1634802"/>
            <a:ext cx="7404015" cy="286232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sv-SE" sz="2000" dirty="0">
                <a:latin typeface="Arial"/>
                <a:ea typeface="+mn-lt"/>
                <a:cs typeface="Arial"/>
              </a:rPr>
              <a:t>T02</a:t>
            </a:r>
            <a:endParaRPr lang="sv-SE" sz="2000" dirty="0">
              <a:ea typeface="+mn-lt"/>
              <a:cs typeface="+mn-lt"/>
            </a:endParaRPr>
          </a:p>
          <a:p>
            <a:pPr algn="ctr"/>
            <a:r>
              <a:rPr lang="sv-SE" sz="4000" dirty="0">
                <a:latin typeface="Arial"/>
                <a:ea typeface="Arial" charset="0"/>
                <a:cs typeface="Arial"/>
              </a:rPr>
              <a:t>LEAN, GRUNDERNA</a:t>
            </a:r>
            <a:endParaRPr lang="sv-SE" dirty="0">
              <a:latin typeface="Arial"/>
              <a:cs typeface="Arial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Calibri"/>
                <a:cs typeface="Calibri"/>
              </a:rPr>
              <a:t>Princip</a:t>
            </a:r>
            <a:r>
              <a:rPr lang="en-US" sz="6000" b="1" dirty="0">
                <a:solidFill>
                  <a:srgbClr val="FF0000"/>
                </a:solidFill>
                <a:latin typeface="Calibri"/>
                <a:cs typeface="Calibri"/>
              </a:rPr>
              <a:t> 2</a:t>
            </a:r>
          </a:p>
          <a:p>
            <a:pPr algn="ctr"/>
            <a:r>
              <a:rPr lang="en-US" sz="6000" dirty="0" err="1">
                <a:latin typeface="Calibri"/>
                <a:cs typeface="Calibri"/>
              </a:rPr>
              <a:t>Identifiera</a:t>
            </a:r>
            <a:r>
              <a:rPr lang="en-US" sz="6000" dirty="0">
                <a:latin typeface="Calibri"/>
                <a:cs typeface="Calibri"/>
              </a:rPr>
              <a:t> </a:t>
            </a:r>
            <a:r>
              <a:rPr lang="en-US" sz="6000" dirty="0" err="1">
                <a:latin typeface="Calibri"/>
                <a:cs typeface="Calibri"/>
              </a:rPr>
              <a:t>värdekedjan</a:t>
            </a:r>
            <a:endParaRPr lang="en-US" sz="6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26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765221" y="2314717"/>
            <a:ext cx="5025089" cy="1392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v-SE" sz="2400" dirty="0">
                <a:cs typeface="Calibri"/>
              </a:rPr>
              <a:t>Beskriv processflödet på makronivå (toppnivå) som ett flödesschema; notera helheten</a:t>
            </a:r>
            <a:endParaRPr lang="en-US" sz="2400" dirty="0">
              <a:cs typeface="Calibri"/>
            </a:endParaRPr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931478" y="4140822"/>
            <a:ext cx="0" cy="0"/>
          </a:xfrm>
          <a:prstGeom prst="line">
            <a:avLst/>
          </a:prstGeom>
          <a:noFill/>
          <a:ln w="1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9" name="Rectangle 28"/>
          <p:cNvSpPr/>
          <p:nvPr/>
        </p:nvSpPr>
        <p:spPr>
          <a:xfrm>
            <a:off x="6895330" y="2314717"/>
            <a:ext cx="4409979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sz="2400" dirty="0" err="1">
                <a:cs typeface="Calibri"/>
              </a:rPr>
              <a:t>Definiera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aktivitetsområden</a:t>
            </a:r>
            <a:endParaRPr lang="en-US" sz="2400" dirty="0">
              <a:cs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21"/>
          <a:stretch/>
        </p:blipFill>
        <p:spPr>
          <a:xfrm>
            <a:off x="7321361" y="3302222"/>
            <a:ext cx="4569983" cy="2425819"/>
          </a:xfrm>
          <a:prstGeom prst="rect">
            <a:avLst/>
          </a:prstGeom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569631" y="1541417"/>
            <a:ext cx="4309485" cy="7839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b="1" dirty="0"/>
              <a:t>Skeden i processbeskrivning</a:t>
            </a:r>
          </a:p>
        </p:txBody>
      </p:sp>
      <p:sp>
        <p:nvSpPr>
          <p:cNvPr id="27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Princip</a:t>
            </a:r>
            <a:r>
              <a:rPr lang="en-US" sz="3600" b="1" dirty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Processbeskrivning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494738" y="4180231"/>
            <a:ext cx="1281111" cy="595409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err="1"/>
              <a:t>Början</a:t>
            </a:r>
            <a:endParaRPr lang="fi-FI" sz="1400" b="1" dirty="0"/>
          </a:p>
        </p:txBody>
      </p:sp>
      <p:sp>
        <p:nvSpPr>
          <p:cNvPr id="31" name="Flowchart: Alternate Process 30"/>
          <p:cNvSpPr/>
          <p:nvPr/>
        </p:nvSpPr>
        <p:spPr>
          <a:xfrm>
            <a:off x="5129055" y="4180231"/>
            <a:ext cx="1281111" cy="595409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err="1"/>
              <a:t>Slutpunkt</a:t>
            </a:r>
            <a:endParaRPr lang="fi-FI" sz="1400" b="1" dirty="0"/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040162" y="4180231"/>
            <a:ext cx="1281111" cy="595409"/>
          </a:xfrm>
          <a:prstGeom prst="rect">
            <a:avLst/>
          </a:prstGeom>
          <a:solidFill>
            <a:srgbClr val="FF3399"/>
          </a:solidFill>
          <a:ln>
            <a:solidFill>
              <a:srgbClr val="7030A0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/>
            </a:r>
            <a:b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en-GB" altLang="en-US" sz="14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Aktivitet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3583631" y="4180231"/>
            <a:ext cx="1281111" cy="595409"/>
          </a:xfrm>
          <a:prstGeom prst="rect">
            <a:avLst/>
          </a:prstGeom>
          <a:solidFill>
            <a:srgbClr val="FF3399"/>
          </a:solidFill>
          <a:ln>
            <a:solidFill>
              <a:srgbClr val="7030A0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/>
            </a:r>
            <a:b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lang="en-GB" altLang="en-US" sz="1400" b="1" dirty="0" err="1">
                <a:solidFill>
                  <a:srgbClr val="FFFFFF"/>
                </a:solidFill>
              </a:rPr>
              <a:t>Aktivitet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779917" y="4388781"/>
            <a:ext cx="321641" cy="1783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Right Arrow 35"/>
          <p:cNvSpPr/>
          <p:nvPr/>
        </p:nvSpPr>
        <p:spPr>
          <a:xfrm>
            <a:off x="4862174" y="4388780"/>
            <a:ext cx="321641" cy="1783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ight Arrow 36"/>
          <p:cNvSpPr/>
          <p:nvPr/>
        </p:nvSpPr>
        <p:spPr>
          <a:xfrm>
            <a:off x="3319318" y="4388780"/>
            <a:ext cx="321641" cy="1783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51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2691" y="2474856"/>
            <a:ext cx="3955253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dirty="0">
                <a:cs typeface="Calibri"/>
              </a:rPr>
              <a:t>3. </a:t>
            </a:r>
            <a:r>
              <a:rPr lang="en-US" sz="2400" dirty="0" err="1">
                <a:cs typeface="Calibri"/>
              </a:rPr>
              <a:t>Specifisera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olika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skedena</a:t>
            </a:r>
            <a:endParaRPr lang="en-US" sz="2400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91" y="3206794"/>
            <a:ext cx="3955253" cy="2622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8862" y="2228065"/>
            <a:ext cx="4233155" cy="978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en-US" sz="2400" dirty="0" err="1">
                <a:cs typeface="Calibri"/>
              </a:rPr>
              <a:t>Koppla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ihop</a:t>
            </a:r>
            <a:r>
              <a:rPr lang="en-US" sz="2400" dirty="0">
                <a:cs typeface="Calibri"/>
              </a:rPr>
              <a:t> de </a:t>
            </a:r>
            <a:r>
              <a:rPr lang="en-US" sz="2400" dirty="0" err="1">
                <a:cs typeface="Calibri"/>
              </a:rPr>
              <a:t>olika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skedena</a:t>
            </a:r>
            <a:r>
              <a:rPr lang="en-US" sz="2400" dirty="0">
                <a:cs typeface="Calibri"/>
              </a:rPr>
              <a:t> med pilar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62" y="3206795"/>
            <a:ext cx="3834169" cy="262250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69630" y="1319350"/>
            <a:ext cx="4309485" cy="10060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b="1" dirty="0"/>
              <a:t>Skeden i processbeskrivningen</a:t>
            </a:r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Princip</a:t>
            </a:r>
            <a:r>
              <a:rPr lang="en-US" sz="3600" b="1" dirty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Processbeskrivning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93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326" y="1925833"/>
            <a:ext cx="3362483" cy="41419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Övning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Processbeskrivning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u="sng" dirty="0" err="1">
                <a:cs typeface="Arial" panose="020B0604020202020204" pitchFamily="34" charset="0"/>
              </a:rPr>
              <a:t>Instruktioner</a:t>
            </a:r>
            <a:r>
              <a:rPr lang="en-US" sz="2000" u="sng" dirty="0">
                <a:cs typeface="Arial" panose="020B0604020202020204" pitchFamily="34" charset="0"/>
              </a:rPr>
              <a:t>:</a:t>
            </a:r>
          </a:p>
          <a:p>
            <a:r>
              <a:rPr lang="en-US" sz="2000" dirty="0" err="1">
                <a:cs typeface="Arial" panose="020B0604020202020204" pitchFamily="34" charset="0"/>
              </a:rPr>
              <a:t>Arbeta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grupp</a:t>
            </a:r>
            <a:r>
              <a:rPr lang="en-US" sz="2000" dirty="0">
                <a:cs typeface="Arial" panose="020B0604020202020204" pitchFamily="34" charset="0"/>
              </a:rPr>
              <a:t> vid </a:t>
            </a:r>
            <a:r>
              <a:rPr lang="en-US" sz="2000" dirty="0" err="1">
                <a:cs typeface="Arial" panose="020B0604020202020204" pitchFamily="34" charset="0"/>
              </a:rPr>
              <a:t>borden</a:t>
            </a:r>
            <a:r>
              <a:rPr lang="en-US" sz="2000" dirty="0">
                <a:cs typeface="Arial" panose="020B0604020202020204" pitchFamily="34" charset="0"/>
              </a:rPr>
              <a:t>. </a:t>
            </a:r>
            <a:r>
              <a:rPr lang="en-US" sz="2000" dirty="0" err="1">
                <a:cs typeface="Arial" panose="020B0604020202020204" pitchFamily="34" charset="0"/>
              </a:rPr>
              <a:t>Bredvid</a:t>
            </a:r>
            <a:r>
              <a:rPr lang="en-US" sz="2000" dirty="0">
                <a:cs typeface="Arial" panose="020B0604020202020204" pitchFamily="34" charset="0"/>
              </a:rPr>
              <a:t> dig </a:t>
            </a:r>
            <a:r>
              <a:rPr lang="en-US" sz="2000" dirty="0" err="1">
                <a:cs typeface="Arial" panose="020B0604020202020204" pitchFamily="34" charset="0"/>
              </a:rPr>
              <a:t>finns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en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beskrivning</a:t>
            </a:r>
            <a:r>
              <a:rPr lang="en-US" sz="2000" dirty="0">
                <a:cs typeface="Arial" panose="020B0604020202020204" pitchFamily="34" charset="0"/>
              </a:rPr>
              <a:t> om </a:t>
            </a:r>
            <a:r>
              <a:rPr lang="en-US" sz="2000" dirty="0" err="1">
                <a:cs typeface="Arial" panose="020B0604020202020204" pitchFamily="34" charset="0"/>
              </a:rPr>
              <a:t>ifyllande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av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beställning</a:t>
            </a:r>
            <a:r>
              <a:rPr lang="en-US" sz="2000" dirty="0">
                <a:cs typeface="Arial" panose="020B0604020202020204" pitchFamily="34" charset="0"/>
              </a:rPr>
              <a:t>: </a:t>
            </a:r>
            <a:r>
              <a:rPr lang="en-US" sz="2000" dirty="0" err="1">
                <a:cs typeface="Arial" panose="020B0604020202020204" pitchFamily="34" charset="0"/>
              </a:rPr>
              <a:t>Gör</a:t>
            </a:r>
            <a:r>
              <a:rPr lang="en-US" sz="2000" dirty="0">
                <a:cs typeface="Arial" panose="020B0604020202020204" pitchFamily="34" charset="0"/>
              </a:rPr>
              <a:t> den: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cs typeface="Arial" panose="020B0604020202020204" pitchFamily="34" charset="0"/>
              </a:rPr>
              <a:t>Flödesschema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på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Makronivå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och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processkarta</a:t>
            </a:r>
            <a:r>
              <a:rPr lang="en-US" sz="2000" dirty="0">
                <a:cs typeface="Arial" panose="020B0604020202020204" pitchFamily="34" charset="0"/>
              </a:rPr>
              <a:t>.</a:t>
            </a:r>
            <a:endParaRPr lang="pt-PT" sz="20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199" y="1820451"/>
            <a:ext cx="774469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sv-SE" dirty="0">
                <a:cs typeface="Arial"/>
              </a:rPr>
              <a:t> </a:t>
            </a:r>
            <a:endParaRPr lang="en-GB" dirty="0"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111110" y="2154434"/>
            <a:ext cx="640263" cy="640263"/>
          </a:xfrm>
          <a:prstGeom prst="rect">
            <a:avLst/>
          </a:prstGeom>
        </p:spPr>
      </p:pic>
      <p:sp>
        <p:nvSpPr>
          <p:cNvPr id="7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</a:rPr>
              <a:t>Princip</a:t>
            </a:r>
            <a:r>
              <a:rPr lang="en-US" b="1" dirty="0">
                <a:solidFill>
                  <a:srgbClr val="FF0000"/>
                </a:solidFill>
              </a:rPr>
              <a:t> 2</a:t>
            </a:r>
          </a:p>
          <a:p>
            <a:pPr algn="ctr"/>
            <a:endParaRPr lang="en-US" sz="4100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Processbeskrivning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199" y="1543453"/>
            <a:ext cx="70242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 anländer beställningen via telefon eller e-post. Om beställningen kommer via telefon svarar kundtjänsten och matar in ordern i systemet under samtalet. Om beställningen kommer via e-post, skickar posten den till orderhanteringen där den matas in i systemet.</a:t>
            </a:r>
          </a:p>
          <a:p>
            <a:endParaRPr lang="sv-SE" dirty="0"/>
          </a:p>
          <a:p>
            <a:r>
              <a:rPr lang="sv-SE" dirty="0"/>
              <a:t>När beställningen har angetts i systemet skriver beställaren ut beställningen (förpackningslistan), samlar de beställda bitarna och lägger dem i överföringsfacket med förpackningslistan. Överföringsfacket skickas till leveransavdelningen.</a:t>
            </a:r>
          </a:p>
          <a:p>
            <a:endParaRPr lang="sv-SE" dirty="0"/>
          </a:p>
          <a:p>
            <a:r>
              <a:rPr lang="sv-SE" dirty="0"/>
              <a:t>Leveransavdelningen kontrollerar ordern och jämför den med bitarna på överföringsfacket. Om det finns ett fel i beställningen skickas överföringsfacket tillbaka till beställningsenheten för </a:t>
            </a:r>
            <a:r>
              <a:rPr lang="sv-SE" dirty="0" err="1"/>
              <a:t>återuppsamling</a:t>
            </a:r>
            <a:r>
              <a:rPr lang="sv-SE" dirty="0"/>
              <a:t>. Om ordern är korrekt väljer leveransavdelningen en låda av lämplig storlek och packar ordern. Lådan märks sedan, vägs, en fraktlista bifogas och staplas för att vänta på leveransen.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769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19" y="3379106"/>
            <a:ext cx="27003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09769" y="1808974"/>
            <a:ext cx="5946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400" dirty="0">
                <a:latin typeface="+mn-lt"/>
              </a:rPr>
              <a:t>Det finns tre (3) olika värdeflödesanalys (VSM)</a:t>
            </a:r>
            <a:endParaRPr lang="en-US" altLang="en-US" sz="2400" dirty="0">
              <a:latin typeface="+mn-lt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910442" y="4121152"/>
            <a:ext cx="314325" cy="3143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31623" y="4376860"/>
            <a:ext cx="894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Process</a:t>
            </a:r>
            <a:endParaRPr lang="en-US" altLang="en-US" dirty="0">
              <a:latin typeface="+mn-lt"/>
            </a:endParaRPr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1" y="3664855"/>
            <a:ext cx="19288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81" y="3593417"/>
            <a:ext cx="1889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850283" y="5228064"/>
            <a:ext cx="8468123" cy="156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4530" y="4920736"/>
            <a:ext cx="3292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Funktioner för hela operationen  </a:t>
            </a:r>
            <a:endParaRPr lang="en-US" altLang="en-US" dirty="0"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61319" y="4164917"/>
            <a:ext cx="1196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Leverantör</a:t>
            </a:r>
            <a:endParaRPr lang="en-US" altLang="en-US" dirty="0"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715030" y="4022042"/>
            <a:ext cx="666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latin typeface="+mn-lt"/>
              </a:rPr>
              <a:t>Kund</a:t>
            </a:r>
            <a:endParaRPr lang="en-US" altLang="en-US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57280" y="4307792"/>
            <a:ext cx="85725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00593" y="4236356"/>
            <a:ext cx="857250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850283" y="5302166"/>
            <a:ext cx="8429625" cy="7950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/>
              <a:t>Hela värdekedjan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572324" y="3735498"/>
            <a:ext cx="2286000" cy="1588"/>
          </a:xfrm>
          <a:prstGeom prst="line">
            <a:avLst/>
          </a:prstGeom>
          <a:ln>
            <a:solidFill>
              <a:srgbClr val="33993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358387" y="3735499"/>
            <a:ext cx="2286000" cy="1587"/>
          </a:xfrm>
          <a:prstGeom prst="line">
            <a:avLst/>
          </a:prstGeom>
          <a:ln>
            <a:solidFill>
              <a:srgbClr val="33993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84387" y="2409073"/>
            <a:ext cx="28162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dirty="0">
                <a:latin typeface="+mn-lt"/>
              </a:rPr>
              <a:t>Vanligen tänker man på detta...</a:t>
            </a:r>
          </a:p>
          <a:p>
            <a:pPr algn="ctr" eaLnBrk="1" hangingPunct="1"/>
            <a:endParaRPr lang="en-US" altLang="en-US" dirty="0"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770896" y="3045061"/>
            <a:ext cx="2643187" cy="1587"/>
          </a:xfrm>
          <a:prstGeom prst="straightConnector1">
            <a:avLst/>
          </a:prstGeom>
          <a:ln w="50800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Princip</a:t>
            </a:r>
            <a:r>
              <a:rPr lang="en-US" sz="3600" b="1" dirty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Värdeflödesanalys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 (VSM)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79065" y="3149475"/>
            <a:ext cx="2173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Fabrik / Serviceenhet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4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22" grpId="0" animBg="1"/>
      <p:bldP spid="2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30" descr="MVC-81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46" y="1828800"/>
            <a:ext cx="5711464" cy="34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2136074" y="2932145"/>
            <a:ext cx="1773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3600" u="sng" dirty="0">
                <a:latin typeface="+mn-lt"/>
              </a:rPr>
              <a:t>Exempel</a:t>
            </a:r>
            <a:endParaRPr lang="en-US" altLang="en-US" sz="3600" u="sng" dirty="0">
              <a:latin typeface="+mn-lt"/>
            </a:endParaRP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Princip</a:t>
            </a:r>
            <a:r>
              <a:rPr lang="en-US" sz="3600" b="1" dirty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Värdeflödesanalys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 (VSM)</a:t>
            </a:r>
          </a:p>
        </p:txBody>
      </p:sp>
    </p:spTree>
    <p:extLst>
      <p:ext uri="{BB962C8B-B14F-4D97-AF65-F5344CB8AC3E}">
        <p14:creationId xmlns:p14="http://schemas.microsoft.com/office/powerpoint/2010/main" val="143655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8" y="2376386"/>
            <a:ext cx="1117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63"/>
          <p:cNvSpPr txBox="1">
            <a:spLocks noChangeArrowheads="1"/>
          </p:cNvSpPr>
          <p:nvPr/>
        </p:nvSpPr>
        <p:spPr bwMode="auto">
          <a:xfrm>
            <a:off x="1900136" y="2519261"/>
            <a:ext cx="4271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Extern process (kund / leverantör)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08" name="Picture 38" descr="Truc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6" y="3098534"/>
            <a:ext cx="741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65"/>
          <p:cNvSpPr txBox="1">
            <a:spLocks noChangeArrowheads="1"/>
          </p:cNvSpPr>
          <p:nvPr/>
        </p:nvSpPr>
        <p:spPr bwMode="auto">
          <a:xfrm>
            <a:off x="1900136" y="3159623"/>
            <a:ext cx="1183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Transport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10" name="Picture 54" descr="Process_Bo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7" y="3754901"/>
            <a:ext cx="742527" cy="64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Box 67"/>
          <p:cNvSpPr txBox="1">
            <a:spLocks noChangeArrowheads="1"/>
          </p:cNvSpPr>
          <p:nvPr/>
        </p:nvSpPr>
        <p:spPr bwMode="auto">
          <a:xfrm>
            <a:off x="1900136" y="3872719"/>
            <a:ext cx="2233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Produktionsprocess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12" name="Picture 53" descr="Data_Box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7" y="5019056"/>
            <a:ext cx="709641" cy="67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TextBox 69"/>
          <p:cNvSpPr txBox="1">
            <a:spLocks noChangeArrowheads="1"/>
          </p:cNvSpPr>
          <p:nvPr/>
        </p:nvSpPr>
        <p:spPr bwMode="auto">
          <a:xfrm>
            <a:off x="1899793" y="5154036"/>
            <a:ext cx="2659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Informationslager/-låda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14" name="Picture 58" descr="Inventory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7" y="5781136"/>
            <a:ext cx="5921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TextBox 71"/>
          <p:cNvSpPr txBox="1">
            <a:spLocks noChangeArrowheads="1"/>
          </p:cNvSpPr>
          <p:nvPr/>
        </p:nvSpPr>
        <p:spPr bwMode="auto">
          <a:xfrm>
            <a:off x="1899793" y="5826349"/>
            <a:ext cx="14280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Mellanlager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16" name="Picture 39" descr="electronic_flow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17" y="3005409"/>
            <a:ext cx="12239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42" descr="manual_info_flow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17" y="2530846"/>
            <a:ext cx="1296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80"/>
          <p:cNvSpPr txBox="1">
            <a:spLocks noChangeArrowheads="1"/>
          </p:cNvSpPr>
          <p:nvPr/>
        </p:nvSpPr>
        <p:spPr bwMode="auto">
          <a:xfrm>
            <a:off x="8343894" y="2930744"/>
            <a:ext cx="3340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000" dirty="0"/>
              <a:t>Elektroniskt informationsflöde</a:t>
            </a:r>
          </a:p>
        </p:txBody>
      </p:sp>
      <p:sp>
        <p:nvSpPr>
          <p:cNvPr id="76" name="Text Box 81"/>
          <p:cNvSpPr txBox="1">
            <a:spLocks noChangeArrowheads="1"/>
          </p:cNvSpPr>
          <p:nvPr/>
        </p:nvSpPr>
        <p:spPr bwMode="auto">
          <a:xfrm>
            <a:off x="8343894" y="2451412"/>
            <a:ext cx="3053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000" dirty="0"/>
              <a:t>Manuellt informationsflöde</a:t>
            </a:r>
            <a:endParaRPr lang="en-US" sz="2000" dirty="0"/>
          </a:p>
        </p:txBody>
      </p:sp>
      <p:pic>
        <p:nvPicPr>
          <p:cNvPr id="72720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17" y="3556266"/>
            <a:ext cx="1223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1" name="Text Box 80"/>
          <p:cNvSpPr txBox="1">
            <a:spLocks noChangeArrowheads="1"/>
          </p:cNvSpPr>
          <p:nvPr/>
        </p:nvSpPr>
        <p:spPr bwMode="auto">
          <a:xfrm>
            <a:off x="8343894" y="3460961"/>
            <a:ext cx="30899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Flödet av råvaran eller </a:t>
            </a:r>
          </a:p>
          <a:p>
            <a:pPr eaLnBrk="1" hangingPunct="1"/>
            <a:r>
              <a:rPr lang="pt-PT" altLang="en-US" sz="2000" dirty="0">
                <a:latin typeface="+mn-lt"/>
              </a:rPr>
              <a:t>färdig produkt/serviceflöde</a:t>
            </a:r>
          </a:p>
          <a:p>
            <a:pPr eaLnBrk="1" hangingPunct="1"/>
            <a:endParaRPr lang="pt-PT" altLang="en-US" sz="2000" dirty="0">
              <a:latin typeface="+mn-lt"/>
            </a:endParaRPr>
          </a:p>
          <a:p>
            <a:pPr eaLnBrk="1" hangingPunct="1"/>
            <a:endParaRPr lang="en-US" altLang="en-US" sz="2000" dirty="0">
              <a:latin typeface="+mn-lt"/>
            </a:endParaRPr>
          </a:p>
        </p:txBody>
      </p:sp>
      <p:pic>
        <p:nvPicPr>
          <p:cNvPr id="72722" name="Picture 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17" y="4309443"/>
            <a:ext cx="1190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3" name="Text Box 80"/>
          <p:cNvSpPr txBox="1">
            <a:spLocks noChangeArrowheads="1"/>
          </p:cNvSpPr>
          <p:nvPr/>
        </p:nvSpPr>
        <p:spPr bwMode="auto">
          <a:xfrm>
            <a:off x="8343894" y="4275360"/>
            <a:ext cx="2814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Push flöde (“tryck” flöde)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24" name="Picture 6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17" y="4819001"/>
            <a:ext cx="72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5" name="Text Box 80"/>
          <p:cNvSpPr txBox="1">
            <a:spLocks noChangeArrowheads="1"/>
          </p:cNvSpPr>
          <p:nvPr/>
        </p:nvSpPr>
        <p:spPr bwMode="auto">
          <a:xfrm>
            <a:off x="8347647" y="4819001"/>
            <a:ext cx="3357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Fysiskt Pull flöde ( “sug” flöde)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26" name="Picture 6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3" b="18161"/>
          <a:stretch/>
        </p:blipFill>
        <p:spPr bwMode="auto">
          <a:xfrm>
            <a:off x="6632140" y="5483781"/>
            <a:ext cx="1676400" cy="7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7" name="Text Box 80"/>
          <p:cNvSpPr txBox="1">
            <a:spLocks noChangeArrowheads="1"/>
          </p:cNvSpPr>
          <p:nvPr/>
        </p:nvSpPr>
        <p:spPr bwMode="auto">
          <a:xfrm>
            <a:off x="8343894" y="5483781"/>
            <a:ext cx="3549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Kanban-produktionsbeställning  </a:t>
            </a:r>
            <a:endParaRPr lang="en-US" alt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2728" name="Picture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0" y="4495181"/>
            <a:ext cx="75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9" name="TextBox 85"/>
          <p:cNvSpPr txBox="1">
            <a:spLocks noChangeArrowheads="1"/>
          </p:cNvSpPr>
          <p:nvPr/>
        </p:nvSpPr>
        <p:spPr bwMode="auto">
          <a:xfrm>
            <a:off x="1901082" y="4557063"/>
            <a:ext cx="3771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Aktören som gör arbetet/åtgärden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512886" y="1746585"/>
            <a:ext cx="10976629" cy="6219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Termerna</a:t>
            </a:r>
            <a:r>
              <a:rPr lang="en-US" b="1" dirty="0"/>
              <a:t> </a:t>
            </a:r>
            <a:r>
              <a:rPr lang="en-US" b="1" dirty="0" err="1"/>
              <a:t>inom</a:t>
            </a:r>
            <a:r>
              <a:rPr lang="en-US" b="1" dirty="0"/>
              <a:t> </a:t>
            </a:r>
            <a:r>
              <a:rPr lang="en-US" b="1" dirty="0" err="1"/>
              <a:t>värdeflödesanalysen</a:t>
            </a:r>
            <a:r>
              <a:rPr lang="en-US" b="1" dirty="0"/>
              <a:t> – De </a:t>
            </a:r>
            <a:r>
              <a:rPr lang="en-US" b="1" dirty="0" err="1"/>
              <a:t>mest</a:t>
            </a:r>
            <a:r>
              <a:rPr lang="en-US" b="1" dirty="0"/>
              <a:t> </a:t>
            </a:r>
            <a:r>
              <a:rPr lang="en-US" b="1" dirty="0" err="1"/>
              <a:t>använda</a:t>
            </a:r>
            <a:r>
              <a:rPr lang="en-US" b="1" dirty="0"/>
              <a:t> </a:t>
            </a:r>
            <a:r>
              <a:rPr lang="en-US" b="1" dirty="0" err="1"/>
              <a:t>tecknen</a:t>
            </a:r>
            <a:r>
              <a:rPr lang="en-US" b="1" dirty="0"/>
              <a:t> </a:t>
            </a:r>
          </a:p>
        </p:txBody>
      </p:sp>
      <p:sp>
        <p:nvSpPr>
          <p:cNvPr id="28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</a:rPr>
              <a:t>Princip</a:t>
            </a:r>
            <a:r>
              <a:rPr lang="en-US" b="1" dirty="0">
                <a:solidFill>
                  <a:srgbClr val="FF0000"/>
                </a:solidFill>
              </a:rPr>
              <a:t> 2</a:t>
            </a:r>
          </a:p>
          <a:p>
            <a:pPr algn="ctr"/>
            <a:endParaRPr lang="en-US" sz="4100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Värdeflödesanalys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 (VSM)</a:t>
            </a:r>
          </a:p>
        </p:txBody>
      </p:sp>
    </p:spTree>
    <p:extLst>
      <p:ext uri="{BB962C8B-B14F-4D97-AF65-F5344CB8AC3E}">
        <p14:creationId xmlns:p14="http://schemas.microsoft.com/office/powerpoint/2010/main" val="305833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609601" y="2334533"/>
            <a:ext cx="530887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sz="2400" dirty="0">
                <a:latin typeface="Calibri" pitchFamily="34" charset="0"/>
                <a:cs typeface="+mn-cs"/>
              </a:rPr>
              <a:t>Gå igenom hela värdekedjan för att inse dess sårbarhet och kontinuiteten i processflödet som en serie</a:t>
            </a:r>
            <a:endParaRPr lang="en-GB" sz="2400" dirty="0">
              <a:latin typeface="Calibri" pitchFamily="34" charset="0"/>
              <a:cs typeface="+mn-cs"/>
            </a:endParaRP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libri" pitchFamily="34" charset="0"/>
                <a:cs typeface="+mn-cs"/>
              </a:rPr>
              <a:t>Lita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inte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på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processbeskrivningarna</a:t>
            </a:r>
            <a:r>
              <a:rPr lang="en-GB" sz="2400" dirty="0">
                <a:latin typeface="Calibri" pitchFamily="34" charset="0"/>
                <a:cs typeface="+mn-cs"/>
              </a:rPr>
              <a:t>, </a:t>
            </a:r>
            <a:r>
              <a:rPr lang="en-GB" sz="2400" dirty="0" err="1">
                <a:latin typeface="Calibri" pitchFamily="34" charset="0"/>
                <a:cs typeface="+mn-cs"/>
              </a:rPr>
              <a:t>bottenplan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och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dokument</a:t>
            </a:r>
            <a:r>
              <a:rPr lang="en-GB" sz="2400" dirty="0">
                <a:latin typeface="Calibri" pitchFamily="34" charset="0"/>
                <a:cs typeface="+mn-cs"/>
              </a:rPr>
              <a:t>.</a:t>
            </a: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libri" pitchFamily="34" charset="0"/>
                <a:cs typeface="+mn-cs"/>
              </a:rPr>
              <a:t>Börja</a:t>
            </a:r>
            <a:r>
              <a:rPr lang="en-GB" sz="2400" dirty="0">
                <a:latin typeface="Calibri" pitchFamily="34" charset="0"/>
                <a:cs typeface="+mn-cs"/>
              </a:rPr>
              <a:t> med </a:t>
            </a:r>
            <a:r>
              <a:rPr lang="en-GB" sz="2400" dirty="0" err="1">
                <a:latin typeface="Calibri" pitchFamily="34" charset="0"/>
                <a:cs typeface="+mn-cs"/>
              </a:rPr>
              <a:t>att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teckna</a:t>
            </a:r>
            <a:r>
              <a:rPr lang="en-GB" sz="2400" dirty="0">
                <a:latin typeface="Calibri" pitchFamily="34" charset="0"/>
                <a:cs typeface="+mn-cs"/>
              </a:rPr>
              <a:t> (med </a:t>
            </a:r>
            <a:r>
              <a:rPr lang="en-GB" sz="2400" dirty="0" err="1">
                <a:latin typeface="Calibri" pitchFamily="34" charset="0"/>
                <a:cs typeface="+mn-cs"/>
              </a:rPr>
              <a:t>blyertspenna</a:t>
            </a:r>
            <a:r>
              <a:rPr lang="en-GB" sz="2400" dirty="0">
                <a:latin typeface="Calibri" pitchFamily="34" charset="0"/>
                <a:cs typeface="+mn-cs"/>
              </a:rPr>
              <a:t>) </a:t>
            </a:r>
            <a:r>
              <a:rPr lang="en-GB" sz="2400" dirty="0" err="1">
                <a:latin typeface="Calibri" pitchFamily="34" charset="0"/>
                <a:cs typeface="+mn-cs"/>
              </a:rPr>
              <a:t>från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slutet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av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processen</a:t>
            </a:r>
            <a:r>
              <a:rPr lang="en-GB" sz="2400" dirty="0">
                <a:latin typeface="Calibri" pitchFamily="34" charset="0"/>
                <a:cs typeface="+mn-cs"/>
              </a:rPr>
              <a:t> (</a:t>
            </a:r>
            <a:r>
              <a:rPr lang="en-GB" sz="2400" dirty="0" err="1">
                <a:latin typeface="Calibri" pitchFamily="34" charset="0"/>
                <a:cs typeface="+mn-cs"/>
              </a:rPr>
              <a:t>leverans</a:t>
            </a:r>
            <a:r>
              <a:rPr lang="en-GB" sz="2400" dirty="0">
                <a:latin typeface="Calibri" pitchFamily="34" charset="0"/>
                <a:cs typeface="+mn-cs"/>
              </a:rPr>
              <a:t>/</a:t>
            </a:r>
            <a:r>
              <a:rPr lang="en-GB" sz="2400" dirty="0" err="1">
                <a:latin typeface="Calibri" pitchFamily="34" charset="0"/>
                <a:cs typeface="+mn-cs"/>
              </a:rPr>
              <a:t>överräckning</a:t>
            </a:r>
            <a:r>
              <a:rPr lang="en-GB" sz="2400" dirty="0">
                <a:latin typeface="Calibri" pitchFamily="34" charset="0"/>
                <a:cs typeface="+mn-cs"/>
              </a:rPr>
              <a:t>) </a:t>
            </a:r>
            <a:r>
              <a:rPr lang="en-GB" sz="2400" dirty="0" err="1">
                <a:latin typeface="Calibri" pitchFamily="34" charset="0"/>
                <a:cs typeface="+mn-cs"/>
              </a:rPr>
              <a:t>där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processen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är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mera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kopplad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direkt</a:t>
            </a:r>
            <a:r>
              <a:rPr lang="en-GB" sz="2400" dirty="0">
                <a:latin typeface="Calibri" pitchFamily="34" charset="0"/>
                <a:cs typeface="+mn-cs"/>
              </a:rPr>
              <a:t> till </a:t>
            </a:r>
            <a:r>
              <a:rPr lang="en-GB" sz="2400" dirty="0" err="1">
                <a:latin typeface="Calibri" pitchFamily="34" charset="0"/>
                <a:cs typeface="+mn-cs"/>
              </a:rPr>
              <a:t>kunden</a:t>
            </a:r>
            <a:r>
              <a:rPr lang="en-GB" sz="2400" dirty="0">
                <a:latin typeface="Calibri" pitchFamily="34" charset="0"/>
                <a:cs typeface="+mn-cs"/>
              </a:rPr>
              <a:t> – </a:t>
            </a:r>
            <a:r>
              <a:rPr lang="en-GB" sz="2400" dirty="0" err="1">
                <a:latin typeface="Calibri" pitchFamily="34" charset="0"/>
                <a:cs typeface="+mn-cs"/>
              </a:rPr>
              <a:t>och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fortsätt</a:t>
            </a:r>
            <a:r>
              <a:rPr lang="en-GB" sz="2400" dirty="0">
                <a:latin typeface="Calibri" pitchFamily="34" charset="0"/>
                <a:cs typeface="+mn-cs"/>
              </a:rPr>
              <a:t> mot </a:t>
            </a:r>
            <a:r>
              <a:rPr lang="en-GB" sz="2400" dirty="0" err="1">
                <a:latin typeface="Calibri" pitchFamily="34" charset="0"/>
                <a:cs typeface="+mn-cs"/>
              </a:rPr>
              <a:t>processens</a:t>
            </a:r>
            <a:r>
              <a:rPr lang="en-GB" sz="2400" dirty="0">
                <a:latin typeface="Calibri" pitchFamily="34" charset="0"/>
                <a:cs typeface="+mn-cs"/>
              </a:rPr>
              <a:t> </a:t>
            </a:r>
            <a:r>
              <a:rPr lang="en-GB" sz="2400" dirty="0" err="1">
                <a:latin typeface="Calibri" pitchFamily="34" charset="0"/>
                <a:cs typeface="+mn-cs"/>
              </a:rPr>
              <a:t>början</a:t>
            </a:r>
            <a:r>
              <a:rPr lang="en-GB" sz="2400" dirty="0">
                <a:latin typeface="Calibri" pitchFamily="34" charset="0"/>
                <a:cs typeface="+mn-cs"/>
              </a:rPr>
              <a:t>.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12886" y="1789717"/>
            <a:ext cx="7760257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Almänna</a:t>
            </a:r>
            <a:r>
              <a:rPr lang="en-US" b="1" dirty="0"/>
              <a:t> </a:t>
            </a:r>
            <a:r>
              <a:rPr lang="en-US" b="1" dirty="0" err="1"/>
              <a:t>regler</a:t>
            </a:r>
            <a:endParaRPr lang="en-US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90268" y="2325409"/>
            <a:ext cx="529045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Calibri"/>
                <a:cs typeface="Calibri"/>
              </a:rPr>
              <a:t>Använd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sekundklocka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och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lita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inte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på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klockade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tider</a:t>
            </a:r>
            <a:r>
              <a:rPr lang="en-GB" sz="2400" dirty="0">
                <a:latin typeface="Calibri"/>
                <a:cs typeface="Calibri"/>
              </a:rPr>
              <a:t> (</a:t>
            </a:r>
            <a:r>
              <a:rPr lang="en-GB" sz="2400" dirty="0" err="1">
                <a:latin typeface="Calibri"/>
                <a:cs typeface="Calibri"/>
              </a:rPr>
              <a:t>standardiserade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tider</a:t>
            </a:r>
            <a:r>
              <a:rPr lang="en-GB" sz="2400" dirty="0">
                <a:latin typeface="Calibri"/>
                <a:cs typeface="Calibri"/>
              </a:rPr>
              <a:t>) </a:t>
            </a:r>
            <a:r>
              <a:rPr lang="en-GB" sz="2400" dirty="0" err="1">
                <a:latin typeface="Calibri"/>
                <a:cs typeface="Calibri"/>
              </a:rPr>
              <a:t>eller</a:t>
            </a:r>
            <a:r>
              <a:rPr lang="en-GB" sz="2400" dirty="0">
                <a:latin typeface="Calibri"/>
                <a:cs typeface="Calibri"/>
              </a:rPr>
              <a:t> information </a:t>
            </a:r>
            <a:r>
              <a:rPr lang="en-GB" sz="2400" dirty="0" err="1">
                <a:latin typeface="Calibri"/>
                <a:cs typeface="Calibri"/>
              </a:rPr>
              <a:t>som</a:t>
            </a:r>
            <a:r>
              <a:rPr lang="en-GB" sz="2400" dirty="0">
                <a:latin typeface="Calibri"/>
                <a:cs typeface="Calibri"/>
              </a:rPr>
              <a:t> du </a:t>
            </a:r>
            <a:r>
              <a:rPr lang="en-GB" sz="2400" dirty="0" err="1">
                <a:latin typeface="Calibri"/>
                <a:cs typeface="Calibri"/>
              </a:rPr>
              <a:t>själv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inte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err="1">
                <a:latin typeface="Calibri"/>
                <a:cs typeface="Calibri"/>
              </a:rPr>
              <a:t>fått</a:t>
            </a:r>
            <a:r>
              <a:rPr lang="en-GB" sz="2400" dirty="0">
                <a:latin typeface="Calibri"/>
                <a:cs typeface="Calibri"/>
              </a:rPr>
              <a:t>/</a:t>
            </a:r>
            <a:r>
              <a:rPr lang="en-GB" sz="2400" dirty="0" err="1">
                <a:latin typeface="Calibri"/>
                <a:cs typeface="Calibri"/>
              </a:rPr>
              <a:t>mätt</a:t>
            </a:r>
            <a:r>
              <a:rPr lang="en-GB" sz="2400" dirty="0">
                <a:latin typeface="Calibri"/>
                <a:cs typeface="Calibri"/>
              </a:rPr>
              <a:t>. </a:t>
            </a:r>
            <a:r>
              <a:rPr lang="pt-PT" altLang="en-US" sz="24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pt-PT" altLang="en-US" sz="2400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altLang="en-US" sz="2400" dirty="0">
                <a:latin typeface="Calibri"/>
                <a:cs typeface="Calibri"/>
              </a:rPr>
              <a:t>Analysera hela värdekedjan</a:t>
            </a: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altLang="en-US" sz="2400" dirty="0">
                <a:latin typeface="Calibri"/>
                <a:cs typeface="Calibri"/>
              </a:rPr>
              <a:t>Använd värdeflödesanalysens (VSM) termer och symboler.</a:t>
            </a: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altLang="en-US" sz="2400" dirty="0">
                <a:latin typeface="Calibri"/>
                <a:cs typeface="Calibri"/>
              </a:rPr>
              <a:t>Teckna det på papper så att alla kan se det.</a:t>
            </a:r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Värdeflödesanalys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 (VSM)</a:t>
            </a:r>
          </a:p>
        </p:txBody>
      </p:sp>
    </p:spTree>
    <p:extLst>
      <p:ext uri="{BB962C8B-B14F-4D97-AF65-F5344CB8AC3E}">
        <p14:creationId xmlns:p14="http://schemas.microsoft.com/office/powerpoint/2010/main" val="33065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/>
          <p:cNvSpPr txBox="1">
            <a:spLocks/>
          </p:cNvSpPr>
          <p:nvPr/>
        </p:nvSpPr>
        <p:spPr>
          <a:xfrm>
            <a:off x="716688" y="2219873"/>
            <a:ext cx="4501241" cy="205452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3600" b="1" dirty="0"/>
              <a:t>Välj den produkt eller servicegrupp du vill kartlägga</a:t>
            </a:r>
            <a:endParaRPr lang="nl-NL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>
                <a:latin typeface="Calibri"/>
                <a:cs typeface="Calibri"/>
              </a:rPr>
              <a:t/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 err="1">
                <a:latin typeface="Calibri"/>
                <a:cs typeface="Calibri"/>
              </a:rPr>
              <a:t>Det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kan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vara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besvärligt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att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kartlägga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alla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produkter</a:t>
            </a:r>
            <a:r>
              <a:rPr lang="en-US" sz="2400" dirty="0">
                <a:latin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cs typeface="Calibri"/>
              </a:rPr>
              <a:t>tjänster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på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gång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23" name="Sisällön paikkamerkki 2"/>
          <p:cNvSpPr txBox="1">
            <a:spLocks/>
          </p:cNvSpPr>
          <p:nvPr/>
        </p:nvSpPr>
        <p:spPr>
          <a:xfrm>
            <a:off x="6096001" y="2219873"/>
            <a:ext cx="5908733" cy="332732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 err="1">
                <a:latin typeface="Calibri"/>
                <a:cs typeface="Calibri"/>
              </a:rPr>
              <a:t>Gruppera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3600" b="1" dirty="0" err="1">
                <a:latin typeface="Calibri"/>
                <a:cs typeface="Calibri"/>
              </a:rPr>
              <a:t>produkterna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3600" b="1" dirty="0" err="1">
                <a:latin typeface="Calibri"/>
                <a:cs typeface="Calibri"/>
              </a:rPr>
              <a:t>eller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3600" b="1" dirty="0" err="1">
                <a:latin typeface="Calibri"/>
                <a:cs typeface="Calibri"/>
              </a:rPr>
              <a:t>tjänsterna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dirty="0" err="1">
                <a:latin typeface="Calibri"/>
                <a:cs typeface="Calibri"/>
              </a:rPr>
              <a:t>grupper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familjer</a:t>
            </a:r>
            <a:r>
              <a:rPr lang="en-US" sz="2400" dirty="0">
                <a:latin typeface="Calibri"/>
                <a:cs typeface="Calibri"/>
              </a:rPr>
              <a:t>)</a:t>
            </a:r>
            <a:endParaRPr lang="nl-NL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>
                <a:latin typeface="Calibri"/>
                <a:cs typeface="Calibri"/>
              </a:rPr>
              <a:t>Till </a:t>
            </a:r>
            <a:r>
              <a:rPr lang="en-US" sz="2400" dirty="0" err="1">
                <a:latin typeface="Calibri"/>
                <a:cs typeface="Calibri"/>
              </a:rPr>
              <a:t>exempel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/>
                <a:cs typeface="Calibri"/>
              </a:rPr>
              <a:t>Likadana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processkeden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/>
                <a:cs typeface="Calibri"/>
              </a:rPr>
              <a:t>Likadana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medel</a:t>
            </a:r>
            <a:r>
              <a:rPr lang="en-US" sz="2400" dirty="0">
                <a:latin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cs typeface="Calibri"/>
              </a:rPr>
              <a:t>verktyg</a:t>
            </a:r>
            <a:r>
              <a:rPr lang="en-US" sz="2400" dirty="0">
                <a:latin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cs typeface="Calibri"/>
              </a:rPr>
              <a:t>redskap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eller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betjäningssätt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libri"/>
                <a:cs typeface="Calibri"/>
              </a:rPr>
              <a:t>Antal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likadana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förpackningar</a:t>
            </a:r>
            <a:r>
              <a:rPr lang="en-US" sz="2400" dirty="0">
                <a:latin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cs typeface="Calibri"/>
              </a:rPr>
              <a:t>enheter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</p:txBody>
      </p:sp>
      <p:sp>
        <p:nvSpPr>
          <p:cNvPr id="25" name="Isosceles Triangle 24"/>
          <p:cNvSpPr/>
          <p:nvPr/>
        </p:nvSpPr>
        <p:spPr>
          <a:xfrm rot="5400000">
            <a:off x="5014145" y="2595828"/>
            <a:ext cx="814800" cy="637535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Värdeflödesanalys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 (VSM)</a:t>
            </a:r>
          </a:p>
        </p:txBody>
      </p:sp>
    </p:spTree>
    <p:extLst>
      <p:ext uri="{BB962C8B-B14F-4D97-AF65-F5344CB8AC3E}">
        <p14:creationId xmlns:p14="http://schemas.microsoft.com/office/powerpoint/2010/main" val="34048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544348" y="2398713"/>
            <a:ext cx="6650202" cy="310435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609600" indent="-609600">
              <a:lnSpc>
                <a:spcPct val="120000"/>
              </a:lnSpc>
              <a:spcBef>
                <a:spcPts val="600"/>
              </a:spcBef>
              <a:buFontTx/>
              <a:buAutoNum type="arabicPeriod"/>
            </a:pPr>
            <a:r>
              <a:rPr lang="en-GB" altLang="en-US" sz="2400" dirty="0"/>
              <a:t>Rita </a:t>
            </a:r>
            <a:r>
              <a:rPr lang="en-GB" altLang="en-US" sz="2400" u="sng" dirty="0" err="1"/>
              <a:t>nuvarande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värdekedja</a:t>
            </a:r>
            <a:endParaRPr lang="en-GB" altLang="en-US" sz="2400" dirty="0"/>
          </a:p>
          <a:p>
            <a:pPr marL="609600" indent="-609600">
              <a:lnSpc>
                <a:spcPct val="120000"/>
              </a:lnSpc>
              <a:spcBef>
                <a:spcPts val="600"/>
              </a:spcBef>
              <a:buFontTx/>
              <a:buAutoNum type="arabicPeriod"/>
            </a:pPr>
            <a:r>
              <a:rPr lang="en-GB" altLang="en-US" sz="2400" dirty="0" err="1"/>
              <a:t>Analysera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nuvarande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värdekedja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och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identifiera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utvecklingsmöjligheterna</a:t>
            </a:r>
            <a:r>
              <a:rPr lang="en-GB" altLang="en-US" sz="2400" dirty="0"/>
              <a:t> </a:t>
            </a:r>
            <a:endParaRPr lang="en-GB" altLang="en-US" sz="2400" dirty="0">
              <a:cs typeface="Calibri"/>
            </a:endParaRPr>
          </a:p>
          <a:p>
            <a:pPr marL="609600" indent="-609600">
              <a:lnSpc>
                <a:spcPct val="120000"/>
              </a:lnSpc>
              <a:spcBef>
                <a:spcPts val="600"/>
              </a:spcBef>
              <a:buFontTx/>
              <a:buAutoNum type="arabicPeriod"/>
            </a:pPr>
            <a:r>
              <a:rPr lang="en-GB" altLang="en-US" sz="2400" dirty="0"/>
              <a:t>Rita </a:t>
            </a:r>
            <a:r>
              <a:rPr lang="en-GB" altLang="en-US" sz="2400" u="sng" dirty="0" err="1"/>
              <a:t>framtids</a:t>
            </a:r>
            <a:r>
              <a:rPr lang="en-GB" altLang="en-US" sz="2400" u="sng" dirty="0"/>
              <a:t>-/</a:t>
            </a:r>
            <a:r>
              <a:rPr lang="en-GB" altLang="en-US" sz="2400" u="sng" dirty="0" err="1"/>
              <a:t>dröm</a:t>
            </a:r>
            <a:r>
              <a:rPr lang="en-GB" altLang="en-US" sz="2400" dirty="0" err="1"/>
              <a:t>värdekedjan</a:t>
            </a:r>
            <a:endParaRPr lang="en-GB" altLang="en-US" sz="2400" dirty="0">
              <a:cs typeface="Calibri"/>
            </a:endParaRPr>
          </a:p>
          <a:p>
            <a:pPr marL="609600" indent="-609600">
              <a:lnSpc>
                <a:spcPct val="120000"/>
              </a:lnSpc>
              <a:spcBef>
                <a:spcPts val="600"/>
              </a:spcBef>
              <a:buFontTx/>
              <a:buAutoNum type="arabicPeriod"/>
            </a:pPr>
            <a:r>
              <a:rPr lang="en-GB" altLang="en-US" sz="2400" dirty="0" err="1"/>
              <a:t>Definiera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tabellen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utvecklingsåtgärderna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för</a:t>
            </a:r>
            <a:r>
              <a:rPr lang="en-GB" altLang="en-US" sz="2400" dirty="0"/>
              <a:t> </a:t>
            </a:r>
            <a:r>
              <a:rPr lang="en-GB" altLang="en-US" sz="2400" dirty="0" err="1"/>
              <a:t>att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nå</a:t>
            </a:r>
            <a:r>
              <a:rPr lang="en-GB" altLang="en-US" sz="2400" dirty="0"/>
              <a:t> </a:t>
            </a:r>
            <a:r>
              <a:rPr lang="en-GB" altLang="en-US" sz="2400" dirty="0" err="1"/>
              <a:t>framtids</a:t>
            </a:r>
            <a:r>
              <a:rPr lang="en-GB" altLang="en-US" sz="2400" dirty="0"/>
              <a:t>-/</a:t>
            </a:r>
            <a:r>
              <a:rPr lang="en-GB" altLang="en-US" sz="2400" dirty="0" err="1"/>
              <a:t>drömläget</a:t>
            </a:r>
            <a:r>
              <a:rPr lang="en-GB" altLang="en-US" sz="2400" dirty="0"/>
              <a:t>.</a:t>
            </a:r>
            <a:endParaRPr lang="en-GB" altLang="en-US" sz="2400" dirty="0">
              <a:cs typeface="Calibri"/>
            </a:endParaRPr>
          </a:p>
        </p:txBody>
      </p:sp>
      <p:pic>
        <p:nvPicPr>
          <p:cNvPr id="95241" name="Picture 9" descr="http://blogfullmoon.blogs.sapo.pt/arquivo/meus%20pass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48" y="2315524"/>
            <a:ext cx="3286406" cy="292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ontent Placeholder 1"/>
          <p:cNvSpPr txBox="1">
            <a:spLocks/>
          </p:cNvSpPr>
          <p:nvPr/>
        </p:nvSpPr>
        <p:spPr>
          <a:xfrm>
            <a:off x="512886" y="1789717"/>
            <a:ext cx="7760257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Förhandlingssätt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Värdeflödesanalys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 (VSM)</a:t>
            </a:r>
          </a:p>
        </p:txBody>
      </p:sp>
    </p:spTree>
    <p:extLst>
      <p:ext uri="{BB962C8B-B14F-4D97-AF65-F5344CB8AC3E}">
        <p14:creationId xmlns:p14="http://schemas.microsoft.com/office/powerpoint/2010/main" val="33089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409" y="1862097"/>
            <a:ext cx="8186056" cy="3733655"/>
          </a:xfrm>
          <a:prstGeom prst="rect">
            <a:avLst/>
          </a:prstGeom>
        </p:spPr>
      </p:pic>
      <p:sp>
        <p:nvSpPr>
          <p:cNvPr id="164" name="Content Placeholder 1"/>
          <p:cNvSpPr txBox="1">
            <a:spLocks/>
          </p:cNvSpPr>
          <p:nvPr/>
        </p:nvSpPr>
        <p:spPr>
          <a:xfrm>
            <a:off x="539781" y="1862097"/>
            <a:ext cx="3057628" cy="888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Iaktta</a:t>
            </a:r>
            <a:r>
              <a:rPr lang="en-US" b="1" dirty="0"/>
              <a:t> </a:t>
            </a:r>
            <a:r>
              <a:rPr lang="en-US" b="1" dirty="0" err="1"/>
              <a:t>nuvarande</a:t>
            </a:r>
            <a:r>
              <a:rPr lang="en-US" b="1" dirty="0"/>
              <a:t> </a:t>
            </a:r>
            <a:r>
              <a:rPr lang="en-US" b="1" dirty="0" err="1"/>
              <a:t>värdekedja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	Till </a:t>
            </a:r>
            <a:r>
              <a:rPr lang="en-US" b="1" dirty="0" err="1"/>
              <a:t>exempel</a:t>
            </a:r>
            <a:r>
              <a:rPr lang="pt-PT" altLang="en-US" u="sng" dirty="0"/>
              <a:t>:</a:t>
            </a:r>
            <a:endParaRPr lang="en-US" altLang="en-US" u="sng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Värdeflödesanalys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 (VSM)</a:t>
            </a:r>
          </a:p>
        </p:txBody>
      </p:sp>
    </p:spTree>
    <p:extLst>
      <p:ext uri="{BB962C8B-B14F-4D97-AF65-F5344CB8AC3E}">
        <p14:creationId xmlns:p14="http://schemas.microsoft.com/office/powerpoint/2010/main" val="301709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FD6B7-0CA8-44C9-B1F9-29C4F9A91022}"/>
              </a:ext>
            </a:extLst>
          </p:cNvPr>
          <p:cNvSpPr txBox="1">
            <a:spLocks/>
          </p:cNvSpPr>
          <p:nvPr/>
        </p:nvSpPr>
        <p:spPr>
          <a:xfrm>
            <a:off x="0" y="5567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Mål</a:t>
            </a:r>
            <a:endParaRPr lang="en-US" sz="4100" b="1" dirty="0">
              <a:latin typeface="+mn-lt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67EBD9D-A770-48F3-8D4D-5BE35C1D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58" y="2001898"/>
            <a:ext cx="5714317" cy="22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err="1">
                <a:latin typeface="Calibri"/>
                <a:cs typeface="Calibri"/>
              </a:rPr>
              <a:t>Målet</a:t>
            </a:r>
            <a:r>
              <a:rPr lang="pt-PT" sz="2400" dirty="0">
                <a:latin typeface="Calibri"/>
                <a:cs typeface="Calibri"/>
              </a:rPr>
              <a:t> </a:t>
            </a:r>
            <a:r>
              <a:rPr lang="pt-PT" sz="2400" err="1">
                <a:latin typeface="Calibri"/>
                <a:cs typeface="Calibri"/>
              </a:rPr>
              <a:t>med</a:t>
            </a:r>
            <a:r>
              <a:rPr lang="pt-PT" sz="2400" dirty="0">
                <a:latin typeface="Calibri"/>
                <a:cs typeface="Calibri"/>
              </a:rPr>
              <a:t> </a:t>
            </a:r>
            <a:r>
              <a:rPr lang="pt-PT" sz="2400" err="1">
                <a:latin typeface="Calibri"/>
                <a:cs typeface="Calibri"/>
              </a:rPr>
              <a:t>det</a:t>
            </a:r>
            <a:r>
              <a:rPr lang="pt-PT" sz="2400">
                <a:latin typeface="Calibri"/>
                <a:cs typeface="Calibri"/>
              </a:rPr>
              <a:t> här avsnittet: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dirty="0">
                <a:latin typeface="Calibri" pitchFamily="34" charset="0"/>
              </a:rPr>
              <a:t/>
            </a:r>
            <a:br>
              <a:rPr lang="pt-PT" sz="2400" dirty="0">
                <a:latin typeface="Calibri" pitchFamily="34" charset="0"/>
              </a:rPr>
            </a:br>
            <a:r>
              <a:rPr lang="sv-SE" sz="3200" b="1" dirty="0">
                <a:latin typeface="Calibri" pitchFamily="34" charset="0"/>
              </a:rPr>
              <a:t>Identifiera värdekedjan med hjälp av </a:t>
            </a:r>
            <a:r>
              <a:rPr lang="sv-SE" sz="3200" b="1" dirty="0" err="1">
                <a:latin typeface="Calibri" pitchFamily="34" charset="0"/>
              </a:rPr>
              <a:t>Lean</a:t>
            </a:r>
            <a:r>
              <a:rPr lang="sv-SE" sz="3200" b="1" dirty="0">
                <a:latin typeface="Calibri" pitchFamily="34" charset="0"/>
              </a:rPr>
              <a:t>-metoder</a:t>
            </a:r>
            <a:endParaRPr lang="en-US" altLang="ja-JP" sz="3200" b="1" dirty="0">
              <a:latin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A36F-22CA-4A39-B0A0-A8E164B8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0107" y="2396036"/>
            <a:ext cx="2416750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1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ChangeArrowheads="1"/>
          </p:cNvSpPr>
          <p:nvPr/>
        </p:nvSpPr>
        <p:spPr bwMode="gray">
          <a:xfrm>
            <a:off x="7189447" y="4254838"/>
            <a:ext cx="392466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333399"/>
                </a:solidFill>
                <a:latin typeface="+mn-lt"/>
              </a:rPr>
              <a:t>…</a:t>
            </a:r>
            <a:r>
              <a:rPr lang="en-US" altLang="en-US" sz="2000" b="1" i="1" dirty="0" err="1">
                <a:latin typeface="+mn-lt"/>
              </a:rPr>
              <a:t>och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för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att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uppnå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detta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resultat</a:t>
            </a:r>
            <a:r>
              <a:rPr lang="en-US" altLang="en-US" sz="2000" b="1" i="1" dirty="0">
                <a:latin typeface="+mn-lt"/>
              </a:rPr>
              <a:t>…</a:t>
            </a:r>
          </a:p>
        </p:txBody>
      </p:sp>
      <p:sp>
        <p:nvSpPr>
          <p:cNvPr id="77827" name="Rectangle 8"/>
          <p:cNvSpPr>
            <a:spLocks noChangeArrowheads="1"/>
          </p:cNvSpPr>
          <p:nvPr/>
        </p:nvSpPr>
        <p:spPr bwMode="gray">
          <a:xfrm>
            <a:off x="512886" y="3494917"/>
            <a:ext cx="1065577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dirty="0" err="1">
                <a:latin typeface="+mn-lt"/>
                <a:cs typeface="Arial"/>
              </a:rPr>
              <a:t>Många</a:t>
            </a:r>
            <a:r>
              <a:rPr lang="en-GB" sz="2400" dirty="0">
                <a:latin typeface="+mn-lt"/>
                <a:cs typeface="Arial"/>
              </a:rPr>
              <a:t> </a:t>
            </a:r>
            <a:r>
              <a:rPr lang="en-GB" sz="2400" dirty="0" err="1">
                <a:latin typeface="+mn-lt"/>
                <a:cs typeface="Arial"/>
              </a:rPr>
              <a:t>organisationer</a:t>
            </a:r>
            <a:r>
              <a:rPr lang="en-GB" sz="2400" dirty="0">
                <a:latin typeface="+mn-lt"/>
                <a:cs typeface="Arial"/>
              </a:rPr>
              <a:t> </a:t>
            </a:r>
            <a:r>
              <a:rPr lang="en-GB" sz="2400" dirty="0" err="1">
                <a:latin typeface="+mn-lt"/>
                <a:cs typeface="Arial"/>
              </a:rPr>
              <a:t>lägger</a:t>
            </a:r>
            <a:r>
              <a:rPr lang="en-GB" sz="2400" dirty="0">
                <a:latin typeface="+mn-lt"/>
                <a:cs typeface="Arial"/>
              </a:rPr>
              <a:t> </a:t>
            </a:r>
            <a:r>
              <a:rPr lang="en-GB" sz="2400" dirty="0" err="1">
                <a:latin typeface="+mn-lt"/>
                <a:cs typeface="Arial"/>
              </a:rPr>
              <a:t>fokus</a:t>
            </a:r>
            <a:r>
              <a:rPr lang="en-GB" sz="2400" dirty="0">
                <a:latin typeface="+mn-lt"/>
                <a:cs typeface="Arial"/>
              </a:rPr>
              <a:t> </a:t>
            </a:r>
            <a:r>
              <a:rPr lang="en-GB" sz="2400" dirty="0" err="1">
                <a:latin typeface="+mn-lt"/>
                <a:cs typeface="Arial"/>
              </a:rPr>
              <a:t>på</a:t>
            </a:r>
            <a:r>
              <a:rPr lang="en-GB" sz="2400" dirty="0">
                <a:latin typeface="+mn-lt"/>
                <a:cs typeface="Arial"/>
              </a:rPr>
              <a:t> </a:t>
            </a:r>
            <a:r>
              <a:rPr lang="en-GB" sz="2400" dirty="0" err="1">
                <a:latin typeface="+mn-lt"/>
                <a:cs typeface="Arial"/>
              </a:rPr>
              <a:t>att</a:t>
            </a:r>
            <a:r>
              <a:rPr lang="en-GB" sz="2400" dirty="0">
                <a:latin typeface="+mn-lt"/>
                <a:cs typeface="Arial"/>
              </a:rPr>
              <a:t> </a:t>
            </a:r>
            <a:r>
              <a:rPr lang="en-GB" sz="2400" dirty="0" err="1">
                <a:latin typeface="+mn-lt"/>
                <a:cs typeface="Arial"/>
              </a:rPr>
              <a:t>minska</a:t>
            </a:r>
            <a:r>
              <a:rPr lang="en-GB" sz="2400" dirty="0">
                <a:latin typeface="+mn-lt"/>
                <a:cs typeface="Arial"/>
              </a:rPr>
              <a:t> </a:t>
            </a:r>
            <a:r>
              <a:rPr lang="en-GB" sz="2400" dirty="0" err="1">
                <a:latin typeface="+mn-lt"/>
                <a:cs typeface="Arial"/>
              </a:rPr>
              <a:t>på</a:t>
            </a:r>
            <a:r>
              <a:rPr lang="en-GB" sz="2400" dirty="0">
                <a:latin typeface="+mn-lt"/>
                <a:cs typeface="Arial"/>
              </a:rPr>
              <a:t> </a:t>
            </a:r>
            <a:r>
              <a:rPr lang="en-GB" sz="2400" dirty="0" err="1">
                <a:latin typeface="+mn-lt"/>
                <a:cs typeface="Arial"/>
              </a:rPr>
              <a:t>värdeproducerande</a:t>
            </a:r>
            <a:r>
              <a:rPr lang="en-GB" sz="2400" dirty="0">
                <a:latin typeface="+mn-lt"/>
                <a:cs typeface="Arial"/>
              </a:rPr>
              <a:t> </a:t>
            </a:r>
            <a:r>
              <a:rPr lang="en-GB" sz="2400" dirty="0" err="1">
                <a:latin typeface="+mn-lt"/>
                <a:cs typeface="Arial"/>
              </a:rPr>
              <a:t>tid</a:t>
            </a:r>
            <a:r>
              <a:rPr lang="en-GB" sz="2400" dirty="0">
                <a:latin typeface="+mn-lt"/>
                <a:cs typeface="Arial"/>
              </a:rPr>
              <a:t>… </a:t>
            </a:r>
            <a:endParaRPr lang="en-US" altLang="en-US" sz="2400" b="1" dirty="0">
              <a:latin typeface="+mn-lt"/>
              <a:cs typeface="Arial"/>
            </a:endParaRPr>
          </a:p>
        </p:txBody>
      </p:sp>
      <p:sp>
        <p:nvSpPr>
          <p:cNvPr id="77828" name="Rectangle 14"/>
          <p:cNvSpPr>
            <a:spLocks noChangeArrowheads="1"/>
          </p:cNvSpPr>
          <p:nvPr/>
        </p:nvSpPr>
        <p:spPr bwMode="gray">
          <a:xfrm>
            <a:off x="1040608" y="2424937"/>
            <a:ext cx="3600450" cy="379766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Icke värde producerande</a:t>
            </a:r>
            <a:endParaRPr lang="en-US" altLang="en-US" dirty="0">
              <a:latin typeface="+mn-lt"/>
            </a:endParaRPr>
          </a:p>
        </p:txBody>
      </p:sp>
      <p:sp>
        <p:nvSpPr>
          <p:cNvPr id="77830" name="Rectangle 20"/>
          <p:cNvSpPr>
            <a:spLocks noChangeArrowheads="1"/>
          </p:cNvSpPr>
          <p:nvPr/>
        </p:nvSpPr>
        <p:spPr bwMode="auto">
          <a:xfrm>
            <a:off x="4641059" y="2424937"/>
            <a:ext cx="179387" cy="380924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1" name="Rectangle 21"/>
          <p:cNvSpPr>
            <a:spLocks noChangeArrowheads="1"/>
          </p:cNvSpPr>
          <p:nvPr/>
        </p:nvSpPr>
        <p:spPr bwMode="auto">
          <a:xfrm>
            <a:off x="4829971" y="2424937"/>
            <a:ext cx="180975" cy="380924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Rectangle 24"/>
          <p:cNvSpPr>
            <a:spLocks noChangeArrowheads="1"/>
          </p:cNvSpPr>
          <p:nvPr/>
        </p:nvSpPr>
        <p:spPr bwMode="gray">
          <a:xfrm>
            <a:off x="1040609" y="4331590"/>
            <a:ext cx="3600450" cy="324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Icke </a:t>
            </a:r>
            <a:r>
              <a:rPr lang="en-US" altLang="en-US" dirty="0" err="1">
                <a:latin typeface="+mn-lt"/>
              </a:rPr>
              <a:t>värde</a:t>
            </a:r>
            <a:endParaRPr lang="en-US" altLang="en-US" dirty="0">
              <a:latin typeface="+mn-lt"/>
            </a:endParaRPr>
          </a:p>
        </p:txBody>
      </p:sp>
      <p:sp>
        <p:nvSpPr>
          <p:cNvPr id="77833" name="Rectangle 28"/>
          <p:cNvSpPr>
            <a:spLocks noChangeArrowheads="1"/>
          </p:cNvSpPr>
          <p:nvPr/>
        </p:nvSpPr>
        <p:spPr bwMode="gray">
          <a:xfrm>
            <a:off x="1040609" y="5066528"/>
            <a:ext cx="1800225" cy="324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Icke </a:t>
            </a:r>
            <a:r>
              <a:rPr lang="en-US" altLang="en-US" dirty="0" err="1">
                <a:latin typeface="+mn-lt"/>
              </a:rPr>
              <a:t>värde</a:t>
            </a:r>
            <a:r>
              <a:rPr lang="en-US" altLang="en-US" dirty="0">
                <a:latin typeface="+mn-lt"/>
              </a:rPr>
              <a:t> </a:t>
            </a:r>
          </a:p>
        </p:txBody>
      </p:sp>
      <p:sp>
        <p:nvSpPr>
          <p:cNvPr id="77834" name="Rectangle 29"/>
          <p:cNvSpPr>
            <a:spLocks noChangeArrowheads="1"/>
          </p:cNvSpPr>
          <p:nvPr/>
        </p:nvSpPr>
        <p:spPr bwMode="auto">
          <a:xfrm>
            <a:off x="3040631" y="5060738"/>
            <a:ext cx="179388" cy="3240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5" name="Rectangle 30"/>
          <p:cNvSpPr>
            <a:spLocks noChangeArrowheads="1"/>
          </p:cNvSpPr>
          <p:nvPr/>
        </p:nvSpPr>
        <p:spPr bwMode="auto">
          <a:xfrm>
            <a:off x="2844009" y="5060738"/>
            <a:ext cx="180975" cy="3240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6" name="Rectangle 32"/>
          <p:cNvSpPr>
            <a:spLocks noChangeArrowheads="1"/>
          </p:cNvSpPr>
          <p:nvPr/>
        </p:nvSpPr>
        <p:spPr bwMode="auto">
          <a:xfrm>
            <a:off x="4645823" y="4331591"/>
            <a:ext cx="179387" cy="3240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77121" y="4822210"/>
            <a:ext cx="3743325" cy="3175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040608" y="5630084"/>
            <a:ext cx="2159000" cy="1587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9" name="Rectangle 6"/>
          <p:cNvSpPr>
            <a:spLocks noChangeArrowheads="1"/>
          </p:cNvSpPr>
          <p:nvPr/>
        </p:nvSpPr>
        <p:spPr bwMode="gray">
          <a:xfrm>
            <a:off x="4628947" y="4946512"/>
            <a:ext cx="6861879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i="1" dirty="0">
                <a:latin typeface="+mn-lt"/>
              </a:rPr>
              <a:t>… men </a:t>
            </a:r>
            <a:r>
              <a:rPr lang="en-US" altLang="en-US" sz="3200" b="1" i="1" dirty="0" err="1">
                <a:latin typeface="+mn-lt"/>
              </a:rPr>
              <a:t>genom</a:t>
            </a:r>
            <a:r>
              <a:rPr lang="en-US" altLang="en-US" sz="3200" b="1" i="1" dirty="0">
                <a:latin typeface="+mn-lt"/>
              </a:rPr>
              <a:t> </a:t>
            </a:r>
            <a:r>
              <a:rPr lang="en-US" altLang="en-US" sz="3200" b="1" i="1" dirty="0" err="1">
                <a:latin typeface="+mn-lt"/>
              </a:rPr>
              <a:t>att</a:t>
            </a:r>
            <a:r>
              <a:rPr lang="en-US" altLang="en-US" sz="3200" b="1" i="1" dirty="0">
                <a:latin typeface="+mn-lt"/>
              </a:rPr>
              <a:t> </a:t>
            </a:r>
            <a:r>
              <a:rPr lang="en-US" altLang="en-US" sz="3200" b="1" i="1" dirty="0" err="1">
                <a:latin typeface="+mn-lt"/>
              </a:rPr>
              <a:t>fokusera</a:t>
            </a:r>
            <a:r>
              <a:rPr lang="en-US" altLang="en-US" sz="3200" b="1" i="1" dirty="0">
                <a:latin typeface="+mn-lt"/>
              </a:rPr>
              <a:t> </a:t>
            </a:r>
            <a:r>
              <a:rPr lang="en-US" altLang="en-US" sz="3200" b="1" i="1" dirty="0" err="1">
                <a:latin typeface="+mn-lt"/>
              </a:rPr>
              <a:t>på</a:t>
            </a:r>
            <a:r>
              <a:rPr lang="en-US" altLang="en-US" sz="3200" b="1" i="1" dirty="0">
                <a:latin typeface="+mn-lt"/>
              </a:rPr>
              <a:t> </a:t>
            </a:r>
            <a:r>
              <a:rPr lang="en-US" altLang="en-US" sz="3200" b="1" i="1" dirty="0" err="1">
                <a:latin typeface="+mn-lt"/>
              </a:rPr>
              <a:t>slöseri</a:t>
            </a:r>
            <a:r>
              <a:rPr lang="en-US" altLang="en-US" sz="3200" b="1" i="1" dirty="0">
                <a:latin typeface="+mn-lt"/>
              </a:rPr>
              <a:t>….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40608" y="2979759"/>
            <a:ext cx="3959225" cy="1587"/>
          </a:xfrm>
          <a:prstGeom prst="straightConnector1">
            <a:avLst/>
          </a:prstGeom>
          <a:ln w="57150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41" name="TextBox 24"/>
          <p:cNvSpPr txBox="1">
            <a:spLocks noChangeArrowheads="1"/>
          </p:cNvSpPr>
          <p:nvPr/>
        </p:nvSpPr>
        <p:spPr bwMode="auto">
          <a:xfrm>
            <a:off x="6227252" y="2710108"/>
            <a:ext cx="4808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Helhetstiden i värdekedjan = Genomgångstid</a:t>
            </a:r>
            <a:endParaRPr lang="en-US" altLang="en-US" sz="2000" dirty="0">
              <a:latin typeface="+mn-lt"/>
            </a:endParaRPr>
          </a:p>
        </p:txBody>
      </p:sp>
      <p:sp>
        <p:nvSpPr>
          <p:cNvPr id="57" name="Content Placeholder 1"/>
          <p:cNvSpPr txBox="1">
            <a:spLocks/>
          </p:cNvSpPr>
          <p:nvPr/>
        </p:nvSpPr>
        <p:spPr>
          <a:xfrm>
            <a:off x="512886" y="1789717"/>
            <a:ext cx="7760257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Typiska</a:t>
            </a:r>
            <a:r>
              <a:rPr lang="en-US" b="1" dirty="0"/>
              <a:t> </a:t>
            </a:r>
            <a:r>
              <a:rPr lang="en-US" b="1" dirty="0" err="1"/>
              <a:t>utvecklingsåtgärder</a:t>
            </a:r>
            <a:endParaRPr lang="en-US" b="1" dirty="0"/>
          </a:p>
        </p:txBody>
      </p:sp>
      <p:sp>
        <p:nvSpPr>
          <p:cNvPr id="19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Värdeflödesanalys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 (VSM)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1533" y="2417683"/>
            <a:ext cx="195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Värde</a:t>
            </a:r>
            <a:r>
              <a:rPr lang="fi-FI" dirty="0"/>
              <a:t> </a:t>
            </a:r>
            <a:r>
              <a:rPr lang="fi-FI" dirty="0" err="1"/>
              <a:t>producerande</a:t>
            </a:r>
            <a:endParaRPr lang="fi-FI" dirty="0"/>
          </a:p>
        </p:txBody>
      </p:sp>
      <p:sp>
        <p:nvSpPr>
          <p:cNvPr id="21" name="TextBox 20"/>
          <p:cNvSpPr txBox="1"/>
          <p:nvPr/>
        </p:nvSpPr>
        <p:spPr>
          <a:xfrm>
            <a:off x="2840833" y="5043068"/>
            <a:ext cx="205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Värde</a:t>
            </a:r>
            <a:r>
              <a:rPr lang="fi-FI" dirty="0"/>
              <a:t> </a:t>
            </a:r>
            <a:r>
              <a:rPr lang="fi-FI" dirty="0" err="1"/>
              <a:t>producerande</a:t>
            </a:r>
            <a:endParaRPr lang="fi-FI" dirty="0"/>
          </a:p>
        </p:txBody>
      </p:sp>
      <p:sp>
        <p:nvSpPr>
          <p:cNvPr id="22" name="TextBox 21"/>
          <p:cNvSpPr txBox="1"/>
          <p:nvPr/>
        </p:nvSpPr>
        <p:spPr>
          <a:xfrm>
            <a:off x="4631534" y="4308924"/>
            <a:ext cx="159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Värde</a:t>
            </a:r>
            <a:r>
              <a:rPr lang="fi-FI" dirty="0"/>
              <a:t> </a:t>
            </a:r>
            <a:r>
              <a:rPr lang="fi-FI" dirty="0" err="1"/>
              <a:t>producerande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418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158292" y="1903203"/>
            <a:ext cx="5530522" cy="3673716"/>
            <a:chOff x="3449" y="2781"/>
            <a:chExt cx="2172" cy="1043"/>
          </a:xfrm>
        </p:grpSpPr>
        <p:sp>
          <p:nvSpPr>
            <p:cNvPr id="78853" name="Line 46"/>
            <p:cNvSpPr>
              <a:spLocks noChangeShapeType="1"/>
            </p:cNvSpPr>
            <p:nvPr/>
          </p:nvSpPr>
          <p:spPr bwMode="auto">
            <a:xfrm flipV="1">
              <a:off x="3806" y="2781"/>
              <a:ext cx="1" cy="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8854" name="Line 47"/>
            <p:cNvSpPr>
              <a:spLocks noChangeShapeType="1"/>
            </p:cNvSpPr>
            <p:nvPr/>
          </p:nvSpPr>
          <p:spPr bwMode="auto">
            <a:xfrm>
              <a:off x="3806" y="3707"/>
              <a:ext cx="18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8855" name="Line 48"/>
            <p:cNvSpPr>
              <a:spLocks noChangeShapeType="1"/>
            </p:cNvSpPr>
            <p:nvPr/>
          </p:nvSpPr>
          <p:spPr bwMode="auto">
            <a:xfrm>
              <a:off x="3806" y="2966"/>
              <a:ext cx="169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8856" name="Rectangle 49"/>
            <p:cNvSpPr>
              <a:spLocks noChangeArrowheads="1"/>
            </p:cNvSpPr>
            <p:nvPr/>
          </p:nvSpPr>
          <p:spPr bwMode="auto">
            <a:xfrm>
              <a:off x="3919" y="3027"/>
              <a:ext cx="174" cy="68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57" name="Rectangle 50"/>
            <p:cNvSpPr>
              <a:spLocks noChangeArrowheads="1"/>
            </p:cNvSpPr>
            <p:nvPr/>
          </p:nvSpPr>
          <p:spPr bwMode="auto">
            <a:xfrm>
              <a:off x="4213" y="3151"/>
              <a:ext cx="174" cy="55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58" name="Rectangle 51"/>
            <p:cNvSpPr>
              <a:spLocks noChangeArrowheads="1"/>
            </p:cNvSpPr>
            <p:nvPr/>
          </p:nvSpPr>
          <p:spPr bwMode="auto">
            <a:xfrm>
              <a:off x="4505" y="2904"/>
              <a:ext cx="174" cy="803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59" name="Rectangle 52"/>
            <p:cNvSpPr>
              <a:spLocks noChangeArrowheads="1"/>
            </p:cNvSpPr>
            <p:nvPr/>
          </p:nvSpPr>
          <p:spPr bwMode="auto">
            <a:xfrm>
              <a:off x="4799" y="3213"/>
              <a:ext cx="174" cy="49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60" name="Rectangle 53"/>
            <p:cNvSpPr>
              <a:spLocks noChangeArrowheads="1"/>
            </p:cNvSpPr>
            <p:nvPr/>
          </p:nvSpPr>
          <p:spPr bwMode="auto">
            <a:xfrm>
              <a:off x="5093" y="3089"/>
              <a:ext cx="174" cy="618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61" name="Text Box 54"/>
            <p:cNvSpPr txBox="1">
              <a:spLocks noChangeArrowheads="1"/>
            </p:cNvSpPr>
            <p:nvPr/>
          </p:nvSpPr>
          <p:spPr bwMode="auto">
            <a:xfrm>
              <a:off x="3449" y="2879"/>
              <a:ext cx="55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/>
                <a:t>100%</a:t>
              </a:r>
            </a:p>
          </p:txBody>
        </p:sp>
        <p:sp>
          <p:nvSpPr>
            <p:cNvPr id="78862" name="Text Box 55"/>
            <p:cNvSpPr txBox="1">
              <a:spLocks noChangeArrowheads="1"/>
            </p:cNvSpPr>
            <p:nvPr/>
          </p:nvSpPr>
          <p:spPr bwMode="auto">
            <a:xfrm>
              <a:off x="3849" y="3724"/>
              <a:ext cx="41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 dirty="0">
                  <a:solidFill>
                    <a:srgbClr val="FF0000"/>
                  </a:solidFill>
                </a:rPr>
                <a:t>Am</a:t>
              </a:r>
              <a:r>
                <a:rPr lang="de-DE" altLang="en-US" sz="1600" dirty="0"/>
                <a:t> 1</a:t>
              </a:r>
            </a:p>
          </p:txBody>
        </p:sp>
        <p:sp>
          <p:nvSpPr>
            <p:cNvPr id="78863" name="Text Box 56"/>
            <p:cNvSpPr txBox="1">
              <a:spLocks noChangeArrowheads="1"/>
            </p:cNvSpPr>
            <p:nvPr/>
          </p:nvSpPr>
          <p:spPr bwMode="auto">
            <a:xfrm>
              <a:off x="4145" y="3728"/>
              <a:ext cx="4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 dirty="0"/>
                <a:t>Am 2</a:t>
              </a:r>
            </a:p>
          </p:txBody>
        </p:sp>
        <p:sp>
          <p:nvSpPr>
            <p:cNvPr id="78864" name="Text Box 57"/>
            <p:cNvSpPr txBox="1">
              <a:spLocks noChangeArrowheads="1"/>
            </p:cNvSpPr>
            <p:nvPr/>
          </p:nvSpPr>
          <p:spPr bwMode="auto">
            <a:xfrm>
              <a:off x="4431" y="3728"/>
              <a:ext cx="4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 dirty="0"/>
                <a:t>Am 3</a:t>
              </a:r>
            </a:p>
          </p:txBody>
        </p:sp>
        <p:sp>
          <p:nvSpPr>
            <p:cNvPr id="78865" name="Text Box 58"/>
            <p:cNvSpPr txBox="1">
              <a:spLocks noChangeArrowheads="1"/>
            </p:cNvSpPr>
            <p:nvPr/>
          </p:nvSpPr>
          <p:spPr bwMode="auto">
            <a:xfrm>
              <a:off x="4737" y="3728"/>
              <a:ext cx="41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 dirty="0"/>
                <a:t>am 4</a:t>
              </a:r>
            </a:p>
          </p:txBody>
        </p:sp>
        <p:sp>
          <p:nvSpPr>
            <p:cNvPr id="78866" name="Text Box 59"/>
            <p:cNvSpPr txBox="1">
              <a:spLocks noChangeArrowheads="1"/>
            </p:cNvSpPr>
            <p:nvPr/>
          </p:nvSpPr>
          <p:spPr bwMode="auto">
            <a:xfrm>
              <a:off x="5023" y="3728"/>
              <a:ext cx="41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 dirty="0"/>
                <a:t>Am 5</a:t>
              </a:r>
            </a:p>
          </p:txBody>
        </p:sp>
        <p:sp>
          <p:nvSpPr>
            <p:cNvPr id="78867" name="Text Box 60"/>
            <p:cNvSpPr txBox="1">
              <a:spLocks noChangeArrowheads="1"/>
            </p:cNvSpPr>
            <p:nvPr/>
          </p:nvSpPr>
          <p:spPr bwMode="auto">
            <a:xfrm rot="16200000">
              <a:off x="3366" y="3213"/>
              <a:ext cx="6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dirty="0"/>
                <a:t> </a:t>
              </a:r>
              <a:r>
                <a:rPr lang="de-DE" altLang="en-US" dirty="0" err="1"/>
                <a:t>Arbetsbelastning</a:t>
              </a:r>
              <a:endParaRPr lang="de-DE" altLang="en-US" dirty="0"/>
            </a:p>
          </p:txBody>
        </p:sp>
        <p:sp>
          <p:nvSpPr>
            <p:cNvPr id="78868" name="Rectangle 61"/>
            <p:cNvSpPr>
              <a:spLocks noChangeArrowheads="1"/>
            </p:cNvSpPr>
            <p:nvPr/>
          </p:nvSpPr>
          <p:spPr bwMode="auto">
            <a:xfrm>
              <a:off x="3919" y="3260"/>
              <a:ext cx="174" cy="449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69" name="Rectangle 62"/>
            <p:cNvSpPr>
              <a:spLocks noChangeArrowheads="1"/>
            </p:cNvSpPr>
            <p:nvPr/>
          </p:nvSpPr>
          <p:spPr bwMode="auto">
            <a:xfrm>
              <a:off x="4216" y="3343"/>
              <a:ext cx="174" cy="365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70" name="Rectangle 63"/>
            <p:cNvSpPr>
              <a:spLocks noChangeArrowheads="1"/>
            </p:cNvSpPr>
            <p:nvPr/>
          </p:nvSpPr>
          <p:spPr bwMode="auto">
            <a:xfrm>
              <a:off x="4505" y="3231"/>
              <a:ext cx="174" cy="473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71" name="Rectangle 64"/>
            <p:cNvSpPr>
              <a:spLocks noChangeArrowheads="1"/>
            </p:cNvSpPr>
            <p:nvPr/>
          </p:nvSpPr>
          <p:spPr bwMode="auto">
            <a:xfrm>
              <a:off x="4799" y="3428"/>
              <a:ext cx="174" cy="27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72" name="Rectangle 65"/>
            <p:cNvSpPr>
              <a:spLocks noChangeArrowheads="1"/>
            </p:cNvSpPr>
            <p:nvPr/>
          </p:nvSpPr>
          <p:spPr bwMode="auto">
            <a:xfrm>
              <a:off x="5096" y="3395"/>
              <a:ext cx="174" cy="311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</p:grpSp>
      <p:sp>
        <p:nvSpPr>
          <p:cNvPr id="26" name="Content Placeholder 1"/>
          <p:cNvSpPr txBox="1">
            <a:spLocks/>
          </p:cNvSpPr>
          <p:nvPr/>
        </p:nvSpPr>
        <p:spPr>
          <a:xfrm>
            <a:off x="512886" y="1931759"/>
            <a:ext cx="4360221" cy="1627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/>
              <a:t>Betrakta</a:t>
            </a:r>
            <a:r>
              <a:rPr lang="en-US" sz="3200" dirty="0"/>
              <a:t> </a:t>
            </a:r>
            <a:r>
              <a:rPr lang="en-US" sz="3200" dirty="0" err="1"/>
              <a:t>nuvarande</a:t>
            </a:r>
            <a:r>
              <a:rPr lang="en-US" sz="3200" dirty="0"/>
              <a:t> </a:t>
            </a:r>
            <a:r>
              <a:rPr lang="en-US" sz="3200" dirty="0" err="1"/>
              <a:t>värdekedja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4000" b="1" dirty="0" err="1"/>
              <a:t>Balansering</a:t>
            </a:r>
            <a:r>
              <a:rPr lang="en-US" sz="4000" b="1" dirty="0"/>
              <a:t> </a:t>
            </a:r>
            <a:r>
              <a:rPr lang="en-US" sz="4000" b="1" dirty="0" err="1"/>
              <a:t>av</a:t>
            </a:r>
            <a:r>
              <a:rPr lang="en-US" sz="4000" b="1" dirty="0"/>
              <a:t> </a:t>
            </a:r>
            <a:r>
              <a:rPr lang="en-US" sz="4000" b="1" dirty="0" err="1"/>
              <a:t>belastningen</a:t>
            </a:r>
            <a:endParaRPr lang="en-US" sz="4000" b="1" dirty="0"/>
          </a:p>
        </p:txBody>
      </p:sp>
      <p:sp>
        <p:nvSpPr>
          <p:cNvPr id="27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Värdeflödesanalys</a:t>
            </a:r>
            <a:r>
              <a:rPr lang="en-US" sz="3300" b="1" dirty="0">
                <a:solidFill>
                  <a:srgbClr val="FF0000"/>
                </a:solidFill>
                <a:latin typeface="+mn-lt"/>
              </a:rPr>
              <a:t> (VSM)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3448" y="5708316"/>
            <a:ext cx="16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Arbetsställen</a:t>
            </a: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8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r="8401" b="8378"/>
          <a:stretch/>
        </p:blipFill>
        <p:spPr>
          <a:xfrm>
            <a:off x="1925781" y="1179593"/>
            <a:ext cx="8422164" cy="473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607566"/>
            <a:ext cx="1772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Tact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=</a:t>
            </a:r>
          </a:p>
          <a:p>
            <a:r>
              <a:rPr lang="fi-FI" dirty="0" err="1"/>
              <a:t>Takttid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Cycle</a:t>
            </a:r>
            <a:r>
              <a:rPr lang="fi-FI" dirty="0"/>
              <a:t> Time =</a:t>
            </a:r>
          </a:p>
          <a:p>
            <a:r>
              <a:rPr lang="fi-FI" dirty="0" err="1"/>
              <a:t>Cirkulationstid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Lead</a:t>
            </a:r>
            <a:r>
              <a:rPr lang="fi-FI" dirty="0"/>
              <a:t> Time =</a:t>
            </a:r>
          </a:p>
          <a:p>
            <a:r>
              <a:rPr lang="fi-FI" dirty="0" err="1"/>
              <a:t>Genomgångstid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7331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ontent Placeholder 2"/>
          <p:cNvSpPr>
            <a:spLocks noGrp="1"/>
          </p:cNvSpPr>
          <p:nvPr>
            <p:ph idx="4294967295"/>
          </p:nvPr>
        </p:nvSpPr>
        <p:spPr>
          <a:xfrm>
            <a:off x="1154424" y="2427288"/>
            <a:ext cx="9901237" cy="5873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lnSpc>
                <a:spcPts val="3200"/>
              </a:lnSpc>
              <a:spcAft>
                <a:spcPts val="1800"/>
              </a:spcAft>
              <a:buNone/>
            </a:pPr>
            <a:r>
              <a:rPr lang="sv-SE" altLang="en-US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 anger takten för produktionshastigheten</a:t>
            </a:r>
            <a:endParaRPr lang="en-GB" altLang="en-US" b="1" u="sng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8871" y="3287668"/>
            <a:ext cx="10139082" cy="21449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När</a:t>
            </a:r>
            <a:r>
              <a:rPr lang="en-US" sz="3200" dirty="0"/>
              <a:t> </a:t>
            </a:r>
            <a:r>
              <a:rPr lang="en-US" sz="3200" dirty="0" err="1"/>
              <a:t>värdet</a:t>
            </a:r>
            <a:r>
              <a:rPr lang="en-US" sz="3200" dirty="0"/>
              <a:t> </a:t>
            </a:r>
            <a:r>
              <a:rPr lang="en-US" sz="3200" dirty="0" err="1"/>
              <a:t>beskriver</a:t>
            </a:r>
            <a:r>
              <a:rPr lang="en-US" sz="3200" dirty="0"/>
              <a:t> </a:t>
            </a:r>
            <a:r>
              <a:rPr lang="en-US" sz="3200" dirty="0" err="1"/>
              <a:t>vad</a:t>
            </a:r>
            <a:r>
              <a:rPr lang="en-US" sz="3200" dirty="0"/>
              <a:t> </a:t>
            </a:r>
            <a:r>
              <a:rPr lang="en-US" sz="3200" dirty="0" err="1"/>
              <a:t>kunden</a:t>
            </a:r>
            <a:r>
              <a:rPr lang="en-US" sz="3200" dirty="0"/>
              <a:t> </a:t>
            </a:r>
            <a:r>
              <a:rPr lang="en-US" sz="3200" dirty="0" err="1"/>
              <a:t>vill</a:t>
            </a:r>
            <a:r>
              <a:rPr lang="en-US" sz="3200" dirty="0"/>
              <a:t> ha </a:t>
            </a:r>
            <a:r>
              <a:rPr lang="en-US" sz="3200" dirty="0" err="1"/>
              <a:t>så</a:t>
            </a:r>
            <a:r>
              <a:rPr lang="en-US" sz="3200" dirty="0"/>
              <a:t> </a:t>
            </a:r>
            <a:r>
              <a:rPr lang="en-US" sz="3200" dirty="0" err="1"/>
              <a:t>beskriver</a:t>
            </a:r>
            <a:r>
              <a:rPr lang="en-US" sz="3200" dirty="0"/>
              <a:t> </a:t>
            </a:r>
            <a:r>
              <a:rPr lang="en-US" sz="3200" dirty="0" err="1"/>
              <a:t>takttiden</a:t>
            </a:r>
            <a:r>
              <a:rPr lang="en-US" sz="3200" dirty="0"/>
              <a:t> </a:t>
            </a:r>
            <a:r>
              <a:rPr lang="en-US" sz="3200" dirty="0" err="1"/>
              <a:t>hur</a:t>
            </a:r>
            <a:r>
              <a:rPr lang="en-US" sz="3200" dirty="0"/>
              <a:t> </a:t>
            </a:r>
            <a:r>
              <a:rPr lang="en-US" sz="3200" dirty="0" err="1"/>
              <a:t>ofta</a:t>
            </a:r>
            <a:r>
              <a:rPr lang="en-US" sz="3200" dirty="0"/>
              <a:t> </a:t>
            </a:r>
            <a:r>
              <a:rPr lang="en-US" sz="3200" dirty="0" err="1"/>
              <a:t>kunden</a:t>
            </a:r>
            <a:r>
              <a:rPr lang="en-US" sz="3200" dirty="0"/>
              <a:t> </a:t>
            </a:r>
            <a:r>
              <a:rPr lang="en-US" sz="3200" dirty="0" err="1"/>
              <a:t>vill</a:t>
            </a:r>
            <a:r>
              <a:rPr lang="en-US" sz="3200" dirty="0"/>
              <a:t> ha det.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Takttid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10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39906" y="1910929"/>
            <a:ext cx="9816353" cy="31182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/>
              <a:t>TAKTTID      </a:t>
            </a:r>
            <a:r>
              <a:rPr lang="en-US" sz="3200" dirty="0" err="1"/>
              <a:t>Produktionshastighet</a:t>
            </a:r>
            <a:r>
              <a:rPr lang="en-US" sz="3200" dirty="0"/>
              <a:t> (</a:t>
            </a:r>
            <a:r>
              <a:rPr lang="en-US" sz="3200" dirty="0" err="1"/>
              <a:t>produkt</a:t>
            </a:r>
            <a:r>
              <a:rPr lang="en-US" sz="3200" dirty="0"/>
              <a:t> / </a:t>
            </a:r>
            <a:r>
              <a:rPr lang="en-US" sz="3200" dirty="0" err="1"/>
              <a:t>tjänst</a:t>
            </a:r>
            <a:r>
              <a:rPr lang="en-US" sz="3200" dirty="0"/>
              <a:t>)</a:t>
            </a:r>
          </a:p>
          <a:p>
            <a:pPr algn="ctr"/>
            <a:endParaRPr lang="en-US" sz="3200" dirty="0"/>
          </a:p>
          <a:p>
            <a:r>
              <a:rPr lang="en-US" sz="3200" dirty="0"/>
              <a:t> 	</a:t>
            </a:r>
            <a:r>
              <a:rPr lang="en-US" sz="3200" dirty="0">
                <a:solidFill>
                  <a:schemeClr val="tx1"/>
                </a:solidFill>
              </a:rPr>
              <a:t>			Den </a:t>
            </a:r>
            <a:r>
              <a:rPr lang="en-US" sz="3200" dirty="0" err="1">
                <a:solidFill>
                  <a:schemeClr val="tx1"/>
                </a:solidFill>
              </a:rPr>
              <a:t>användbara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tiden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en-US" sz="3200" dirty="0" err="1">
                <a:solidFill>
                  <a:schemeClr val="tx1"/>
                </a:solidFill>
              </a:rPr>
              <a:t>Takttid</a:t>
            </a:r>
            <a:r>
              <a:rPr lang="en-US" sz="3200" dirty="0">
                <a:solidFill>
                  <a:schemeClr val="tx1"/>
                </a:solidFill>
              </a:rPr>
              <a:t>   =   ------------------------------------------------------</a:t>
            </a:r>
          </a:p>
          <a:p>
            <a:r>
              <a:rPr lang="en-US" sz="3200" dirty="0">
                <a:solidFill>
                  <a:schemeClr val="tx1"/>
                </a:solidFill>
              </a:rPr>
              <a:t>               </a:t>
            </a:r>
            <a:r>
              <a:rPr lang="en-US" sz="3200" dirty="0" err="1">
                <a:solidFill>
                  <a:schemeClr val="tx1"/>
                </a:solidFill>
              </a:rPr>
              <a:t>Det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genomsnittliga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kravet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på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produktionsvolymen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3846" name="Text Box 8"/>
          <p:cNvSpPr txBox="1">
            <a:spLocks noChangeArrowheads="1"/>
          </p:cNvSpPr>
          <p:nvPr/>
        </p:nvSpPr>
        <p:spPr bwMode="auto">
          <a:xfrm>
            <a:off x="2240394" y="5158905"/>
            <a:ext cx="77271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 err="1">
                <a:latin typeface="+mn-lt"/>
              </a:rPr>
              <a:t>Det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är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nödvändigt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att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förstå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takttiden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för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att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kunna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uppskatta</a:t>
            </a:r>
            <a:r>
              <a:rPr lang="en-GB" altLang="en-US" sz="2800" b="1" dirty="0">
                <a:latin typeface="+mn-lt"/>
              </a:rPr>
              <a:t> </a:t>
            </a:r>
            <a:r>
              <a:rPr lang="en-GB" altLang="en-US" sz="2800" b="1" dirty="0" err="1">
                <a:latin typeface="+mn-lt"/>
              </a:rPr>
              <a:t>kapaciteten</a:t>
            </a:r>
            <a:r>
              <a:rPr lang="en-GB" altLang="en-US" sz="2800" b="1" dirty="0">
                <a:latin typeface="+mn-lt"/>
              </a:rPr>
              <a:t>.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Takttid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5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86753" y="3272115"/>
            <a:ext cx="9807388" cy="1470212"/>
          </a:xfrm>
          <a:prstGeom prst="roundRect">
            <a:avLst/>
          </a:prstGeom>
          <a:solidFill>
            <a:srgbClr val="FFFF66">
              <a:alpha val="87000"/>
            </a:srgbClr>
          </a:solidFill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842681" y="2112011"/>
            <a:ext cx="1065007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dirty="0" err="1">
                <a:latin typeface="+mn-lt"/>
              </a:rPr>
              <a:t>Kundbehov</a:t>
            </a:r>
            <a:r>
              <a:rPr lang="en-GB" altLang="en-US" dirty="0">
                <a:latin typeface="+mn-lt"/>
              </a:rPr>
              <a:t> 	= 26 000 </a:t>
            </a:r>
            <a:r>
              <a:rPr lang="en-GB" altLang="en-US" dirty="0" err="1">
                <a:latin typeface="+mn-lt"/>
              </a:rPr>
              <a:t>st</a:t>
            </a:r>
            <a:r>
              <a:rPr lang="en-GB" altLang="en-US" dirty="0">
                <a:latin typeface="+mn-lt"/>
              </a:rPr>
              <a:t> / </a:t>
            </a:r>
            <a:r>
              <a:rPr lang="en-GB" altLang="en-US" dirty="0" err="1">
                <a:latin typeface="+mn-lt"/>
              </a:rPr>
              <a:t>vecka</a:t>
            </a:r>
            <a:endParaRPr lang="en-GB" alt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GB" altLang="en-US" dirty="0">
                <a:latin typeface="+mn-lt"/>
              </a:rPr>
              <a:t>Den </a:t>
            </a:r>
            <a:r>
              <a:rPr lang="en-GB" altLang="en-US" dirty="0" err="1">
                <a:latin typeface="+mn-lt"/>
              </a:rPr>
              <a:t>användbara</a:t>
            </a:r>
            <a:r>
              <a:rPr lang="en-GB" altLang="en-US" dirty="0">
                <a:latin typeface="+mn-lt"/>
              </a:rPr>
              <a:t> </a:t>
            </a:r>
            <a:r>
              <a:rPr lang="en-GB" altLang="en-US" dirty="0" err="1">
                <a:latin typeface="+mn-lt"/>
              </a:rPr>
              <a:t>helhetstiden</a:t>
            </a:r>
            <a:r>
              <a:rPr lang="en-GB" altLang="en-US" dirty="0">
                <a:latin typeface="+mn-lt"/>
              </a:rPr>
              <a:t> per </a:t>
            </a:r>
            <a:r>
              <a:rPr lang="en-GB" altLang="en-US" dirty="0" err="1">
                <a:latin typeface="+mn-lt"/>
              </a:rPr>
              <a:t>vecka</a:t>
            </a:r>
            <a:r>
              <a:rPr lang="en-GB" altLang="en-US" dirty="0">
                <a:latin typeface="+mn-lt"/>
              </a:rPr>
              <a:t> 	= 3 </a:t>
            </a:r>
            <a:r>
              <a:rPr lang="en-GB" altLang="en-US" dirty="0" err="1">
                <a:latin typeface="+mn-lt"/>
              </a:rPr>
              <a:t>skift</a:t>
            </a:r>
            <a:r>
              <a:rPr lang="en-GB" altLang="en-US" dirty="0">
                <a:latin typeface="+mn-lt"/>
              </a:rPr>
              <a:t>  x  8 t  x  5 </a:t>
            </a:r>
            <a:r>
              <a:rPr lang="en-GB" altLang="en-US" dirty="0" err="1">
                <a:latin typeface="+mn-lt"/>
              </a:rPr>
              <a:t>dagar</a:t>
            </a:r>
            <a:r>
              <a:rPr lang="en-GB" altLang="en-US" dirty="0">
                <a:latin typeface="+mn-lt"/>
              </a:rPr>
              <a:t>  x  60s</a:t>
            </a:r>
          </a:p>
          <a:p>
            <a:pPr>
              <a:spcAft>
                <a:spcPts val="600"/>
              </a:spcAft>
            </a:pPr>
            <a:r>
              <a:rPr lang="pt-BR" altLang="en-US" dirty="0">
                <a:latin typeface="+mn-lt"/>
              </a:rPr>
              <a:t>			        		= 43200 s </a:t>
            </a:r>
          </a:p>
          <a:p>
            <a:pPr>
              <a:spcAft>
                <a:spcPts val="600"/>
              </a:spcAft>
            </a:pPr>
            <a:endParaRPr lang="pt-BR" altLang="en-US" b="1" dirty="0">
              <a:latin typeface="+mn-lt"/>
            </a:endParaRPr>
          </a:p>
          <a:p>
            <a:r>
              <a:rPr lang="pt-BR" altLang="en-US" b="1" dirty="0">
                <a:latin typeface="+mn-lt"/>
              </a:rPr>
              <a:t>		        Den beräknade tiden för perioden              43200 s</a:t>
            </a:r>
          </a:p>
          <a:p>
            <a:r>
              <a:rPr lang="pt-BR" altLang="en-US" b="1" dirty="0"/>
              <a:t>	Takttid =  ------------------------------------------------  = ---------------  = </a:t>
            </a:r>
            <a:r>
              <a:rPr lang="pt-BR" altLang="en-US" b="1" dirty="0">
                <a:solidFill>
                  <a:srgbClr val="C00000"/>
                </a:solidFill>
              </a:rPr>
              <a:t>16,62 s / st</a:t>
            </a:r>
            <a:endParaRPr lang="pt-BR" altLang="en-US" b="1" dirty="0">
              <a:latin typeface="+mn-lt"/>
            </a:endParaRPr>
          </a:p>
          <a:p>
            <a:r>
              <a:rPr lang="pt-BR" altLang="en-US" b="1" dirty="0">
                <a:latin typeface="+mn-lt"/>
              </a:rPr>
              <a:t>                                                     Kundbehovet under perioden </a:t>
            </a:r>
            <a:r>
              <a:rPr lang="pt-BR" altLang="en-US" b="1" dirty="0">
                <a:solidFill>
                  <a:srgbClr val="FF0000"/>
                </a:solidFill>
                <a:latin typeface="+mn-lt"/>
              </a:rPr>
              <a:t>            </a:t>
            </a:r>
            <a:r>
              <a:rPr lang="pt-BR" altLang="en-US" b="1" dirty="0">
                <a:latin typeface="+mn-lt"/>
              </a:rPr>
              <a:t>26000 st</a:t>
            </a:r>
          </a:p>
          <a:p>
            <a:pPr>
              <a:spcAft>
                <a:spcPts val="600"/>
              </a:spcAft>
            </a:pPr>
            <a:endParaRPr lang="pt-BR" altLang="en-US" b="1" dirty="0">
              <a:latin typeface="+mn-lt"/>
            </a:endParaRPr>
          </a:p>
        </p:txBody>
      </p:sp>
      <p:pic>
        <p:nvPicPr>
          <p:cNvPr id="227333" name="Picture 5" descr="MMj02347340000[1]"/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94" y="4911419"/>
            <a:ext cx="134489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4" name="AutoShape 6"/>
          <p:cNvSpPr>
            <a:spLocks noChangeArrowheads="1"/>
          </p:cNvSpPr>
          <p:nvPr/>
        </p:nvSpPr>
        <p:spPr bwMode="auto">
          <a:xfrm>
            <a:off x="2151529" y="4901214"/>
            <a:ext cx="4122457" cy="1263650"/>
          </a:xfrm>
          <a:prstGeom prst="wedgeEllipseCallout">
            <a:avLst>
              <a:gd name="adj1" fmla="val 74396"/>
              <a:gd name="adj2" fmla="val -12127"/>
            </a:avLst>
          </a:prstGeom>
          <a:solidFill>
            <a:schemeClr val="bg1"/>
          </a:solidFill>
          <a:ln w="9525" algn="ctr">
            <a:solidFill>
              <a:srgbClr val="3399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sz="1400" b="1" dirty="0" err="1">
                <a:solidFill>
                  <a:srgbClr val="008000"/>
                </a:solidFill>
              </a:rPr>
              <a:t>Var</a:t>
            </a:r>
            <a:r>
              <a:rPr lang="en-GB" altLang="en-US" sz="1400" b="1" dirty="0">
                <a:solidFill>
                  <a:srgbClr val="008000"/>
                </a:solidFill>
              </a:rPr>
              <a:t> 16de </a:t>
            </a:r>
            <a:r>
              <a:rPr lang="en-GB" altLang="en-US" sz="1400" b="1" dirty="0" err="1">
                <a:solidFill>
                  <a:srgbClr val="008000"/>
                </a:solidFill>
              </a:rPr>
              <a:t>sekund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ska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en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artikel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bli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färdigt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för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att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kunna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garantera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att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kundbeställningen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blir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färdig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i</a:t>
            </a:r>
            <a:r>
              <a:rPr lang="en-GB" altLang="en-US" sz="1400" b="1" dirty="0">
                <a:solidFill>
                  <a:srgbClr val="008000"/>
                </a:solidFill>
              </a:rPr>
              <a:t> </a:t>
            </a:r>
            <a:r>
              <a:rPr lang="en-GB" altLang="en-US" sz="1400" b="1" dirty="0" err="1">
                <a:solidFill>
                  <a:srgbClr val="008000"/>
                </a:solidFill>
              </a:rPr>
              <a:t>tid</a:t>
            </a:r>
            <a:r>
              <a:rPr lang="en-GB" altLang="en-US" sz="1400" b="1" dirty="0">
                <a:solidFill>
                  <a:srgbClr val="008000"/>
                </a:solidFill>
              </a:rPr>
              <a:t>.</a:t>
            </a:r>
            <a:endParaRPr lang="pt-BR" altLang="en-US" sz="1400" b="1" dirty="0">
              <a:solidFill>
                <a:srgbClr val="008000"/>
              </a:solidFill>
            </a:endParaRPr>
          </a:p>
        </p:txBody>
      </p:sp>
      <p:sp>
        <p:nvSpPr>
          <p:cNvPr id="164870" name="Text Box 7"/>
          <p:cNvSpPr txBox="1">
            <a:spLocks noChangeArrowheads="1"/>
          </p:cNvSpPr>
          <p:nvPr/>
        </p:nvSpPr>
        <p:spPr bwMode="auto">
          <a:xfrm>
            <a:off x="-637035" y="1667520"/>
            <a:ext cx="6624638" cy="40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pt-BR" altLang="en-US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Ett exempel på att räkna takttid</a:t>
            </a: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Takttid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4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7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7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4041" y="3244334"/>
            <a:ext cx="494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i-FI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https://www.youtube.com/watch?v=xSMSmeyri7o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6C8CB-F3B3-41CC-AE24-251411094BA8}"/>
              </a:ext>
            </a:extLst>
          </p:cNvPr>
          <p:cNvSpPr txBox="1"/>
          <p:nvPr/>
        </p:nvSpPr>
        <p:spPr>
          <a:xfrm>
            <a:off x="4845627" y="400569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Video: Coffee Kaizen</a:t>
            </a:r>
          </a:p>
        </p:txBody>
      </p:sp>
      <p:pic>
        <p:nvPicPr>
          <p:cNvPr id="4" name="Kuva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r="14218" b="8843"/>
          <a:stretch/>
        </p:blipFill>
        <p:spPr>
          <a:xfrm>
            <a:off x="1696749" y="1126863"/>
            <a:ext cx="8582803" cy="51278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1E688F-B51A-4EB1-9EA4-30BD012AEC2E}"/>
              </a:ext>
            </a:extLst>
          </p:cNvPr>
          <p:cNvSpPr txBox="1"/>
          <p:nvPr/>
        </p:nvSpPr>
        <p:spPr>
          <a:xfrm>
            <a:off x="4623758" y="425570"/>
            <a:ext cx="54461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 err="1">
                <a:solidFill>
                  <a:srgbClr val="FFFF00"/>
                </a:solidFill>
                <a:cs typeface="Calibri"/>
              </a:rPr>
              <a:t>There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is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not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the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Execise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from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the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manual  T02-V2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Koffe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kazien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T02-V3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koffe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kaizen</a:t>
            </a:r>
            <a:r>
              <a:rPr lang="es-ES" dirty="0">
                <a:solidFill>
                  <a:srgbClr val="FFFF00"/>
                </a:solidFill>
                <a:cs typeface="Calibri"/>
              </a:rPr>
              <a:t>??? Change </a:t>
            </a:r>
            <a:r>
              <a:rPr lang="es-ES" dirty="0" err="1">
                <a:solidFill>
                  <a:srgbClr val="FFFF00"/>
                </a:solidFill>
                <a:cs typeface="Calibri"/>
              </a:rPr>
              <a:t>the</a:t>
            </a:r>
            <a:r>
              <a:rPr lang="es-ES" dirty="0">
                <a:solidFill>
                  <a:srgbClr val="FFFF00"/>
                </a:solidFill>
                <a:cs typeface="Calibri"/>
              </a:rPr>
              <a:t> manual???</a:t>
            </a:r>
          </a:p>
        </p:txBody>
      </p:sp>
    </p:spTree>
    <p:extLst>
      <p:ext uri="{BB962C8B-B14F-4D97-AF65-F5344CB8AC3E}">
        <p14:creationId xmlns:p14="http://schemas.microsoft.com/office/powerpoint/2010/main" val="354840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4105" y="3244334"/>
            <a:ext cx="494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i-FI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https://www.youtube.com/watch?v=3osu7aJHwk0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BFCB0-ADEC-4193-A808-DF61A41D0F56}"/>
              </a:ext>
            </a:extLst>
          </p:cNvPr>
          <p:cNvSpPr txBox="1"/>
          <p:nvPr/>
        </p:nvSpPr>
        <p:spPr>
          <a:xfrm>
            <a:off x="4698422" y="3893127"/>
            <a:ext cx="3098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Video: Improved Coffee Kaizen</a:t>
            </a:r>
          </a:p>
        </p:txBody>
      </p:sp>
      <p:pic>
        <p:nvPicPr>
          <p:cNvPr id="4" name="Kuva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r="16392" b="8651"/>
          <a:stretch/>
        </p:blipFill>
        <p:spPr>
          <a:xfrm>
            <a:off x="2052481" y="1110828"/>
            <a:ext cx="8148795" cy="50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3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58742" y="2791368"/>
            <a:ext cx="8293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>
                <a:ea typeface="Arial" charset="0"/>
                <a:cs typeface="Arial" charset="0"/>
              </a:rPr>
              <a:t>LEAN FOR WORK AND LEAN FOR LIFE</a:t>
            </a:r>
          </a:p>
          <a:p>
            <a:pPr algn="ctr"/>
            <a:r>
              <a:rPr lang="en-US" sz="3600" b="1"/>
              <a:t>Train the trainer to teach Lean skills in VET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7055" y="4197927"/>
            <a:ext cx="698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This publication has been funded by the European Commission. The Commission accepts no responsibility for the contents of the publication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92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" y="530118"/>
            <a:ext cx="12192000" cy="62379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0873" y="1998192"/>
            <a:ext cx="85922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  </a:t>
            </a:r>
            <a:r>
              <a:rPr lang="en-US" sz="6600" b="1" dirty="0" err="1">
                <a:solidFill>
                  <a:schemeClr val="accent2"/>
                </a:solidFill>
              </a:rPr>
              <a:t>Identifiera</a:t>
            </a:r>
            <a:r>
              <a:rPr lang="en-US" sz="6600" b="1" dirty="0">
                <a:solidFill>
                  <a:schemeClr val="accent2"/>
                </a:solidFill>
              </a:rPr>
              <a:t> </a:t>
            </a:r>
            <a:r>
              <a:rPr lang="en-US" sz="6600" b="1" dirty="0" err="1">
                <a:solidFill>
                  <a:schemeClr val="accent2"/>
                </a:solidFill>
              </a:rPr>
              <a:t>värdekedjan</a:t>
            </a:r>
            <a:endParaRPr lang="en-US" sz="6600" b="1" dirty="0">
              <a:solidFill>
                <a:schemeClr val="accent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21304" y="3823588"/>
            <a:ext cx="572251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 err="1">
                <a:latin typeface="Calibri" pitchFamily="34" charset="0"/>
              </a:rPr>
              <a:t>Processbeskrivning</a:t>
            </a:r>
            <a:endParaRPr lang="en-US" altLang="ja-JP" sz="28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 err="1">
                <a:latin typeface="Calibri" pitchFamily="34" charset="0"/>
              </a:rPr>
              <a:t>Värdeflödesanalys</a:t>
            </a:r>
            <a:r>
              <a:rPr lang="en-US" altLang="ja-JP" sz="2800" dirty="0">
                <a:latin typeface="Calibri" pitchFamily="34" charset="0"/>
              </a:rPr>
              <a:t/>
            </a:r>
            <a:br>
              <a:rPr lang="en-US" altLang="ja-JP" sz="2800" dirty="0">
                <a:latin typeface="Calibri" pitchFamily="34" charset="0"/>
              </a:rPr>
            </a:br>
            <a:r>
              <a:rPr lang="en-US" altLang="ja-JP" sz="2800" dirty="0" err="1">
                <a:latin typeface="Calibri" pitchFamily="34" charset="0"/>
              </a:rPr>
              <a:t>dvs</a:t>
            </a:r>
            <a:r>
              <a:rPr lang="en-US" altLang="ja-JP" sz="2800" dirty="0">
                <a:latin typeface="Calibri" pitchFamily="34" charset="0"/>
              </a:rPr>
              <a:t> VSM (Value Stream Mapping)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 err="1">
                <a:latin typeface="Calibri" pitchFamily="34" charset="0"/>
              </a:rPr>
              <a:t>Takttid</a:t>
            </a:r>
            <a:r>
              <a:rPr lang="en-US" altLang="ja-JP" sz="2800" dirty="0">
                <a:latin typeface="Calibri" pitchFamily="34" charset="0"/>
              </a:rPr>
              <a:t>, </a:t>
            </a:r>
            <a:r>
              <a:rPr lang="en-US" altLang="ja-JP" sz="2800" dirty="0" err="1">
                <a:latin typeface="Calibri" pitchFamily="34" charset="0"/>
              </a:rPr>
              <a:t>cykeltid</a:t>
            </a:r>
            <a:r>
              <a:rPr lang="en-US" altLang="ja-JP" sz="2800" dirty="0">
                <a:latin typeface="Calibri" pitchFamily="34" charset="0"/>
              </a:rPr>
              <a:t>, </a:t>
            </a:r>
            <a:r>
              <a:rPr lang="en-US" altLang="ja-JP" sz="2800" dirty="0" err="1">
                <a:latin typeface="Calibri" pitchFamily="34" charset="0"/>
              </a:rPr>
              <a:t>ledtid</a:t>
            </a:r>
            <a:r>
              <a:rPr lang="en-US" altLang="ja-JP" sz="2800" dirty="0">
                <a:latin typeface="Calibri" pitchFamily="34" charset="0"/>
              </a:rPr>
              <a:t> (</a:t>
            </a:r>
            <a:r>
              <a:rPr lang="en-US" altLang="ja-JP" sz="2800" dirty="0" err="1">
                <a:latin typeface="Calibri" pitchFamily="34" charset="0"/>
              </a:rPr>
              <a:t>genomgångstid</a:t>
            </a:r>
            <a:r>
              <a:rPr lang="en-US" altLang="ja-JP" sz="2800" dirty="0">
                <a:latin typeface="Calibri" pitchFamily="34" charset="0"/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70873" y="3833419"/>
            <a:ext cx="26172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000" b="1" dirty="0" err="1">
                <a:latin typeface="Calibri" pitchFamily="34" charset="0"/>
              </a:rPr>
              <a:t>Verktyg</a:t>
            </a:r>
            <a:r>
              <a:rPr lang="en-US" altLang="ja-JP" sz="4000" b="1" dirty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078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Box 7"/>
          <p:cNvSpPr txBox="1">
            <a:spLocks noChangeArrowheads="1"/>
          </p:cNvSpPr>
          <p:nvPr/>
        </p:nvSpPr>
        <p:spPr bwMode="auto">
          <a:xfrm>
            <a:off x="4655828" y="4451382"/>
            <a:ext cx="2396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dirty="0">
                <a:latin typeface="+mn-lt"/>
              </a:rPr>
              <a:t>Informations- och materialflödet</a:t>
            </a:r>
            <a:endParaRPr lang="en-US" altLang="en-US" dirty="0">
              <a:latin typeface="+mn-lt"/>
            </a:endParaRPr>
          </a:p>
        </p:txBody>
      </p:sp>
      <p:pic>
        <p:nvPicPr>
          <p:cNvPr id="68614" name="Picture 7" descr="http://site.directtelecomglobal.com/call_cent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6" y="2892478"/>
            <a:ext cx="3076800" cy="22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9" descr="http://www.epc.org/mediafiles/ca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179" y="2892478"/>
            <a:ext cx="3818656" cy="22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920177" y="3805739"/>
            <a:ext cx="2078918" cy="69007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81914" y="1196752"/>
            <a:ext cx="108823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sz="2000" b="1" dirty="0">
                <a:solidFill>
                  <a:schemeClr val="accent2"/>
                </a:solidFill>
              </a:rPr>
              <a:t> </a:t>
            </a:r>
            <a:r>
              <a:rPr lang="en-GB" altLang="en-US" sz="2000" b="1" dirty="0" err="1">
                <a:solidFill>
                  <a:schemeClr val="accent2"/>
                </a:solidFill>
              </a:rPr>
              <a:t>Identifiera</a:t>
            </a:r>
            <a:r>
              <a:rPr lang="en-GB" altLang="en-US" sz="2000" b="1" dirty="0">
                <a:solidFill>
                  <a:schemeClr val="accent2"/>
                </a:solidFill>
              </a:rPr>
              <a:t> </a:t>
            </a:r>
            <a:r>
              <a:rPr lang="en-GB" altLang="en-US" sz="2000" b="1" dirty="0" err="1">
                <a:solidFill>
                  <a:schemeClr val="accent2"/>
                </a:solidFill>
              </a:rPr>
              <a:t>värdeflöde</a:t>
            </a:r>
            <a:r>
              <a:rPr lang="en-GB" altLang="en-US" sz="2000" b="1" dirty="0">
                <a:solidFill>
                  <a:schemeClr val="accent2"/>
                </a:solidFill>
              </a:rPr>
              <a:t> </a:t>
            </a:r>
            <a:r>
              <a:rPr lang="en-GB" altLang="en-US" sz="2000" b="1" dirty="0" err="1">
                <a:solidFill>
                  <a:schemeClr val="accent2"/>
                </a:solidFill>
              </a:rPr>
              <a:t>för</a:t>
            </a:r>
            <a:r>
              <a:rPr lang="en-GB" altLang="en-US" sz="2000" b="1" dirty="0">
                <a:solidFill>
                  <a:schemeClr val="accent2"/>
                </a:solidFill>
              </a:rPr>
              <a:t> </a:t>
            </a:r>
            <a:r>
              <a:rPr lang="en-GB" altLang="en-US" sz="2000" b="1" dirty="0" err="1">
                <a:solidFill>
                  <a:schemeClr val="accent2"/>
                </a:solidFill>
              </a:rPr>
              <a:t>var</a:t>
            </a:r>
            <a:r>
              <a:rPr lang="en-GB" altLang="en-US" sz="2000" b="1" dirty="0">
                <a:solidFill>
                  <a:schemeClr val="accent2"/>
                </a:solidFill>
              </a:rPr>
              <a:t> service </a:t>
            </a:r>
            <a:r>
              <a:rPr lang="en-GB" altLang="en-US" sz="2000" b="1" dirty="0" err="1">
                <a:solidFill>
                  <a:schemeClr val="accent2"/>
                </a:solidFill>
              </a:rPr>
              <a:t>eller</a:t>
            </a:r>
            <a:r>
              <a:rPr lang="en-GB" altLang="en-US" sz="2000" b="1" dirty="0">
                <a:solidFill>
                  <a:schemeClr val="accent2"/>
                </a:solidFill>
              </a:rPr>
              <a:t> </a:t>
            </a:r>
            <a:r>
              <a:rPr lang="en-GB" altLang="en-US" sz="2000" b="1" dirty="0" err="1">
                <a:solidFill>
                  <a:srgbClr val="FF0000"/>
                </a:solidFill>
              </a:rPr>
              <a:t>produktfamil</a:t>
            </a:r>
            <a:r>
              <a:rPr lang="en-GB" altLang="en-US" sz="2800" b="1" dirty="0">
                <a:solidFill>
                  <a:srgbClr val="FF0000"/>
                </a:solidFill>
              </a:rPr>
              <a:t> </a:t>
            </a:r>
            <a:r>
              <a:rPr lang="en-GB" altLang="en-US" sz="2000" b="1" dirty="0" err="1">
                <a:solidFill>
                  <a:schemeClr val="accent2"/>
                </a:solidFill>
              </a:rPr>
              <a:t>och</a:t>
            </a:r>
            <a:r>
              <a:rPr lang="en-GB" altLang="en-US" sz="2000" b="1" dirty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b="1" dirty="0" err="1">
                <a:solidFill>
                  <a:schemeClr val="accent2"/>
                </a:solidFill>
              </a:rPr>
              <a:t>eliminera</a:t>
            </a:r>
            <a:r>
              <a:rPr lang="en-GB" altLang="en-US" sz="2800" b="1" dirty="0">
                <a:solidFill>
                  <a:schemeClr val="accent2"/>
                </a:solidFill>
              </a:rPr>
              <a:t> </a:t>
            </a:r>
            <a:r>
              <a:rPr lang="en-GB" altLang="en-US" sz="2800" b="1" dirty="0" err="1">
                <a:solidFill>
                  <a:schemeClr val="accent2"/>
                </a:solidFill>
              </a:rPr>
              <a:t>slöseri</a:t>
            </a:r>
            <a:endParaRPr lang="pt-PT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1" y="530118"/>
            <a:ext cx="12192000" cy="623793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err="1">
                <a:solidFill>
                  <a:srgbClr val="FF0000"/>
                </a:solidFill>
              </a:rPr>
              <a:t>Princip</a:t>
            </a:r>
            <a:r>
              <a:rPr lang="en-US" sz="8800" b="1" dirty="0">
                <a:solidFill>
                  <a:srgbClr val="FF0000"/>
                </a:solidFill>
              </a:rPr>
              <a:t> 2</a:t>
            </a:r>
          </a:p>
          <a:p>
            <a:pPr algn="ctr"/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08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4572000" y="1909567"/>
            <a:ext cx="6983603" cy="35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4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Aft>
                <a:spcPct val="30000"/>
              </a:spcAft>
            </a:pPr>
            <a:r>
              <a:rPr lang="pt-PT" altLang="en-US" sz="2800" b="1" dirty="0">
                <a:latin typeface="+mn-lt"/>
                <a:cs typeface="Arial"/>
              </a:rPr>
              <a:t>Fördelarna: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sv-SE" altLang="en-US" sz="2400" dirty="0">
                <a:latin typeface="+mn-lt"/>
                <a:cs typeface="Arial"/>
              </a:rPr>
              <a:t>En översikt över alla processer som helhet och inte bara beskrivningar av enskilda processer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sv-SE" altLang="en-US" sz="2400" dirty="0">
                <a:latin typeface="+mn-lt"/>
                <a:cs typeface="Arial"/>
              </a:rPr>
              <a:t>  Förstå samspelet mellan olika processteg och olika tider och effektiviteten som uppstår genom flödesjämvikt.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sv-SE" altLang="en-US" sz="2400" dirty="0">
                <a:latin typeface="+mn-lt"/>
                <a:cs typeface="Arial"/>
              </a:rPr>
              <a:t>  Identifiera slöseriet (spill)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sv-SE" altLang="en-US" sz="2400" dirty="0">
                <a:latin typeface="+mn-lt"/>
                <a:cs typeface="Arial"/>
              </a:rPr>
              <a:t>  Optimering av helheten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sv-SE" altLang="en-US" sz="2400" dirty="0">
                <a:latin typeface="+mn-lt"/>
                <a:cs typeface="Arial"/>
              </a:rPr>
              <a:t>  Dokument som ska uppdateras</a:t>
            </a:r>
            <a:endParaRPr lang="pt-PT" altLang="en-US" sz="2400" dirty="0">
              <a:latin typeface="+mn-lt"/>
              <a:cs typeface="Arial"/>
            </a:endParaRPr>
          </a:p>
        </p:txBody>
      </p:sp>
      <p:sp>
        <p:nvSpPr>
          <p:cNvPr id="69636" name="TextBox 5"/>
          <p:cNvSpPr txBox="1">
            <a:spLocks noChangeArrowheads="1"/>
          </p:cNvSpPr>
          <p:nvPr/>
        </p:nvSpPr>
        <p:spPr bwMode="auto">
          <a:xfrm>
            <a:off x="673239" y="2971798"/>
            <a:ext cx="41499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/>
            <a:r>
              <a:rPr lang="pt-PT" altLang="en-US" sz="3200" b="1" dirty="0">
                <a:latin typeface="+mn-lt"/>
                <a:cs typeface="Arial"/>
              </a:rPr>
              <a:t>Analys av</a:t>
            </a:r>
          </a:p>
          <a:p>
            <a:pPr indent="0"/>
            <a:r>
              <a:rPr lang="pt-PT" altLang="en-US" sz="3200" dirty="0">
                <a:latin typeface="+mn-lt"/>
                <a:cs typeface="Arial"/>
              </a:rPr>
              <a:t>värdeflödet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1" y="530118"/>
            <a:ext cx="12192000" cy="623793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err="1">
                <a:solidFill>
                  <a:srgbClr val="FF0000"/>
                </a:solidFill>
              </a:rPr>
              <a:t>Princip</a:t>
            </a:r>
            <a:r>
              <a:rPr lang="en-US" sz="8800" b="1" dirty="0">
                <a:solidFill>
                  <a:srgbClr val="FF0000"/>
                </a:solidFill>
              </a:rPr>
              <a:t> 2</a:t>
            </a:r>
          </a:p>
          <a:p>
            <a:pPr algn="ctr"/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63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solidFill>
                  <a:srgbClr val="FF0000"/>
                </a:solidFill>
              </a:rPr>
              <a:t>Princip</a:t>
            </a:r>
            <a:r>
              <a:rPr lang="en-US" sz="8000" b="1" dirty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+mn-lt"/>
              </a:rPr>
              <a:t>Processbeskrivning</a:t>
            </a: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US" sz="4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39097" y="1641988"/>
            <a:ext cx="10913806" cy="394206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Processbeskrivning</a:t>
            </a: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används</a:t>
            </a: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för</a:t>
            </a:r>
            <a:r>
              <a:rPr lang="en-US" sz="3200" b="1" spc="25" dirty="0">
                <a:solidFill>
                  <a:srgbClr val="231F20"/>
                </a:solidFill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latin typeface="Calibri"/>
                <a:cs typeface="Calibri"/>
              </a:rPr>
              <a:t>Att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samla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nuvarande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och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ny</a:t>
            </a:r>
            <a:r>
              <a:rPr lang="en-US" dirty="0">
                <a:latin typeface="Calibri"/>
                <a:cs typeface="Calibri"/>
              </a:rPr>
              <a:t> information om </a:t>
            </a:r>
            <a:r>
              <a:rPr lang="en-US" dirty="0" err="1">
                <a:latin typeface="Calibri"/>
                <a:cs typeface="Calibri"/>
              </a:rPr>
              <a:t>processen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latin typeface="Calibri"/>
                <a:cs typeface="Calibri"/>
              </a:rPr>
              <a:t>Att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identifiera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flödet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av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händelser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latin typeface="Calibri"/>
                <a:cs typeface="Calibri"/>
              </a:rPr>
              <a:t>Identifiera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olika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enheters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ansvarsområden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även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</a:t>
            </a:r>
            <a:r>
              <a:rPr lang="en-US" dirty="0">
                <a:latin typeface="Calibri"/>
                <a:cs typeface="Calibri"/>
              </a:rPr>
              <a:t> den </a:t>
            </a:r>
            <a:r>
              <a:rPr lang="en-US" dirty="0" err="1">
                <a:latin typeface="Calibri"/>
                <a:cs typeface="Calibri"/>
              </a:rPr>
              <a:t>offentliga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sektorn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latin typeface="Calibri"/>
                <a:cs typeface="Calibri"/>
              </a:rPr>
              <a:t>För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tydligt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markera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processavbrott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för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olika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funktioners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kontaktyta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gräns</a:t>
            </a:r>
            <a:r>
              <a:rPr lang="en-US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latin typeface="Calibri"/>
                <a:cs typeface="Calibri"/>
              </a:rPr>
              <a:t>Att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identifiera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aktiviteter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mervärde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och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som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mervärde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10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639097" y="1641988"/>
            <a:ext cx="10913806" cy="340785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v-SE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Fyra (4) steg i processbeskrivningen</a:t>
            </a:r>
            <a:endParaRPr lang="en-US" sz="3200" b="1" spc="15" dirty="0">
              <a:solidFill>
                <a:srgbClr val="231F20"/>
              </a:solidFill>
              <a:ea typeface="Times New Roman" panose="02020603050405020304" pitchFamily="18" charset="0"/>
              <a:cs typeface="Calibri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v-SE" dirty="0">
                <a:cs typeface="Calibri"/>
              </a:rPr>
              <a:t>Beskriver processens flöde på makronivå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dirty="0">
                <a:cs typeface="Calibri"/>
              </a:rPr>
              <a:t>      med hänsyn till helheten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cs typeface="Calibri"/>
              </a:rPr>
              <a:t>2.   </a:t>
            </a:r>
            <a:r>
              <a:rPr lang="en-US" dirty="0" err="1">
                <a:cs typeface="Calibri"/>
              </a:rPr>
              <a:t>Definiera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funktionella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områden</a:t>
            </a:r>
            <a:endParaRPr lang="en-US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latin typeface="Calibri"/>
                <a:cs typeface="Calibri"/>
              </a:rPr>
              <a:t>3.   </a:t>
            </a:r>
            <a:r>
              <a:rPr lang="en-US" dirty="0" err="1">
                <a:latin typeface="Calibri"/>
                <a:cs typeface="Calibri"/>
              </a:rPr>
              <a:t>Specificera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stegen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cs typeface="Calibri"/>
              </a:rPr>
              <a:t>4.  </a:t>
            </a:r>
            <a:r>
              <a:rPr lang="en-US" dirty="0" err="1">
                <a:cs typeface="Calibri"/>
              </a:rPr>
              <a:t>Koppla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ihop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stegen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pilarna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2153"/>
          <a:stretch/>
        </p:blipFill>
        <p:spPr>
          <a:xfrm>
            <a:off x="7288497" y="2342128"/>
            <a:ext cx="2633755" cy="468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538" b="62375"/>
          <a:stretch/>
        </p:blipFill>
        <p:spPr>
          <a:xfrm>
            <a:off x="7045107" y="3056307"/>
            <a:ext cx="2633755" cy="1796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7442" b="31926"/>
          <a:stretch/>
        </p:blipFill>
        <p:spPr>
          <a:xfrm>
            <a:off x="8119770" y="3517406"/>
            <a:ext cx="2633755" cy="1828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8080"/>
          <a:stretch/>
        </p:blipFill>
        <p:spPr>
          <a:xfrm>
            <a:off x="8861942" y="4085155"/>
            <a:ext cx="2633755" cy="1905735"/>
          </a:xfrm>
          <a:prstGeom prst="rect">
            <a:avLst/>
          </a:prstGeom>
        </p:spPr>
      </p:pic>
      <p:sp>
        <p:nvSpPr>
          <p:cNvPr id="10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rgbClr val="FF0000"/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rgbClr val="FF0000"/>
                </a:solidFill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Processbeskrivning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845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68171" y="1789113"/>
            <a:ext cx="4310063" cy="5365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PT" b="1" dirty="0"/>
              <a:t>Modell /mönster av processbeskrivning 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63750" y="2751612"/>
            <a:ext cx="315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cs typeface="Arial" panose="020B0604020202020204" pitchFamily="34" charset="0"/>
              </a:rPr>
              <a:t>Processaktivitet</a:t>
            </a:r>
            <a:endParaRPr lang="pt-PT" sz="2000" dirty="0"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63749" y="3866706"/>
            <a:ext cx="336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Början</a:t>
            </a:r>
            <a:r>
              <a:rPr lang="en-US" sz="200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200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slutpunkt</a:t>
            </a:r>
            <a:r>
              <a:rPr lang="en-US" sz="200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processen</a:t>
            </a:r>
            <a:endParaRPr lang="en-GB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63750" y="4829195"/>
            <a:ext cx="3826920" cy="104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0">
              <a:lnSpc>
                <a:spcPct val="103000"/>
              </a:lnSpc>
              <a:spcBef>
                <a:spcPts val="52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231F20"/>
                </a:solidFill>
                <a:ea typeface="Helvetica" panose="020B0500000000000000" pitchFamily="34" charset="0"/>
              </a:rPr>
              <a:t>Uppgift</a:t>
            </a:r>
            <a:r>
              <a:rPr lang="en-US" sz="2000" dirty="0">
                <a:solidFill>
                  <a:srgbClr val="231F20"/>
                </a:solidFill>
                <a:ea typeface="Helvetica" panose="020B0500000000000000" pitchFamily="34" charset="0"/>
              </a:rPr>
              <a:t> / </a:t>
            </a:r>
            <a:r>
              <a:rPr lang="en-US" sz="2000" dirty="0" err="1">
                <a:solidFill>
                  <a:srgbClr val="231F20"/>
                </a:solidFill>
                <a:ea typeface="Helvetica" panose="020B0500000000000000" pitchFamily="34" charset="0"/>
              </a:rPr>
              <a:t>Aktivitet</a:t>
            </a:r>
            <a:r>
              <a:rPr lang="en-US" sz="2000" dirty="0">
                <a:solidFill>
                  <a:srgbClr val="231F20"/>
                </a:solidFill>
                <a:ea typeface="Helvetica" panose="020B0500000000000000" pitchFamily="34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a typeface="Helvetica" panose="020B0500000000000000" pitchFamily="34" charset="0"/>
              </a:rPr>
              <a:t>där</a:t>
            </a:r>
            <a:r>
              <a:rPr lang="en-US" sz="2000" dirty="0">
                <a:solidFill>
                  <a:srgbClr val="231F20"/>
                </a:solidFill>
                <a:ea typeface="Helvetica" panose="020B0500000000000000" pitchFamily="34" charset="0"/>
              </a:rPr>
              <a:t> man </a:t>
            </a:r>
            <a:r>
              <a:rPr lang="en-US" sz="2000" dirty="0" err="1">
                <a:solidFill>
                  <a:srgbClr val="231F20"/>
                </a:solidFill>
                <a:ea typeface="Helvetica" panose="020B0500000000000000" pitchFamily="34" charset="0"/>
              </a:rPr>
              <a:t>arbetar</a:t>
            </a:r>
            <a:r>
              <a:rPr lang="en-US" sz="2000" dirty="0">
                <a:solidFill>
                  <a:srgbClr val="231F20"/>
                </a:solidFill>
                <a:ea typeface="Helvetica" panose="020B0500000000000000" pitchFamily="34" charset="0"/>
              </a:rPr>
              <a:t>. </a:t>
            </a:r>
            <a:r>
              <a:rPr lang="en-US" sz="2000" dirty="0" err="1">
                <a:solidFill>
                  <a:srgbClr val="231F20"/>
                </a:solidFill>
                <a:ea typeface="Helvetica" panose="020B0500000000000000" pitchFamily="34" charset="0"/>
              </a:rPr>
              <a:t>Vanligen</a:t>
            </a:r>
            <a:r>
              <a:rPr lang="en-US" sz="2000" dirty="0">
                <a:solidFill>
                  <a:srgbClr val="231F20"/>
                </a:solidFill>
                <a:ea typeface="Helvetica" panose="020B0500000000000000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a typeface="Helvetica" panose="020B0500000000000000" pitchFamily="34" charset="0"/>
              </a:rPr>
              <a:t>antecknas</a:t>
            </a:r>
            <a:r>
              <a:rPr lang="en-US" sz="2000" dirty="0">
                <a:solidFill>
                  <a:srgbClr val="231F20"/>
                </a:solidFill>
                <a:ea typeface="Helvetica" panose="020B0500000000000000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a typeface="Helvetica" panose="020B0500000000000000" pitchFamily="34" charset="0"/>
              </a:rPr>
              <a:t>aktör</a:t>
            </a:r>
            <a:r>
              <a:rPr lang="en-US" sz="2000" dirty="0">
                <a:solidFill>
                  <a:srgbClr val="231F20"/>
                </a:solidFill>
                <a:ea typeface="Helvetica" panose="020B0500000000000000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a typeface="Helvetica" panose="020B0500000000000000" pitchFamily="34" charset="0"/>
              </a:rPr>
              <a:t>och</a:t>
            </a:r>
            <a:r>
              <a:rPr lang="en-US" sz="2000" dirty="0">
                <a:solidFill>
                  <a:srgbClr val="231F20"/>
                </a:solidFill>
                <a:ea typeface="Helvetica" panose="020B0500000000000000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a typeface="Helvetica" panose="020B0500000000000000" pitchFamily="34" charset="0"/>
              </a:rPr>
              <a:t>uppgift</a:t>
            </a:r>
            <a:r>
              <a:rPr lang="en-US" sz="2000" dirty="0">
                <a:solidFill>
                  <a:srgbClr val="231F20"/>
                </a:solidFill>
                <a:ea typeface="Helvetica" panose="020B0500000000000000" pitchFamily="34" charset="0"/>
              </a:rPr>
              <a:t>.</a:t>
            </a:r>
            <a:endParaRPr lang="en-GB" sz="2000" dirty="0">
              <a:effectLst/>
              <a:ea typeface="Helvetica" panose="020B0500000000000000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1455" y="4902599"/>
            <a:ext cx="4646840" cy="9800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3000"/>
              </a:lnSpc>
              <a:spcBef>
                <a:spcPts val="20"/>
              </a:spcBef>
            </a:pPr>
            <a:r>
              <a:rPr lang="en-US" sz="2000" dirty="0" err="1">
                <a:cs typeface="Arial"/>
              </a:rPr>
              <a:t>Beslutsfattande</a:t>
            </a:r>
            <a:r>
              <a:rPr lang="en-US" sz="2000" dirty="0">
                <a:cs typeface="Arial"/>
              </a:rPr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gjorts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kontrollen</a:t>
            </a:r>
            <a:r>
              <a:rPr lang="fi-FI" dirty="0"/>
              <a:t> </a:t>
            </a:r>
            <a:r>
              <a:rPr lang="fi-FI" dirty="0" err="1"/>
              <a:t>mot</a:t>
            </a:r>
            <a:r>
              <a:rPr lang="fi-FI" dirty="0"/>
              <a:t> </a:t>
            </a:r>
            <a:r>
              <a:rPr lang="fi-FI" dirty="0" err="1"/>
              <a:t>standardinformation</a:t>
            </a:r>
            <a:r>
              <a:rPr lang="fi-FI" dirty="0"/>
              <a:t>/</a:t>
            </a:r>
            <a:r>
              <a:rPr lang="fi-FI" dirty="0" err="1"/>
              <a:t>produktkriterier</a:t>
            </a:r>
            <a:r>
              <a:rPr lang="fi-FI" dirty="0"/>
              <a:t> (</a:t>
            </a:r>
            <a:r>
              <a:rPr lang="fi-FI" dirty="0" err="1"/>
              <a:t>standarder</a:t>
            </a:r>
            <a:r>
              <a:rPr lang="fi-FI" dirty="0"/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86411" y="2372984"/>
            <a:ext cx="4326164" cy="104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2000" dirty="0">
                <a:cs typeface="Arial" panose="020B0604020202020204" pitchFamily="34" charset="0"/>
              </a:rPr>
              <a:t>Information / </a:t>
            </a:r>
            <a:r>
              <a:rPr lang="en-US" sz="2000" dirty="0" err="1">
                <a:cs typeface="Arial" panose="020B0604020202020204" pitchFamily="34" charset="0"/>
              </a:rPr>
              <a:t>Produkt</a:t>
            </a:r>
            <a:r>
              <a:rPr lang="en-US" sz="2000" dirty="0">
                <a:cs typeface="Arial" panose="020B0604020202020204" pitchFamily="34" charset="0"/>
              </a:rPr>
              <a:t>:</a:t>
            </a:r>
          </a:p>
          <a:p>
            <a:pPr marR="8890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2000" dirty="0" err="1">
                <a:cs typeface="Arial" panose="020B0604020202020204" pitchFamily="34" charset="0"/>
              </a:rPr>
              <a:t>har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placerats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på</a:t>
            </a:r>
            <a:r>
              <a:rPr lang="en-US" sz="2000" dirty="0">
                <a:cs typeface="Arial" panose="020B0604020202020204" pitchFamily="34" charset="0"/>
              </a:rPr>
              <a:t> lager (</a:t>
            </a:r>
            <a:r>
              <a:rPr lang="en-US" sz="2000" dirty="0" err="1">
                <a:cs typeface="Arial" panose="020B0604020202020204" pitchFamily="34" charset="0"/>
              </a:rPr>
              <a:t>t.ex</a:t>
            </a:r>
            <a:r>
              <a:rPr lang="en-US" sz="2000" dirty="0">
                <a:cs typeface="Arial" panose="020B0604020202020204" pitchFamily="34" charset="0"/>
              </a:rPr>
              <a:t>. </a:t>
            </a:r>
            <a:r>
              <a:rPr lang="en-US" sz="2000" dirty="0" err="1">
                <a:cs typeface="Arial" panose="020B0604020202020204" pitchFamily="34" charset="0"/>
              </a:rPr>
              <a:t>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arkivet</a:t>
            </a:r>
            <a:r>
              <a:rPr lang="en-US" sz="2000" dirty="0">
                <a:cs typeface="Arial" panose="020B0604020202020204" pitchFamily="34" charset="0"/>
              </a:rPr>
              <a:t>, map)  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6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Princip</a:t>
            </a:r>
            <a:r>
              <a:rPr lang="en-US" sz="3600" b="1" dirty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Processbeskrivning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603264" y="4923952"/>
            <a:ext cx="1281111" cy="6040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1400" b="1" dirty="0" err="1">
                <a:solidFill>
                  <a:schemeClr val="accent1">
                    <a:lumMod val="50000"/>
                  </a:schemeClr>
                </a:solidFill>
              </a:rPr>
              <a:t>Uppgift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/ </a:t>
            </a:r>
            <a:r>
              <a:rPr kumimoji="0" lang="en-GB" altLang="en-US" sz="1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Arbetsmoment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5890670" y="3683741"/>
            <a:ext cx="1281111" cy="778374"/>
          </a:xfrm>
          <a:prstGeom prst="flowChartDela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err="1">
                <a:solidFill>
                  <a:schemeClr val="accent1">
                    <a:lumMod val="50000"/>
                  </a:schemeClr>
                </a:solidFill>
              </a:rPr>
              <a:t>Väntan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sz="1400" b="1" dirty="0" err="1">
                <a:solidFill>
                  <a:schemeClr val="accent1">
                    <a:lumMod val="50000"/>
                  </a:schemeClr>
                </a:solidFill>
              </a:rPr>
              <a:t>eller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sz="1400" b="1" dirty="0" err="1">
                <a:solidFill>
                  <a:schemeClr val="accent1">
                    <a:lumMod val="50000"/>
                  </a:schemeClr>
                </a:solidFill>
              </a:rPr>
              <a:t>dröjsmål</a:t>
            </a:r>
            <a:endParaRPr lang="fi-FI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5094514" y="5018808"/>
            <a:ext cx="2386941" cy="85374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err="1">
                <a:solidFill>
                  <a:schemeClr val="accent1">
                    <a:lumMod val="50000"/>
                  </a:schemeClr>
                </a:solidFill>
              </a:rPr>
              <a:t>Beslutsfattande</a:t>
            </a:r>
            <a:endParaRPr lang="fi-FI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3263" y="3866706"/>
            <a:ext cx="1281111" cy="595409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err="1"/>
              <a:t>Början</a:t>
            </a:r>
            <a:r>
              <a:rPr lang="fi-FI" sz="1400" b="1" dirty="0"/>
              <a:t> </a:t>
            </a:r>
            <a:r>
              <a:rPr lang="fi-FI" sz="1400" b="1" dirty="0" err="1"/>
              <a:t>och</a:t>
            </a:r>
            <a:r>
              <a:rPr lang="fi-FI" sz="1400" b="1" dirty="0"/>
              <a:t> </a:t>
            </a:r>
            <a:r>
              <a:rPr lang="fi-FI" sz="1400" b="1" dirty="0" err="1"/>
              <a:t>slutpunkt</a:t>
            </a:r>
            <a:endParaRPr lang="fi-FI" sz="1400" b="1" dirty="0"/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603263" y="2731706"/>
            <a:ext cx="1281111" cy="595409"/>
          </a:xfrm>
          <a:prstGeom prst="rect">
            <a:avLst/>
          </a:prstGeom>
          <a:solidFill>
            <a:srgbClr val="FF3399"/>
          </a:solidFill>
          <a:ln>
            <a:solidFill>
              <a:srgbClr val="7030A0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Aktivitet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Flowchart: Merge 9"/>
          <p:cNvSpPr/>
          <p:nvPr/>
        </p:nvSpPr>
        <p:spPr>
          <a:xfrm>
            <a:off x="5631873" y="2314474"/>
            <a:ext cx="1539908" cy="1012641"/>
          </a:xfrm>
          <a:prstGeom prst="flowChartMerge">
            <a:avLst/>
          </a:prstGeom>
          <a:solidFill>
            <a:srgbClr val="7030A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/>
              <a:t>Lager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6411" y="3618246"/>
            <a:ext cx="4505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som helst när information / produkt väntar på nästa åtgärd eller beslut (t.ex. Inkorgen, Utkorg, väntar på insamling av omgång/</a:t>
            </a:r>
            <a:r>
              <a:rPr lang="sv-SE" dirty="0" err="1"/>
              <a:t>batch</a:t>
            </a:r>
            <a:r>
              <a:rPr lang="sv-SE" dirty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453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2283845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cs typeface="Arial" panose="020B0604020202020204" pitchFamily="34" charset="0"/>
              </a:rPr>
              <a:t>Fylld enkel pil - används mellan uppgifter av samma person eller område, men inga fysiska överföringar sker</a:t>
            </a:r>
          </a:p>
          <a:p>
            <a:endParaRPr lang="en-GB" sz="2400" dirty="0">
              <a:cs typeface="Arial" panose="020B0604020202020204" pitchFamily="34" charset="0"/>
            </a:endParaRPr>
          </a:p>
          <a:p>
            <a:endParaRPr lang="en-GB" sz="2400" dirty="0">
              <a:cs typeface="Arial" panose="020B0604020202020204" pitchFamily="34" charset="0"/>
            </a:endParaRPr>
          </a:p>
          <a:p>
            <a:r>
              <a:rPr lang="sv-SE" sz="2400" dirty="0">
                <a:cs typeface="Arial" panose="020B0604020202020204" pitchFamily="34" charset="0"/>
              </a:rPr>
              <a:t>Pil med konturer - Beskriver den fysiska överföringen av information eller produkt från en person eller funktion till en annan.</a:t>
            </a:r>
          </a:p>
          <a:p>
            <a:endParaRPr lang="sv-SE" sz="2400" dirty="0">
              <a:cs typeface="Arial" panose="020B0604020202020204" pitchFamily="34" charset="0"/>
            </a:endParaRPr>
          </a:p>
          <a:p>
            <a:r>
              <a:rPr lang="sv-SE" sz="2400" dirty="0" err="1">
                <a:cs typeface="Arial" panose="020B0604020202020204" pitchFamily="34" charset="0"/>
              </a:rPr>
              <a:t>Blixtpil</a:t>
            </a:r>
            <a:r>
              <a:rPr lang="sv-SE" sz="2400" dirty="0">
                <a:cs typeface="Arial" panose="020B0604020202020204" pitchFamily="34" charset="0"/>
              </a:rPr>
              <a:t> - beskriver elektronisk överföring av information från en person eller funktion till en annan.</a:t>
            </a:r>
            <a:endParaRPr lang="en-GB" sz="2400" dirty="0"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64" y="5030248"/>
            <a:ext cx="1786682" cy="615929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569631" y="1716980"/>
            <a:ext cx="4309485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b="1" dirty="0"/>
              <a:t>Processbeskrivningens pilar</a:t>
            </a:r>
          </a:p>
        </p:txBody>
      </p:sp>
      <p:sp>
        <p:nvSpPr>
          <p:cNvPr id="14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Princip</a:t>
            </a:r>
            <a:r>
              <a:rPr lang="en-US" sz="3600" b="1" dirty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sz="3300" b="1" dirty="0" err="1">
                <a:solidFill>
                  <a:srgbClr val="FF0000"/>
                </a:solidFill>
                <a:latin typeface="+mn-lt"/>
              </a:rPr>
              <a:t>Processbeskrivning</a:t>
            </a:r>
            <a:endParaRPr lang="en-US" sz="3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46051" y="2451108"/>
            <a:ext cx="1682295" cy="57966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ight Arrow 14"/>
          <p:cNvSpPr/>
          <p:nvPr/>
        </p:nvSpPr>
        <p:spPr>
          <a:xfrm>
            <a:off x="946050" y="3839897"/>
            <a:ext cx="1682295" cy="579667"/>
          </a:xfrm>
          <a:prstGeom prst="righ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885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B7FE31D87FC944BC2242F5F365016A" ma:contentTypeVersion="12" ma:contentTypeDescription="Luo uusi asiakirja." ma:contentTypeScope="" ma:versionID="e7cd290be0310d79ded4a47832a0808f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180e86ecb833259490524a507f8d9f6c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C6E1E1-2391-4497-8B1D-43D891CD2B9D}">
  <ds:schemaRefs>
    <ds:schemaRef ds:uri="dbb4bb59-340b-40d7-b36a-e65cb49f14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31c4e8d-8d33-4f83-9b03-dff978f9daf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0E00A6-75C2-4BA1-A321-FC74C749F0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c4e8d-8d33-4f83-9b03-dff978f9daf7"/>
    <ds:schemaRef ds:uri="dbb4bb59-340b-40d7-b36a-e65cb49f1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1836</Words>
  <Application>Microsoft Office PowerPoint</Application>
  <PresentationFormat>Laajakuva</PresentationFormat>
  <Paragraphs>267</Paragraphs>
  <Slides>28</Slides>
  <Notes>13</Notes>
  <HiddenSlides>3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6" baseType="lpstr">
      <vt:lpstr>Yu Gothic</vt:lpstr>
      <vt:lpstr>Arial</vt:lpstr>
      <vt:lpstr>Calibri</vt:lpstr>
      <vt:lpstr>Calibri Light</vt:lpstr>
      <vt:lpstr>Helvetica</vt:lpstr>
      <vt:lpstr>Times New Roman</vt:lpstr>
      <vt:lpstr>Wingdings</vt:lpstr>
      <vt:lpstr>Office-tema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Peltoharju Sami</cp:lastModifiedBy>
  <cp:revision>219</cp:revision>
  <cp:lastPrinted>2020-03-06T06:52:10Z</cp:lastPrinted>
  <dcterms:created xsi:type="dcterms:W3CDTF">2019-08-21T07:31:50Z</dcterms:created>
  <dcterms:modified xsi:type="dcterms:W3CDTF">2021-02-01T18:39:35Z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