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87" r:id="rId6"/>
    <p:sldId id="28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9" r:id="rId21"/>
    <p:sldId id="285" r:id="rId22"/>
    <p:sldId id="276" r:id="rId23"/>
    <p:sldId id="277" r:id="rId24"/>
    <p:sldId id="278" r:id="rId25"/>
    <p:sldId id="280" r:id="rId26"/>
    <p:sldId id="279" r:id="rId27"/>
    <p:sldId id="286" r:id="rId2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93628-5C54-4928-AD5A-CB1ABCA347E8}" v="11" dt="2020-02-21T10:49:58.189"/>
    <p1510:client id="{30FA5A9E-C983-406E-87B5-D0DB91E47592}" v="132" dt="2021-01-20T02:43:44.130"/>
    <p1510:client id="{7059F0FE-C3DA-441F-97F9-84D14FB351A1}" v="177" dt="2019-11-22T14:44:18.425"/>
    <p1510:client id="{76A70CEB-62C6-4F97-8362-8CE27A9D5E6D}" v="171" dt="2020-02-06T13:26:04.704"/>
    <p1510:client id="{7AFCE43B-2C4C-191D-144F-E32972BDE1E8}" v="4" dt="2019-10-28T04:50:39.979"/>
    <p1510:client id="{B4BFF895-09A7-4DBE-AB65-889E05FD62F6}" v="4" dt="2019-10-28T04:35:17.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36" autoAdjust="0"/>
  </p:normalViewPr>
  <p:slideViewPr>
    <p:cSldViewPr snapToGrid="0">
      <p:cViewPr varScale="1">
        <p:scale>
          <a:sx n="48" d="100"/>
          <a:sy n="48" d="100"/>
        </p:scale>
        <p:origin x="1476" y="54"/>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backa Katarina" userId="S::katarina.sandbacka@vamia.fi::1930a15f-4c37-469e-9f57-4ba92dfff4e7" providerId="AD" clId="Web-{30FA5A9E-C983-406E-87B5-D0DB91E47592}"/>
    <pc:docChg chg="modSld">
      <pc:chgData name="Sandbacka Katarina" userId="S::katarina.sandbacka@vamia.fi::1930a15f-4c37-469e-9f57-4ba92dfff4e7" providerId="AD" clId="Web-{30FA5A9E-C983-406E-87B5-D0DB91E47592}" dt="2021-01-20T02:43:44.130" v="81"/>
      <pc:docMkLst>
        <pc:docMk/>
      </pc:docMkLst>
      <pc:sldChg chg="addSp modSp">
        <pc:chgData name="Sandbacka Katarina" userId="S::katarina.sandbacka@vamia.fi::1930a15f-4c37-469e-9f57-4ba92dfff4e7" providerId="AD" clId="Web-{30FA5A9E-C983-406E-87B5-D0DB91E47592}" dt="2021-01-20T02:42:47.582" v="68"/>
        <pc:sldMkLst>
          <pc:docMk/>
          <pc:sldMk cId="1446261731" sldId="256"/>
        </pc:sldMkLst>
        <pc:picChg chg="add mod">
          <ac:chgData name="Sandbacka Katarina" userId="S::katarina.sandbacka@vamia.fi::1930a15f-4c37-469e-9f57-4ba92dfff4e7" providerId="AD" clId="Web-{30FA5A9E-C983-406E-87B5-D0DB91E47592}" dt="2021-01-20T02:42:47.582" v="68"/>
          <ac:picMkLst>
            <pc:docMk/>
            <pc:sldMk cId="1446261731" sldId="256"/>
            <ac:picMk id="2" creationId="{F3DB7EE4-2916-4E63-A58C-DB948998070D}"/>
          </ac:picMkLst>
        </pc:picChg>
      </pc:sldChg>
      <pc:sldChg chg="modSp">
        <pc:chgData name="Sandbacka Katarina" userId="S::katarina.sandbacka@vamia.fi::1930a15f-4c37-469e-9f57-4ba92dfff4e7" providerId="AD" clId="Web-{30FA5A9E-C983-406E-87B5-D0DB91E47592}" dt="2021-01-20T02:40:49.720" v="18" actId="20577"/>
        <pc:sldMkLst>
          <pc:docMk/>
          <pc:sldMk cId="94094376" sldId="262"/>
        </pc:sldMkLst>
        <pc:spChg chg="mod">
          <ac:chgData name="Sandbacka Katarina" userId="S::katarina.sandbacka@vamia.fi::1930a15f-4c37-469e-9f57-4ba92dfff4e7" providerId="AD" clId="Web-{30FA5A9E-C983-406E-87B5-D0DB91E47592}" dt="2021-01-20T02:40:49.720" v="18" actId="20577"/>
          <ac:spMkLst>
            <pc:docMk/>
            <pc:sldMk cId="94094376" sldId="262"/>
            <ac:spMk id="7" creationId="{00000000-0000-0000-0000-000000000000}"/>
          </ac:spMkLst>
        </pc:spChg>
      </pc:sldChg>
      <pc:sldChg chg="addSp delSp modSp">
        <pc:chgData name="Sandbacka Katarina" userId="S::katarina.sandbacka@vamia.fi::1930a15f-4c37-469e-9f57-4ba92dfff4e7" providerId="AD" clId="Web-{30FA5A9E-C983-406E-87B5-D0DB91E47592}" dt="2021-01-20T02:43:44.130" v="81"/>
        <pc:sldMkLst>
          <pc:docMk/>
          <pc:sldMk cId="2468652787" sldId="283"/>
        </pc:sldMkLst>
        <pc:picChg chg="add mod">
          <ac:chgData name="Sandbacka Katarina" userId="S::katarina.sandbacka@vamia.fi::1930a15f-4c37-469e-9f57-4ba92dfff4e7" providerId="AD" clId="Web-{30FA5A9E-C983-406E-87B5-D0DB91E47592}" dt="2021-01-20T02:42:05.160" v="19"/>
          <ac:picMkLst>
            <pc:docMk/>
            <pc:sldMk cId="2468652787" sldId="283"/>
            <ac:picMk id="4" creationId="{00E57BBF-7A21-4413-90DA-54BE5D3A45DD}"/>
          </ac:picMkLst>
        </pc:picChg>
        <pc:picChg chg="add mod">
          <ac:chgData name="Sandbacka Katarina" userId="S::katarina.sandbacka@vamia.fi::1930a15f-4c37-469e-9f57-4ba92dfff4e7" providerId="AD" clId="Web-{30FA5A9E-C983-406E-87B5-D0DB91E47592}" dt="2021-01-20T02:42:05.566" v="20"/>
          <ac:picMkLst>
            <pc:docMk/>
            <pc:sldMk cId="2468652787" sldId="283"/>
            <ac:picMk id="5" creationId="{C676776C-7B0F-4C16-AB4C-AE45B972F487}"/>
          </ac:picMkLst>
        </pc:picChg>
        <pc:picChg chg="add mod">
          <ac:chgData name="Sandbacka Katarina" userId="S::katarina.sandbacka@vamia.fi::1930a15f-4c37-469e-9f57-4ba92dfff4e7" providerId="AD" clId="Web-{30FA5A9E-C983-406E-87B5-D0DB91E47592}" dt="2021-01-20T02:42:05.800" v="21"/>
          <ac:picMkLst>
            <pc:docMk/>
            <pc:sldMk cId="2468652787" sldId="283"/>
            <ac:picMk id="6" creationId="{82869A94-B79C-49BA-B45E-D804D3D8538C}"/>
          </ac:picMkLst>
        </pc:picChg>
        <pc:picChg chg="add mod">
          <ac:chgData name="Sandbacka Katarina" userId="S::katarina.sandbacka@vamia.fi::1930a15f-4c37-469e-9f57-4ba92dfff4e7" providerId="AD" clId="Web-{30FA5A9E-C983-406E-87B5-D0DB91E47592}" dt="2021-01-20T02:42:06.066" v="22"/>
          <ac:picMkLst>
            <pc:docMk/>
            <pc:sldMk cId="2468652787" sldId="283"/>
            <ac:picMk id="7" creationId="{D6A706E4-C85D-4056-82D2-F6691198193D}"/>
          </ac:picMkLst>
        </pc:picChg>
        <pc:picChg chg="add mod">
          <ac:chgData name="Sandbacka Katarina" userId="S::katarina.sandbacka@vamia.fi::1930a15f-4c37-469e-9f57-4ba92dfff4e7" providerId="AD" clId="Web-{30FA5A9E-C983-406E-87B5-D0DB91E47592}" dt="2021-01-20T02:42:06.332" v="23"/>
          <ac:picMkLst>
            <pc:docMk/>
            <pc:sldMk cId="2468652787" sldId="283"/>
            <ac:picMk id="8" creationId="{9C2D3935-C4C4-4CA5-8EE2-AB7F108C7DCB}"/>
          </ac:picMkLst>
        </pc:picChg>
        <pc:picChg chg="add mod">
          <ac:chgData name="Sandbacka Katarina" userId="S::katarina.sandbacka@vamia.fi::1930a15f-4c37-469e-9f57-4ba92dfff4e7" providerId="AD" clId="Web-{30FA5A9E-C983-406E-87B5-D0DB91E47592}" dt="2021-01-20T02:42:06.597" v="24"/>
          <ac:picMkLst>
            <pc:docMk/>
            <pc:sldMk cId="2468652787" sldId="283"/>
            <ac:picMk id="9" creationId="{0AF16EF7-DD1C-4C97-9420-19E20F64B247}"/>
          </ac:picMkLst>
        </pc:picChg>
        <pc:picChg chg="add mod">
          <ac:chgData name="Sandbacka Katarina" userId="S::katarina.sandbacka@vamia.fi::1930a15f-4c37-469e-9f57-4ba92dfff4e7" providerId="AD" clId="Web-{30FA5A9E-C983-406E-87B5-D0DB91E47592}" dt="2021-01-20T02:42:06.863" v="25"/>
          <ac:picMkLst>
            <pc:docMk/>
            <pc:sldMk cId="2468652787" sldId="283"/>
            <ac:picMk id="10" creationId="{CE03ABF7-29DE-402E-B37B-8AA3D7AB750D}"/>
          </ac:picMkLst>
        </pc:picChg>
        <pc:picChg chg="add mod">
          <ac:chgData name="Sandbacka Katarina" userId="S::katarina.sandbacka@vamia.fi::1930a15f-4c37-469e-9f57-4ba92dfff4e7" providerId="AD" clId="Web-{30FA5A9E-C983-406E-87B5-D0DB91E47592}" dt="2021-01-20T02:42:07.129" v="26"/>
          <ac:picMkLst>
            <pc:docMk/>
            <pc:sldMk cId="2468652787" sldId="283"/>
            <ac:picMk id="11" creationId="{3D1152AE-D827-4E06-8D83-B6D74D4A8842}"/>
          </ac:picMkLst>
        </pc:picChg>
        <pc:picChg chg="add mod">
          <ac:chgData name="Sandbacka Katarina" userId="S::katarina.sandbacka@vamia.fi::1930a15f-4c37-469e-9f57-4ba92dfff4e7" providerId="AD" clId="Web-{30FA5A9E-C983-406E-87B5-D0DB91E47592}" dt="2021-01-20T02:42:07.394" v="27"/>
          <ac:picMkLst>
            <pc:docMk/>
            <pc:sldMk cId="2468652787" sldId="283"/>
            <ac:picMk id="12" creationId="{CB25561B-E15F-4BAB-8F75-929FE324E640}"/>
          </ac:picMkLst>
        </pc:picChg>
        <pc:picChg chg="add mod">
          <ac:chgData name="Sandbacka Katarina" userId="S::katarina.sandbacka@vamia.fi::1930a15f-4c37-469e-9f57-4ba92dfff4e7" providerId="AD" clId="Web-{30FA5A9E-C983-406E-87B5-D0DB91E47592}" dt="2021-01-20T02:42:07.800" v="28"/>
          <ac:picMkLst>
            <pc:docMk/>
            <pc:sldMk cId="2468652787" sldId="283"/>
            <ac:picMk id="13" creationId="{877769C5-A4D3-497E-8ADC-FC4A333B0BA6}"/>
          </ac:picMkLst>
        </pc:picChg>
        <pc:picChg chg="add mod">
          <ac:chgData name="Sandbacka Katarina" userId="S::katarina.sandbacka@vamia.fi::1930a15f-4c37-469e-9f57-4ba92dfff4e7" providerId="AD" clId="Web-{30FA5A9E-C983-406E-87B5-D0DB91E47592}" dt="2021-01-20T02:42:08.035" v="29"/>
          <ac:picMkLst>
            <pc:docMk/>
            <pc:sldMk cId="2468652787" sldId="283"/>
            <ac:picMk id="14" creationId="{A1214806-101B-400B-9798-B1958A6FC29E}"/>
          </ac:picMkLst>
        </pc:picChg>
        <pc:picChg chg="add mod">
          <ac:chgData name="Sandbacka Katarina" userId="S::katarina.sandbacka@vamia.fi::1930a15f-4c37-469e-9f57-4ba92dfff4e7" providerId="AD" clId="Web-{30FA5A9E-C983-406E-87B5-D0DB91E47592}" dt="2021-01-20T02:42:08.113" v="30"/>
          <ac:picMkLst>
            <pc:docMk/>
            <pc:sldMk cId="2468652787" sldId="283"/>
            <ac:picMk id="15" creationId="{F9D52046-9A31-4C53-A25E-2F8DE337198E}"/>
          </ac:picMkLst>
        </pc:picChg>
        <pc:picChg chg="add mod">
          <ac:chgData name="Sandbacka Katarina" userId="S::katarina.sandbacka@vamia.fi::1930a15f-4c37-469e-9f57-4ba92dfff4e7" providerId="AD" clId="Web-{30FA5A9E-C983-406E-87B5-D0DB91E47592}" dt="2021-01-20T02:42:08.207" v="31"/>
          <ac:picMkLst>
            <pc:docMk/>
            <pc:sldMk cId="2468652787" sldId="283"/>
            <ac:picMk id="16" creationId="{46EAD560-2626-4073-9D7B-1CBD0ED1E38C}"/>
          </ac:picMkLst>
        </pc:picChg>
        <pc:picChg chg="add mod">
          <ac:chgData name="Sandbacka Katarina" userId="S::katarina.sandbacka@vamia.fi::1930a15f-4c37-469e-9f57-4ba92dfff4e7" providerId="AD" clId="Web-{30FA5A9E-C983-406E-87B5-D0DB91E47592}" dt="2021-01-20T02:42:08.300" v="32"/>
          <ac:picMkLst>
            <pc:docMk/>
            <pc:sldMk cId="2468652787" sldId="283"/>
            <ac:picMk id="17" creationId="{9922B7BC-054A-4927-8105-15E2E0F1D6AA}"/>
          </ac:picMkLst>
        </pc:picChg>
        <pc:picChg chg="add mod">
          <ac:chgData name="Sandbacka Katarina" userId="S::katarina.sandbacka@vamia.fi::1930a15f-4c37-469e-9f57-4ba92dfff4e7" providerId="AD" clId="Web-{30FA5A9E-C983-406E-87B5-D0DB91E47592}" dt="2021-01-20T02:42:08.379" v="33"/>
          <ac:picMkLst>
            <pc:docMk/>
            <pc:sldMk cId="2468652787" sldId="283"/>
            <ac:picMk id="18" creationId="{0005BB84-30F5-4D71-882F-820D224E2E6C}"/>
          </ac:picMkLst>
        </pc:picChg>
        <pc:picChg chg="add mod">
          <ac:chgData name="Sandbacka Katarina" userId="S::katarina.sandbacka@vamia.fi::1930a15f-4c37-469e-9f57-4ba92dfff4e7" providerId="AD" clId="Web-{30FA5A9E-C983-406E-87B5-D0DB91E47592}" dt="2021-01-20T02:42:08.472" v="34"/>
          <ac:picMkLst>
            <pc:docMk/>
            <pc:sldMk cId="2468652787" sldId="283"/>
            <ac:picMk id="19" creationId="{3373601C-98E6-4ECA-8D8B-65517393D923}"/>
          </ac:picMkLst>
        </pc:picChg>
        <pc:picChg chg="add mod">
          <ac:chgData name="Sandbacka Katarina" userId="S::katarina.sandbacka@vamia.fi::1930a15f-4c37-469e-9f57-4ba92dfff4e7" providerId="AD" clId="Web-{30FA5A9E-C983-406E-87B5-D0DB91E47592}" dt="2021-01-20T02:42:08.566" v="35"/>
          <ac:picMkLst>
            <pc:docMk/>
            <pc:sldMk cId="2468652787" sldId="283"/>
            <ac:picMk id="20" creationId="{EEF0C6B3-6846-44DB-B9C1-2446B185B933}"/>
          </ac:picMkLst>
        </pc:picChg>
        <pc:picChg chg="add mod">
          <ac:chgData name="Sandbacka Katarina" userId="S::katarina.sandbacka@vamia.fi::1930a15f-4c37-469e-9f57-4ba92dfff4e7" providerId="AD" clId="Web-{30FA5A9E-C983-406E-87B5-D0DB91E47592}" dt="2021-01-20T02:42:08.660" v="36"/>
          <ac:picMkLst>
            <pc:docMk/>
            <pc:sldMk cId="2468652787" sldId="283"/>
            <ac:picMk id="21" creationId="{7A6819DC-97DB-486D-BFFD-FDA7D0EA0A4C}"/>
          </ac:picMkLst>
        </pc:picChg>
        <pc:picChg chg="add mod">
          <ac:chgData name="Sandbacka Katarina" userId="S::katarina.sandbacka@vamia.fi::1930a15f-4c37-469e-9f57-4ba92dfff4e7" providerId="AD" clId="Web-{30FA5A9E-C983-406E-87B5-D0DB91E47592}" dt="2021-01-20T02:42:08.754" v="37"/>
          <ac:picMkLst>
            <pc:docMk/>
            <pc:sldMk cId="2468652787" sldId="283"/>
            <ac:picMk id="22" creationId="{42F4472C-3BEE-46A3-8AFA-DE1FD1B26009}"/>
          </ac:picMkLst>
        </pc:picChg>
        <pc:picChg chg="add mod">
          <ac:chgData name="Sandbacka Katarina" userId="S::katarina.sandbacka@vamia.fi::1930a15f-4c37-469e-9f57-4ba92dfff4e7" providerId="AD" clId="Web-{30FA5A9E-C983-406E-87B5-D0DB91E47592}" dt="2021-01-20T02:42:08.863" v="38"/>
          <ac:picMkLst>
            <pc:docMk/>
            <pc:sldMk cId="2468652787" sldId="283"/>
            <ac:picMk id="23" creationId="{F79678C7-F42D-4116-967E-F9524C92AA4C}"/>
          </ac:picMkLst>
        </pc:picChg>
        <pc:picChg chg="add mod">
          <ac:chgData name="Sandbacka Katarina" userId="S::katarina.sandbacka@vamia.fi::1930a15f-4c37-469e-9f57-4ba92dfff4e7" providerId="AD" clId="Web-{30FA5A9E-C983-406E-87B5-D0DB91E47592}" dt="2021-01-20T02:42:08.957" v="39"/>
          <ac:picMkLst>
            <pc:docMk/>
            <pc:sldMk cId="2468652787" sldId="283"/>
            <ac:picMk id="24" creationId="{CFF49D4F-68ED-42F1-B55F-902A08CEA9F5}"/>
          </ac:picMkLst>
        </pc:picChg>
        <pc:picChg chg="add mod">
          <ac:chgData name="Sandbacka Katarina" userId="S::katarina.sandbacka@vamia.fi::1930a15f-4c37-469e-9f57-4ba92dfff4e7" providerId="AD" clId="Web-{30FA5A9E-C983-406E-87B5-D0DB91E47592}" dt="2021-01-20T02:42:09.050" v="40"/>
          <ac:picMkLst>
            <pc:docMk/>
            <pc:sldMk cId="2468652787" sldId="283"/>
            <ac:picMk id="25" creationId="{FFB5F503-2CBE-4D4B-8929-551326CD55B0}"/>
          </ac:picMkLst>
        </pc:picChg>
        <pc:picChg chg="add mod">
          <ac:chgData name="Sandbacka Katarina" userId="S::katarina.sandbacka@vamia.fi::1930a15f-4c37-469e-9f57-4ba92dfff4e7" providerId="AD" clId="Web-{30FA5A9E-C983-406E-87B5-D0DB91E47592}" dt="2021-01-20T02:42:09.144" v="41"/>
          <ac:picMkLst>
            <pc:docMk/>
            <pc:sldMk cId="2468652787" sldId="283"/>
            <ac:picMk id="26" creationId="{D8D43407-FF84-4491-A289-96A6A1698ABE}"/>
          </ac:picMkLst>
        </pc:picChg>
        <pc:picChg chg="add mod">
          <ac:chgData name="Sandbacka Katarina" userId="S::katarina.sandbacka@vamia.fi::1930a15f-4c37-469e-9f57-4ba92dfff4e7" providerId="AD" clId="Web-{30FA5A9E-C983-406E-87B5-D0DB91E47592}" dt="2021-01-20T02:42:09.238" v="42"/>
          <ac:picMkLst>
            <pc:docMk/>
            <pc:sldMk cId="2468652787" sldId="283"/>
            <ac:picMk id="27" creationId="{35778BB4-5976-491F-BC0E-5C305F24E4C7}"/>
          </ac:picMkLst>
        </pc:picChg>
        <pc:picChg chg="add mod">
          <ac:chgData name="Sandbacka Katarina" userId="S::katarina.sandbacka@vamia.fi::1930a15f-4c37-469e-9f57-4ba92dfff4e7" providerId="AD" clId="Web-{30FA5A9E-C983-406E-87B5-D0DB91E47592}" dt="2021-01-20T02:42:09.347" v="43"/>
          <ac:picMkLst>
            <pc:docMk/>
            <pc:sldMk cId="2468652787" sldId="283"/>
            <ac:picMk id="28" creationId="{825FDD04-9859-4312-94D5-013EE6AE2B99}"/>
          </ac:picMkLst>
        </pc:picChg>
        <pc:picChg chg="add mod">
          <ac:chgData name="Sandbacka Katarina" userId="S::katarina.sandbacka@vamia.fi::1930a15f-4c37-469e-9f57-4ba92dfff4e7" providerId="AD" clId="Web-{30FA5A9E-C983-406E-87B5-D0DB91E47592}" dt="2021-01-20T02:42:09.457" v="44"/>
          <ac:picMkLst>
            <pc:docMk/>
            <pc:sldMk cId="2468652787" sldId="283"/>
            <ac:picMk id="29" creationId="{31A78A8A-6993-4905-806E-7B892B6201DD}"/>
          </ac:picMkLst>
        </pc:picChg>
        <pc:picChg chg="add mod">
          <ac:chgData name="Sandbacka Katarina" userId="S::katarina.sandbacka@vamia.fi::1930a15f-4c37-469e-9f57-4ba92dfff4e7" providerId="AD" clId="Web-{30FA5A9E-C983-406E-87B5-D0DB91E47592}" dt="2021-01-20T02:42:09.597" v="45"/>
          <ac:picMkLst>
            <pc:docMk/>
            <pc:sldMk cId="2468652787" sldId="283"/>
            <ac:picMk id="30" creationId="{DADC4E56-3352-4B6F-882E-E0C65B3365C1}"/>
          </ac:picMkLst>
        </pc:picChg>
        <pc:picChg chg="add mod">
          <ac:chgData name="Sandbacka Katarina" userId="S::katarina.sandbacka@vamia.fi::1930a15f-4c37-469e-9f57-4ba92dfff4e7" providerId="AD" clId="Web-{30FA5A9E-C983-406E-87B5-D0DB91E47592}" dt="2021-01-20T02:42:09.691" v="46"/>
          <ac:picMkLst>
            <pc:docMk/>
            <pc:sldMk cId="2468652787" sldId="283"/>
            <ac:picMk id="31" creationId="{907C62F7-9C2B-4BD7-BE17-883EF5086EE2}"/>
          </ac:picMkLst>
        </pc:picChg>
        <pc:picChg chg="add mod">
          <ac:chgData name="Sandbacka Katarina" userId="S::katarina.sandbacka@vamia.fi::1930a15f-4c37-469e-9f57-4ba92dfff4e7" providerId="AD" clId="Web-{30FA5A9E-C983-406E-87B5-D0DB91E47592}" dt="2021-01-20T02:42:09.785" v="47"/>
          <ac:picMkLst>
            <pc:docMk/>
            <pc:sldMk cId="2468652787" sldId="283"/>
            <ac:picMk id="32" creationId="{A5EECFB8-75E3-4C16-9443-6041EA7103AC}"/>
          </ac:picMkLst>
        </pc:picChg>
        <pc:picChg chg="add mod">
          <ac:chgData name="Sandbacka Katarina" userId="S::katarina.sandbacka@vamia.fi::1930a15f-4c37-469e-9f57-4ba92dfff4e7" providerId="AD" clId="Web-{30FA5A9E-C983-406E-87B5-D0DB91E47592}" dt="2021-01-20T02:42:09.879" v="48"/>
          <ac:picMkLst>
            <pc:docMk/>
            <pc:sldMk cId="2468652787" sldId="283"/>
            <ac:picMk id="33" creationId="{6D4FFA1A-9B1C-4CCC-A8BD-CB4E93FA90BE}"/>
          </ac:picMkLst>
        </pc:picChg>
        <pc:picChg chg="add mod">
          <ac:chgData name="Sandbacka Katarina" userId="S::katarina.sandbacka@vamia.fi::1930a15f-4c37-469e-9f57-4ba92dfff4e7" providerId="AD" clId="Web-{30FA5A9E-C983-406E-87B5-D0DB91E47592}" dt="2021-01-20T02:42:09.972" v="49"/>
          <ac:picMkLst>
            <pc:docMk/>
            <pc:sldMk cId="2468652787" sldId="283"/>
            <ac:picMk id="34" creationId="{270E0264-ED4A-4C63-B06B-07B2E1177509}"/>
          </ac:picMkLst>
        </pc:picChg>
        <pc:picChg chg="add mod">
          <ac:chgData name="Sandbacka Katarina" userId="S::katarina.sandbacka@vamia.fi::1930a15f-4c37-469e-9f57-4ba92dfff4e7" providerId="AD" clId="Web-{30FA5A9E-C983-406E-87B5-D0DB91E47592}" dt="2021-01-20T02:42:10.066" v="50"/>
          <ac:picMkLst>
            <pc:docMk/>
            <pc:sldMk cId="2468652787" sldId="283"/>
            <ac:picMk id="35" creationId="{30BC6D0B-58A7-4261-838F-C8D5014E5CBD}"/>
          </ac:picMkLst>
        </pc:picChg>
        <pc:picChg chg="add mod">
          <ac:chgData name="Sandbacka Katarina" userId="S::katarina.sandbacka@vamia.fi::1930a15f-4c37-469e-9f57-4ba92dfff4e7" providerId="AD" clId="Web-{30FA5A9E-C983-406E-87B5-D0DB91E47592}" dt="2021-01-20T02:42:10.160" v="51"/>
          <ac:picMkLst>
            <pc:docMk/>
            <pc:sldMk cId="2468652787" sldId="283"/>
            <ac:picMk id="36" creationId="{B4FB666D-BC64-47A6-8CD4-94A1B12034B4}"/>
          </ac:picMkLst>
        </pc:picChg>
        <pc:picChg chg="add mod">
          <ac:chgData name="Sandbacka Katarina" userId="S::katarina.sandbacka@vamia.fi::1930a15f-4c37-469e-9f57-4ba92dfff4e7" providerId="AD" clId="Web-{30FA5A9E-C983-406E-87B5-D0DB91E47592}" dt="2021-01-20T02:42:10.269" v="52"/>
          <ac:picMkLst>
            <pc:docMk/>
            <pc:sldMk cId="2468652787" sldId="283"/>
            <ac:picMk id="37" creationId="{32128EE0-E453-473A-B3CB-A068C37AFFCF}"/>
          </ac:picMkLst>
        </pc:picChg>
        <pc:picChg chg="add mod">
          <ac:chgData name="Sandbacka Katarina" userId="S::katarina.sandbacka@vamia.fi::1930a15f-4c37-469e-9f57-4ba92dfff4e7" providerId="AD" clId="Web-{30FA5A9E-C983-406E-87B5-D0DB91E47592}" dt="2021-01-20T02:42:10.363" v="53"/>
          <ac:picMkLst>
            <pc:docMk/>
            <pc:sldMk cId="2468652787" sldId="283"/>
            <ac:picMk id="38" creationId="{8D708E45-7C41-4CBF-AE0B-036E1EB53022}"/>
          </ac:picMkLst>
        </pc:picChg>
        <pc:picChg chg="add mod">
          <ac:chgData name="Sandbacka Katarina" userId="S::katarina.sandbacka@vamia.fi::1930a15f-4c37-469e-9f57-4ba92dfff4e7" providerId="AD" clId="Web-{30FA5A9E-C983-406E-87B5-D0DB91E47592}" dt="2021-01-20T02:42:10.457" v="54"/>
          <ac:picMkLst>
            <pc:docMk/>
            <pc:sldMk cId="2468652787" sldId="283"/>
            <ac:picMk id="39" creationId="{E3011A81-D630-4FE6-ADFC-B6AAD1184F57}"/>
          </ac:picMkLst>
        </pc:picChg>
        <pc:picChg chg="add mod">
          <ac:chgData name="Sandbacka Katarina" userId="S::katarina.sandbacka@vamia.fi::1930a15f-4c37-469e-9f57-4ba92dfff4e7" providerId="AD" clId="Web-{30FA5A9E-C983-406E-87B5-D0DB91E47592}" dt="2021-01-20T02:42:10.566" v="55"/>
          <ac:picMkLst>
            <pc:docMk/>
            <pc:sldMk cId="2468652787" sldId="283"/>
            <ac:picMk id="40" creationId="{7ED545CC-4E01-496E-82DD-77DFAC10C08D}"/>
          </ac:picMkLst>
        </pc:picChg>
        <pc:picChg chg="add mod">
          <ac:chgData name="Sandbacka Katarina" userId="S::katarina.sandbacka@vamia.fi::1930a15f-4c37-469e-9f57-4ba92dfff4e7" providerId="AD" clId="Web-{30FA5A9E-C983-406E-87B5-D0DB91E47592}" dt="2021-01-20T02:42:10.660" v="56"/>
          <ac:picMkLst>
            <pc:docMk/>
            <pc:sldMk cId="2468652787" sldId="283"/>
            <ac:picMk id="41" creationId="{92E3109F-16DF-4920-AC04-929F2A5A41F4}"/>
          </ac:picMkLst>
        </pc:picChg>
        <pc:picChg chg="add mod">
          <ac:chgData name="Sandbacka Katarina" userId="S::katarina.sandbacka@vamia.fi::1930a15f-4c37-469e-9f57-4ba92dfff4e7" providerId="AD" clId="Web-{30FA5A9E-C983-406E-87B5-D0DB91E47592}" dt="2021-01-20T02:42:10.785" v="57"/>
          <ac:picMkLst>
            <pc:docMk/>
            <pc:sldMk cId="2468652787" sldId="283"/>
            <ac:picMk id="42" creationId="{3ECB1637-2150-435B-AE3C-7BC464E61E29}"/>
          </ac:picMkLst>
        </pc:picChg>
        <pc:picChg chg="add del mod">
          <ac:chgData name="Sandbacka Katarina" userId="S::katarina.sandbacka@vamia.fi::1930a15f-4c37-469e-9f57-4ba92dfff4e7" providerId="AD" clId="Web-{30FA5A9E-C983-406E-87B5-D0DB91E47592}" dt="2021-01-20T02:43:44.130" v="81"/>
          <ac:picMkLst>
            <pc:docMk/>
            <pc:sldMk cId="2468652787" sldId="283"/>
            <ac:picMk id="43" creationId="{597A53EA-F885-4507-82B1-201FBF75F0B6}"/>
          </ac:picMkLst>
        </pc:picChg>
        <pc:picChg chg="add del mod">
          <ac:chgData name="Sandbacka Katarina" userId="S::katarina.sandbacka@vamia.fi::1930a15f-4c37-469e-9f57-4ba92dfff4e7" providerId="AD" clId="Web-{30FA5A9E-C983-406E-87B5-D0DB91E47592}" dt="2021-01-20T02:43:39.396" v="80"/>
          <ac:picMkLst>
            <pc:docMk/>
            <pc:sldMk cId="2468652787" sldId="283"/>
            <ac:picMk id="44" creationId="{6C3FBB1B-887E-4D12-9DAF-4BCDE1FF6833}"/>
          </ac:picMkLst>
        </pc:picChg>
        <pc:picChg chg="add del mod">
          <ac:chgData name="Sandbacka Katarina" userId="S::katarina.sandbacka@vamia.fi::1930a15f-4c37-469e-9f57-4ba92dfff4e7" providerId="AD" clId="Web-{30FA5A9E-C983-406E-87B5-D0DB91E47592}" dt="2021-01-20T02:43:34.661" v="78"/>
          <ac:picMkLst>
            <pc:docMk/>
            <pc:sldMk cId="2468652787" sldId="283"/>
            <ac:picMk id="45" creationId="{B4FF7CAB-7051-472C-B398-36E9683BD45E}"/>
          </ac:picMkLst>
        </pc:picChg>
        <pc:picChg chg="add del mod">
          <ac:chgData name="Sandbacka Katarina" userId="S::katarina.sandbacka@vamia.fi::1930a15f-4c37-469e-9f57-4ba92dfff4e7" providerId="AD" clId="Web-{30FA5A9E-C983-406E-87B5-D0DB91E47592}" dt="2021-01-20T02:43:31.708" v="77"/>
          <ac:picMkLst>
            <pc:docMk/>
            <pc:sldMk cId="2468652787" sldId="283"/>
            <ac:picMk id="46" creationId="{20323D87-E1A1-48C3-BE85-EF16CB9B2060}"/>
          </ac:picMkLst>
        </pc:picChg>
        <pc:picChg chg="add del mod">
          <ac:chgData name="Sandbacka Katarina" userId="S::katarina.sandbacka@vamia.fi::1930a15f-4c37-469e-9f57-4ba92dfff4e7" providerId="AD" clId="Web-{30FA5A9E-C983-406E-87B5-D0DB91E47592}" dt="2021-01-20T02:43:26.458" v="75"/>
          <ac:picMkLst>
            <pc:docMk/>
            <pc:sldMk cId="2468652787" sldId="283"/>
            <ac:picMk id="47" creationId="{8CB914AB-1FFC-4194-801E-2D04516026D5}"/>
          </ac:picMkLst>
        </pc:picChg>
        <pc:picChg chg="add del mod">
          <ac:chgData name="Sandbacka Katarina" userId="S::katarina.sandbacka@vamia.fi::1930a15f-4c37-469e-9f57-4ba92dfff4e7" providerId="AD" clId="Web-{30FA5A9E-C983-406E-87B5-D0DB91E47592}" dt="2021-01-20T02:43:17.442" v="74"/>
          <ac:picMkLst>
            <pc:docMk/>
            <pc:sldMk cId="2468652787" sldId="283"/>
            <ac:picMk id="48" creationId="{D1FC4E3E-103D-4B68-95E6-353661AD9F4A}"/>
          </ac:picMkLst>
        </pc:picChg>
        <pc:picChg chg="add del mod">
          <ac:chgData name="Sandbacka Katarina" userId="S::katarina.sandbacka@vamia.fi::1930a15f-4c37-469e-9f57-4ba92dfff4e7" providerId="AD" clId="Web-{30FA5A9E-C983-406E-87B5-D0DB91E47592}" dt="2021-01-20T02:43:10.473" v="73"/>
          <ac:picMkLst>
            <pc:docMk/>
            <pc:sldMk cId="2468652787" sldId="283"/>
            <ac:picMk id="49" creationId="{CEE7C0FD-2031-4FE9-9E38-240B7135CC77}"/>
          </ac:picMkLst>
        </pc:picChg>
        <pc:picChg chg="add del mod">
          <ac:chgData name="Sandbacka Katarina" userId="S::katarina.sandbacka@vamia.fi::1930a15f-4c37-469e-9f57-4ba92dfff4e7" providerId="AD" clId="Web-{30FA5A9E-C983-406E-87B5-D0DB91E47592}" dt="2021-01-20T02:43:07.005" v="72"/>
          <ac:picMkLst>
            <pc:docMk/>
            <pc:sldMk cId="2468652787" sldId="283"/>
            <ac:picMk id="50" creationId="{28B5D853-FD5F-43B2-ADFA-70C28B2DB796}"/>
          </ac:picMkLst>
        </pc:picChg>
        <pc:picChg chg="add del mod">
          <ac:chgData name="Sandbacka Katarina" userId="S::katarina.sandbacka@vamia.fi::1930a15f-4c37-469e-9f57-4ba92dfff4e7" providerId="AD" clId="Web-{30FA5A9E-C983-406E-87B5-D0DB91E47592}" dt="2021-01-20T02:43:03.958" v="71"/>
          <ac:picMkLst>
            <pc:docMk/>
            <pc:sldMk cId="2468652787" sldId="283"/>
            <ac:picMk id="51" creationId="{C962B8DA-821B-4180-91BE-DE12908F894C}"/>
          </ac:picMkLst>
        </pc:picChg>
        <pc:picChg chg="add del mod">
          <ac:chgData name="Sandbacka Katarina" userId="S::katarina.sandbacka@vamia.fi::1930a15f-4c37-469e-9f57-4ba92dfff4e7" providerId="AD" clId="Web-{30FA5A9E-C983-406E-87B5-D0DB91E47592}" dt="2021-01-20T02:43:00.911" v="70"/>
          <ac:picMkLst>
            <pc:docMk/>
            <pc:sldMk cId="2468652787" sldId="283"/>
            <ac:picMk id="52" creationId="{8AD35021-D28C-4481-A415-C4C8AAD6963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38B9C-B8F4-4E15-8466-C55D90CD943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31A211B3-2B87-4F2A-916D-000CF624BC65}">
      <dgm:prSet phldrT="[Text]" custT="1"/>
      <dgm:spPr/>
      <dgm:t>
        <a:bodyPr/>
        <a:lstStyle/>
        <a:p>
          <a:pPr rtl="0"/>
          <a:r>
            <a:rPr lang="en-GB" sz="1500" dirty="0" err="1" smtClean="0"/>
            <a:t>Precisera</a:t>
          </a:r>
          <a:r>
            <a:rPr lang="en-GB" sz="2400" dirty="0">
              <a:solidFill>
                <a:schemeClr val="accent2"/>
              </a:solidFill>
              <a:latin typeface="Calibri Light" panose="020F0302020204030204"/>
            </a:rPr>
            <a:t> </a:t>
          </a:r>
          <a:r>
            <a:rPr lang="en-GB" sz="2400" b="1" dirty="0" err="1" smtClean="0">
              <a:solidFill>
                <a:schemeClr val="accent2"/>
              </a:solidFill>
            </a:rPr>
            <a:t>värdet</a:t>
          </a:r>
          <a:r>
            <a:rPr lang="en-GB" sz="1300" dirty="0" smtClean="0">
              <a:latin typeface="Calibri Light" panose="020F0302020204030204"/>
            </a:rPr>
            <a:t> </a:t>
          </a:r>
          <a:r>
            <a:rPr lang="en-GB" sz="1300" dirty="0" err="1" smtClean="0">
              <a:latin typeface="Calibri Light" panose="020F0302020204030204"/>
            </a:rPr>
            <a:t>för</a:t>
          </a:r>
          <a:r>
            <a:rPr lang="en-GB" sz="1300" dirty="0" smtClean="0"/>
            <a:t> </a:t>
          </a:r>
          <a:r>
            <a:rPr lang="en-GB" sz="1300" dirty="0" err="1" smtClean="0"/>
            <a:t>kunden</a:t>
          </a:r>
          <a:endParaRPr lang="en-GB" sz="1300" dirty="0"/>
        </a:p>
      </dgm:t>
    </dgm:pt>
    <dgm:pt modelId="{DF300D2E-7A61-4077-8288-28F2EC3B393F}" type="parTrans" cxnId="{8FB9395D-E316-44BC-896F-0FC8E07C2361}">
      <dgm:prSet/>
      <dgm:spPr/>
      <dgm:t>
        <a:bodyPr/>
        <a:lstStyle/>
        <a:p>
          <a:endParaRPr lang="en-GB"/>
        </a:p>
      </dgm:t>
    </dgm:pt>
    <dgm:pt modelId="{624F4F4E-BD9C-4AE6-A978-87BDD333E18A}" type="sibTrans" cxnId="{8FB9395D-E316-44BC-896F-0FC8E07C2361}">
      <dgm:prSet/>
      <dgm:spPr/>
      <dgm:t>
        <a:bodyPr/>
        <a:lstStyle/>
        <a:p>
          <a:endParaRPr lang="en-GB"/>
        </a:p>
      </dgm:t>
    </dgm:pt>
    <dgm:pt modelId="{06BAB42B-C18D-42E7-B45A-1E8E3FD19D6B}">
      <dgm:prSet phldrT="[Text]" custT="1"/>
      <dgm:spPr/>
      <dgm:t>
        <a:bodyPr/>
        <a:lstStyle/>
        <a:p>
          <a:r>
            <a:rPr lang="en-GB" sz="1300" dirty="0" err="1" smtClean="0"/>
            <a:t>Identifiera</a:t>
          </a:r>
          <a:r>
            <a:rPr lang="en-GB" sz="1300" dirty="0" smtClean="0"/>
            <a:t> </a:t>
          </a:r>
          <a:r>
            <a:rPr lang="en-GB" sz="2400" b="1" dirty="0" err="1" smtClean="0">
              <a:solidFill>
                <a:schemeClr val="accent2"/>
              </a:solidFill>
            </a:rPr>
            <a:t>värde</a:t>
          </a:r>
          <a:r>
            <a:rPr lang="en-GB" sz="2400" b="1" dirty="0" smtClean="0">
              <a:solidFill>
                <a:schemeClr val="accent2"/>
              </a:solidFill>
            </a:rPr>
            <a:t> </a:t>
          </a:r>
          <a:r>
            <a:rPr lang="en-GB" sz="2400" b="1" dirty="0" err="1" smtClean="0">
              <a:solidFill>
                <a:schemeClr val="accent2"/>
              </a:solidFill>
            </a:rPr>
            <a:t>kedjan</a:t>
          </a:r>
          <a:endParaRPr lang="en-GB" sz="1300" b="1" dirty="0">
            <a:solidFill>
              <a:schemeClr val="accent2"/>
            </a:solidFill>
          </a:endParaRPr>
        </a:p>
      </dgm:t>
    </dgm:pt>
    <dgm:pt modelId="{B6C1E40C-5502-4F57-A5BA-BA25292F93D4}" type="parTrans" cxnId="{8E9E397B-5F70-45CE-8E03-28D8FB3A937A}">
      <dgm:prSet/>
      <dgm:spPr/>
      <dgm:t>
        <a:bodyPr/>
        <a:lstStyle/>
        <a:p>
          <a:endParaRPr lang="en-GB"/>
        </a:p>
      </dgm:t>
    </dgm:pt>
    <dgm:pt modelId="{7BF25B63-F7ED-4648-B72D-D12C7AD92864}" type="sibTrans" cxnId="{8E9E397B-5F70-45CE-8E03-28D8FB3A937A}">
      <dgm:prSet/>
      <dgm:spPr/>
      <dgm:t>
        <a:bodyPr/>
        <a:lstStyle/>
        <a:p>
          <a:endParaRPr lang="en-GB"/>
        </a:p>
      </dgm:t>
    </dgm:pt>
    <dgm:pt modelId="{12639E48-E437-4846-9AE8-A4083D0F9966}">
      <dgm:prSet phldrT="[Text]" custT="1"/>
      <dgm:spPr/>
      <dgm:t>
        <a:bodyPr/>
        <a:lstStyle/>
        <a:p>
          <a:r>
            <a:rPr lang="en-GB" sz="1600" b="1" dirty="0" err="1" smtClean="0">
              <a:solidFill>
                <a:schemeClr val="accent2"/>
              </a:solidFill>
            </a:rPr>
            <a:t>Kontinuerligt</a:t>
          </a:r>
          <a:r>
            <a:rPr lang="en-GB" sz="1600" b="1" dirty="0" smtClean="0">
              <a:solidFill>
                <a:schemeClr val="accent2"/>
              </a:solidFill>
            </a:rPr>
            <a:t> </a:t>
          </a:r>
          <a:r>
            <a:rPr lang="en-GB" sz="1600" b="1" dirty="0" err="1" smtClean="0">
              <a:solidFill>
                <a:schemeClr val="accent2"/>
              </a:solidFill>
            </a:rPr>
            <a:t>Flöde</a:t>
          </a:r>
          <a:endParaRPr lang="en-GB" sz="1050" b="1" dirty="0">
            <a:solidFill>
              <a:schemeClr val="accent2"/>
            </a:solidFill>
          </a:endParaRPr>
        </a:p>
      </dgm:t>
    </dgm:pt>
    <dgm:pt modelId="{4CF495D1-ECAB-4BB2-9772-3B85A1F9D469}" type="parTrans" cxnId="{C27F3387-2FAA-4731-AD6D-A926FAE0A50E}">
      <dgm:prSet/>
      <dgm:spPr/>
      <dgm:t>
        <a:bodyPr/>
        <a:lstStyle/>
        <a:p>
          <a:endParaRPr lang="en-GB"/>
        </a:p>
      </dgm:t>
    </dgm:pt>
    <dgm:pt modelId="{04F2CBFB-1C2A-4D75-B0C1-31606DD621FE}" type="sibTrans" cxnId="{C27F3387-2FAA-4731-AD6D-A926FAE0A50E}">
      <dgm:prSet/>
      <dgm:spPr/>
      <dgm:t>
        <a:bodyPr/>
        <a:lstStyle/>
        <a:p>
          <a:endParaRPr lang="en-GB"/>
        </a:p>
      </dgm:t>
    </dgm:pt>
    <dgm:pt modelId="{86118827-0EC4-43A7-A0EE-7406F6DAA13F}">
      <dgm:prSet phldrT="[Text]" custT="1"/>
      <dgm:spPr/>
      <dgm:t>
        <a:bodyPr/>
        <a:lstStyle/>
        <a:p>
          <a:r>
            <a:rPr lang="en-GB" sz="1400" dirty="0" err="1" smtClean="0"/>
            <a:t>Låt</a:t>
          </a:r>
          <a:r>
            <a:rPr lang="en-GB" sz="1400" dirty="0" smtClean="0"/>
            <a:t> </a:t>
          </a:r>
          <a:r>
            <a:rPr lang="en-GB" sz="1400" dirty="0" err="1" smtClean="0"/>
            <a:t>kunden</a:t>
          </a:r>
          <a:r>
            <a:rPr lang="en-GB" sz="1400" dirty="0" smtClean="0"/>
            <a:t> </a:t>
          </a:r>
          <a:r>
            <a:rPr lang="en-GB" sz="1400" dirty="0" err="1" smtClean="0"/>
            <a:t>efterfråga</a:t>
          </a:r>
          <a:r>
            <a:rPr lang="en-GB" sz="1400" dirty="0" smtClean="0"/>
            <a:t> </a:t>
          </a:r>
          <a:r>
            <a:rPr lang="en-GB" sz="1400" dirty="0"/>
            <a:t>/ </a:t>
          </a:r>
          <a:r>
            <a:rPr lang="en-GB" sz="1800" b="1" dirty="0">
              <a:solidFill>
                <a:schemeClr val="accent2"/>
              </a:solidFill>
            </a:rPr>
            <a:t>“pull” </a:t>
          </a:r>
          <a:r>
            <a:rPr lang="en-GB" sz="1800" b="1" dirty="0" err="1" smtClean="0">
              <a:solidFill>
                <a:schemeClr val="accent2"/>
              </a:solidFill>
            </a:rPr>
            <a:t>produktion</a:t>
          </a:r>
          <a:endParaRPr lang="en-GB" sz="1400" b="1" dirty="0">
            <a:solidFill>
              <a:schemeClr val="accent2"/>
            </a:solidFill>
          </a:endParaRPr>
        </a:p>
      </dgm:t>
    </dgm:pt>
    <dgm:pt modelId="{9028382B-2A01-49BC-B05D-78715BFEA2A4}" type="parTrans" cxnId="{EBD2B4D9-6213-4720-B387-BC6E09A9832E}">
      <dgm:prSet/>
      <dgm:spPr/>
      <dgm:t>
        <a:bodyPr/>
        <a:lstStyle/>
        <a:p>
          <a:endParaRPr lang="en-GB"/>
        </a:p>
      </dgm:t>
    </dgm:pt>
    <dgm:pt modelId="{3F286C29-A4F5-4A7D-A353-749BFA6B0A36}" type="sibTrans" cxnId="{EBD2B4D9-6213-4720-B387-BC6E09A9832E}">
      <dgm:prSet/>
      <dgm:spPr/>
      <dgm:t>
        <a:bodyPr/>
        <a:lstStyle/>
        <a:p>
          <a:endParaRPr lang="en-GB"/>
        </a:p>
      </dgm:t>
    </dgm:pt>
    <dgm:pt modelId="{B03AEC3A-C2C4-486B-9BDF-4B8FFFEAE480}">
      <dgm:prSet phldrT="[Text]" custT="1"/>
      <dgm:spPr/>
      <dgm:t>
        <a:bodyPr/>
        <a:lstStyle/>
        <a:p>
          <a:r>
            <a:rPr lang="en-GB" sz="1500" dirty="0" err="1" smtClean="0"/>
            <a:t>Sträva</a:t>
          </a:r>
          <a:r>
            <a:rPr lang="en-GB" sz="1500" dirty="0" smtClean="0"/>
            <a:t> </a:t>
          </a:r>
          <a:r>
            <a:rPr lang="en-GB" sz="1500" dirty="0" err="1" smtClean="0"/>
            <a:t>efter</a:t>
          </a:r>
          <a:r>
            <a:rPr lang="en-GB" sz="1500" dirty="0" smtClean="0"/>
            <a:t> </a:t>
          </a:r>
          <a:r>
            <a:rPr lang="en-GB" sz="2000" b="1" dirty="0" err="1" smtClean="0">
              <a:solidFill>
                <a:schemeClr val="accent2"/>
              </a:solidFill>
            </a:rPr>
            <a:t>perfektion</a:t>
          </a:r>
          <a:endParaRPr lang="en-GB" sz="2000" b="1" dirty="0">
            <a:solidFill>
              <a:schemeClr val="accent2"/>
            </a:solidFill>
          </a:endParaRPr>
        </a:p>
      </dgm:t>
    </dgm:pt>
    <dgm:pt modelId="{A13351C9-7268-4D9F-83DD-7EC574D6E604}" type="parTrans" cxnId="{38714CA3-04DC-478B-A88D-98FC0B68D9A6}">
      <dgm:prSet/>
      <dgm:spPr/>
      <dgm:t>
        <a:bodyPr/>
        <a:lstStyle/>
        <a:p>
          <a:endParaRPr lang="en-GB"/>
        </a:p>
      </dgm:t>
    </dgm:pt>
    <dgm:pt modelId="{36909517-39E1-4DED-86F4-2D0FE747586E}" type="sibTrans" cxnId="{38714CA3-04DC-478B-A88D-98FC0B68D9A6}">
      <dgm:prSet/>
      <dgm:spPr/>
      <dgm:t>
        <a:bodyPr/>
        <a:lstStyle/>
        <a:p>
          <a:endParaRPr lang="en-GB"/>
        </a:p>
      </dgm:t>
    </dgm:pt>
    <dgm:pt modelId="{25ABE1F7-D96C-4EEB-A822-D3B5EBEFDC2C}" type="pres">
      <dgm:prSet presAssocID="{46538B9C-B8F4-4E15-8466-C55D90CD9430}" presName="cycle" presStyleCnt="0">
        <dgm:presLayoutVars>
          <dgm:dir/>
          <dgm:resizeHandles val="exact"/>
        </dgm:presLayoutVars>
      </dgm:prSet>
      <dgm:spPr/>
      <dgm:t>
        <a:bodyPr/>
        <a:lstStyle/>
        <a:p>
          <a:endParaRPr lang="en-US"/>
        </a:p>
      </dgm:t>
    </dgm:pt>
    <dgm:pt modelId="{B5D9FC55-2517-4194-94AA-B07BBA2E83E9}" type="pres">
      <dgm:prSet presAssocID="{31A211B3-2B87-4F2A-916D-000CF624BC65}" presName="dummy" presStyleCnt="0"/>
      <dgm:spPr/>
    </dgm:pt>
    <dgm:pt modelId="{CB763B25-8F0F-499C-AC98-B4843CEDC5C9}" type="pres">
      <dgm:prSet presAssocID="{31A211B3-2B87-4F2A-916D-000CF624BC65}" presName="node" presStyleLbl="revTx" presStyleIdx="0" presStyleCnt="5">
        <dgm:presLayoutVars>
          <dgm:bulletEnabled val="1"/>
        </dgm:presLayoutVars>
      </dgm:prSet>
      <dgm:spPr/>
      <dgm:t>
        <a:bodyPr/>
        <a:lstStyle/>
        <a:p>
          <a:endParaRPr lang="en-US"/>
        </a:p>
      </dgm:t>
    </dgm:pt>
    <dgm:pt modelId="{C8D98FF9-DEAD-404D-82C9-542FC114082D}" type="pres">
      <dgm:prSet presAssocID="{624F4F4E-BD9C-4AE6-A978-87BDD333E18A}" presName="sibTrans" presStyleLbl="node1" presStyleIdx="0" presStyleCnt="5"/>
      <dgm:spPr/>
      <dgm:t>
        <a:bodyPr/>
        <a:lstStyle/>
        <a:p>
          <a:endParaRPr lang="en-US"/>
        </a:p>
      </dgm:t>
    </dgm:pt>
    <dgm:pt modelId="{17B8EC97-78BA-4503-90FB-488D09C8E94D}" type="pres">
      <dgm:prSet presAssocID="{06BAB42B-C18D-42E7-B45A-1E8E3FD19D6B}" presName="dummy" presStyleCnt="0"/>
      <dgm:spPr/>
    </dgm:pt>
    <dgm:pt modelId="{27586113-7E3C-4CDC-A017-096BBFF00E5C}" type="pres">
      <dgm:prSet presAssocID="{06BAB42B-C18D-42E7-B45A-1E8E3FD19D6B}" presName="node" presStyleLbl="revTx" presStyleIdx="1" presStyleCnt="5" custScaleX="197239">
        <dgm:presLayoutVars>
          <dgm:bulletEnabled val="1"/>
        </dgm:presLayoutVars>
      </dgm:prSet>
      <dgm:spPr/>
      <dgm:t>
        <a:bodyPr/>
        <a:lstStyle/>
        <a:p>
          <a:endParaRPr lang="en-US"/>
        </a:p>
      </dgm:t>
    </dgm:pt>
    <dgm:pt modelId="{5989E516-8C7D-4960-A832-C4212DE7D811}" type="pres">
      <dgm:prSet presAssocID="{7BF25B63-F7ED-4648-B72D-D12C7AD92864}" presName="sibTrans" presStyleLbl="node1" presStyleIdx="1" presStyleCnt="5" custLinFactNeighborX="2197" custLinFactNeighborY="737"/>
      <dgm:spPr/>
      <dgm:t>
        <a:bodyPr/>
        <a:lstStyle/>
        <a:p>
          <a:endParaRPr lang="en-US"/>
        </a:p>
      </dgm:t>
    </dgm:pt>
    <dgm:pt modelId="{8177F76E-C05B-4A51-B68E-A9D550C46C5F}" type="pres">
      <dgm:prSet presAssocID="{12639E48-E437-4846-9AE8-A4083D0F9966}" presName="dummy" presStyleCnt="0"/>
      <dgm:spPr/>
    </dgm:pt>
    <dgm:pt modelId="{346E06EF-C1D3-47A9-9C2F-0121065BFF46}" type="pres">
      <dgm:prSet presAssocID="{12639E48-E437-4846-9AE8-A4083D0F9966}" presName="node" presStyleLbl="revTx" presStyleIdx="2" presStyleCnt="5" custScaleX="171682" custRadScaleRad="99943" custRadScaleInc="-11828">
        <dgm:presLayoutVars>
          <dgm:bulletEnabled val="1"/>
        </dgm:presLayoutVars>
      </dgm:prSet>
      <dgm:spPr/>
      <dgm:t>
        <a:bodyPr/>
        <a:lstStyle/>
        <a:p>
          <a:endParaRPr lang="en-US"/>
        </a:p>
      </dgm:t>
    </dgm:pt>
    <dgm:pt modelId="{B94B1FA1-F613-4719-8676-09E668157F73}" type="pres">
      <dgm:prSet presAssocID="{04F2CBFB-1C2A-4D75-B0C1-31606DD621FE}" presName="sibTrans" presStyleLbl="node1" presStyleIdx="2" presStyleCnt="5"/>
      <dgm:spPr/>
      <dgm:t>
        <a:bodyPr/>
        <a:lstStyle/>
        <a:p>
          <a:endParaRPr lang="en-US"/>
        </a:p>
      </dgm:t>
    </dgm:pt>
    <dgm:pt modelId="{6B945BC7-A00D-455B-A8C5-AB34758490B5}" type="pres">
      <dgm:prSet presAssocID="{86118827-0EC4-43A7-A0EE-7406F6DAA13F}" presName="dummy" presStyleCnt="0"/>
      <dgm:spPr/>
    </dgm:pt>
    <dgm:pt modelId="{01484279-CE37-49E8-80CB-E3A620092BB6}" type="pres">
      <dgm:prSet presAssocID="{86118827-0EC4-43A7-A0EE-7406F6DAA13F}" presName="node" presStyleLbl="revTx" presStyleIdx="3" presStyleCnt="5" custScaleX="139398">
        <dgm:presLayoutVars>
          <dgm:bulletEnabled val="1"/>
        </dgm:presLayoutVars>
      </dgm:prSet>
      <dgm:spPr/>
      <dgm:t>
        <a:bodyPr/>
        <a:lstStyle/>
        <a:p>
          <a:endParaRPr lang="en-US"/>
        </a:p>
      </dgm:t>
    </dgm:pt>
    <dgm:pt modelId="{DE09774C-9F39-430A-951D-50F5497058BF}" type="pres">
      <dgm:prSet presAssocID="{3F286C29-A4F5-4A7D-A353-749BFA6B0A36}" presName="sibTrans" presStyleLbl="node1" presStyleIdx="3" presStyleCnt="5"/>
      <dgm:spPr/>
      <dgm:t>
        <a:bodyPr/>
        <a:lstStyle/>
        <a:p>
          <a:endParaRPr lang="en-US"/>
        </a:p>
      </dgm:t>
    </dgm:pt>
    <dgm:pt modelId="{3BA70B55-9BC1-4F1B-9EF1-C99074C5064C}" type="pres">
      <dgm:prSet presAssocID="{B03AEC3A-C2C4-486B-9BDF-4B8FFFEAE480}" presName="dummy" presStyleCnt="0"/>
      <dgm:spPr/>
    </dgm:pt>
    <dgm:pt modelId="{7945F95F-AF1E-4D42-9BEF-43C9315099F5}" type="pres">
      <dgm:prSet presAssocID="{B03AEC3A-C2C4-486B-9BDF-4B8FFFEAE480}" presName="node" presStyleLbl="revTx" presStyleIdx="4" presStyleCnt="5" custScaleX="126758">
        <dgm:presLayoutVars>
          <dgm:bulletEnabled val="1"/>
        </dgm:presLayoutVars>
      </dgm:prSet>
      <dgm:spPr/>
      <dgm:t>
        <a:bodyPr/>
        <a:lstStyle/>
        <a:p>
          <a:endParaRPr lang="en-US"/>
        </a:p>
      </dgm:t>
    </dgm:pt>
    <dgm:pt modelId="{9684EC8A-8E81-4C4A-8BE7-81594D90DA25}" type="pres">
      <dgm:prSet presAssocID="{36909517-39E1-4DED-86F4-2D0FE747586E}" presName="sibTrans" presStyleLbl="node1" presStyleIdx="4" presStyleCnt="5"/>
      <dgm:spPr/>
      <dgm:t>
        <a:bodyPr/>
        <a:lstStyle/>
        <a:p>
          <a:endParaRPr lang="en-US"/>
        </a:p>
      </dgm:t>
    </dgm:pt>
  </dgm:ptLst>
  <dgm:cxnLst>
    <dgm:cxn modelId="{8FB9395D-E316-44BC-896F-0FC8E07C2361}" srcId="{46538B9C-B8F4-4E15-8466-C55D90CD9430}" destId="{31A211B3-2B87-4F2A-916D-000CF624BC65}" srcOrd="0" destOrd="0" parTransId="{DF300D2E-7A61-4077-8288-28F2EC3B393F}" sibTransId="{624F4F4E-BD9C-4AE6-A978-87BDD333E18A}"/>
    <dgm:cxn modelId="{9E580DAA-C55C-4D2D-84CA-47AC04D388F3}" type="presOf" srcId="{06BAB42B-C18D-42E7-B45A-1E8E3FD19D6B}" destId="{27586113-7E3C-4CDC-A017-096BBFF00E5C}" srcOrd="0" destOrd="0" presId="urn:microsoft.com/office/officeart/2005/8/layout/cycle1"/>
    <dgm:cxn modelId="{85497BA8-39A1-4F65-8BAE-71B8F3C67D40}" type="presOf" srcId="{624F4F4E-BD9C-4AE6-A978-87BDD333E18A}" destId="{C8D98FF9-DEAD-404D-82C9-542FC114082D}" srcOrd="0" destOrd="0" presId="urn:microsoft.com/office/officeart/2005/8/layout/cycle1"/>
    <dgm:cxn modelId="{2F246A47-83E2-4CA6-9AAF-C3F229F11CC8}" type="presOf" srcId="{3F286C29-A4F5-4A7D-A353-749BFA6B0A36}" destId="{DE09774C-9F39-430A-951D-50F5497058BF}" srcOrd="0" destOrd="0" presId="urn:microsoft.com/office/officeart/2005/8/layout/cycle1"/>
    <dgm:cxn modelId="{38714CA3-04DC-478B-A88D-98FC0B68D9A6}" srcId="{46538B9C-B8F4-4E15-8466-C55D90CD9430}" destId="{B03AEC3A-C2C4-486B-9BDF-4B8FFFEAE480}" srcOrd="4" destOrd="0" parTransId="{A13351C9-7268-4D9F-83DD-7EC574D6E604}" sibTransId="{36909517-39E1-4DED-86F4-2D0FE747586E}"/>
    <dgm:cxn modelId="{C27F3387-2FAA-4731-AD6D-A926FAE0A50E}" srcId="{46538B9C-B8F4-4E15-8466-C55D90CD9430}" destId="{12639E48-E437-4846-9AE8-A4083D0F9966}" srcOrd="2" destOrd="0" parTransId="{4CF495D1-ECAB-4BB2-9772-3B85A1F9D469}" sibTransId="{04F2CBFB-1C2A-4D75-B0C1-31606DD621FE}"/>
    <dgm:cxn modelId="{EBD2B4D9-6213-4720-B387-BC6E09A9832E}" srcId="{46538B9C-B8F4-4E15-8466-C55D90CD9430}" destId="{86118827-0EC4-43A7-A0EE-7406F6DAA13F}" srcOrd="3" destOrd="0" parTransId="{9028382B-2A01-49BC-B05D-78715BFEA2A4}" sibTransId="{3F286C29-A4F5-4A7D-A353-749BFA6B0A36}"/>
    <dgm:cxn modelId="{8E9E397B-5F70-45CE-8E03-28D8FB3A937A}" srcId="{46538B9C-B8F4-4E15-8466-C55D90CD9430}" destId="{06BAB42B-C18D-42E7-B45A-1E8E3FD19D6B}" srcOrd="1" destOrd="0" parTransId="{B6C1E40C-5502-4F57-A5BA-BA25292F93D4}" sibTransId="{7BF25B63-F7ED-4648-B72D-D12C7AD92864}"/>
    <dgm:cxn modelId="{E3C68AA1-736D-4124-B79F-38D929DF93C9}" type="presOf" srcId="{86118827-0EC4-43A7-A0EE-7406F6DAA13F}" destId="{01484279-CE37-49E8-80CB-E3A620092BB6}" srcOrd="0" destOrd="0" presId="urn:microsoft.com/office/officeart/2005/8/layout/cycle1"/>
    <dgm:cxn modelId="{F590312C-D7FA-40E6-8882-3FA50A9DE2BB}" type="presOf" srcId="{36909517-39E1-4DED-86F4-2D0FE747586E}" destId="{9684EC8A-8E81-4C4A-8BE7-81594D90DA25}" srcOrd="0" destOrd="0" presId="urn:microsoft.com/office/officeart/2005/8/layout/cycle1"/>
    <dgm:cxn modelId="{F9140EA0-0DF3-44DB-B8BD-029ADFE7D353}" type="presOf" srcId="{12639E48-E437-4846-9AE8-A4083D0F9966}" destId="{346E06EF-C1D3-47A9-9C2F-0121065BFF46}" srcOrd="0" destOrd="0" presId="urn:microsoft.com/office/officeart/2005/8/layout/cycle1"/>
    <dgm:cxn modelId="{3202FF73-FB95-49CC-9C3E-EEAD583136D3}" type="presOf" srcId="{7BF25B63-F7ED-4648-B72D-D12C7AD92864}" destId="{5989E516-8C7D-4960-A832-C4212DE7D811}" srcOrd="0" destOrd="0" presId="urn:microsoft.com/office/officeart/2005/8/layout/cycle1"/>
    <dgm:cxn modelId="{40B5AA4A-1E7F-4800-B0C6-263A70F94768}" type="presOf" srcId="{04F2CBFB-1C2A-4D75-B0C1-31606DD621FE}" destId="{B94B1FA1-F613-4719-8676-09E668157F73}" srcOrd="0" destOrd="0" presId="urn:microsoft.com/office/officeart/2005/8/layout/cycle1"/>
    <dgm:cxn modelId="{606E105E-EDE8-4256-9793-796E7C0A02A4}" type="presOf" srcId="{B03AEC3A-C2C4-486B-9BDF-4B8FFFEAE480}" destId="{7945F95F-AF1E-4D42-9BEF-43C9315099F5}" srcOrd="0" destOrd="0" presId="urn:microsoft.com/office/officeart/2005/8/layout/cycle1"/>
    <dgm:cxn modelId="{903AEC63-D38B-44DE-84AF-194F49B4093D}" type="presOf" srcId="{46538B9C-B8F4-4E15-8466-C55D90CD9430}" destId="{25ABE1F7-D96C-4EEB-A822-D3B5EBEFDC2C}" srcOrd="0" destOrd="0" presId="urn:microsoft.com/office/officeart/2005/8/layout/cycle1"/>
    <dgm:cxn modelId="{90B040E7-F37C-4E55-88BA-D7AE42658837}" type="presOf" srcId="{31A211B3-2B87-4F2A-916D-000CF624BC65}" destId="{CB763B25-8F0F-499C-AC98-B4843CEDC5C9}" srcOrd="0" destOrd="0" presId="urn:microsoft.com/office/officeart/2005/8/layout/cycle1"/>
    <dgm:cxn modelId="{BEEACC43-638B-4536-B30A-68CCD916568D}" type="presParOf" srcId="{25ABE1F7-D96C-4EEB-A822-D3B5EBEFDC2C}" destId="{B5D9FC55-2517-4194-94AA-B07BBA2E83E9}" srcOrd="0" destOrd="0" presId="urn:microsoft.com/office/officeart/2005/8/layout/cycle1"/>
    <dgm:cxn modelId="{C51F4838-3951-43A8-B94D-CAAF98481266}" type="presParOf" srcId="{25ABE1F7-D96C-4EEB-A822-D3B5EBEFDC2C}" destId="{CB763B25-8F0F-499C-AC98-B4843CEDC5C9}" srcOrd="1" destOrd="0" presId="urn:microsoft.com/office/officeart/2005/8/layout/cycle1"/>
    <dgm:cxn modelId="{3DEFFF38-8299-439E-A1DB-D146616D5A2D}" type="presParOf" srcId="{25ABE1F7-D96C-4EEB-A822-D3B5EBEFDC2C}" destId="{C8D98FF9-DEAD-404D-82C9-542FC114082D}" srcOrd="2" destOrd="0" presId="urn:microsoft.com/office/officeart/2005/8/layout/cycle1"/>
    <dgm:cxn modelId="{6F7E56BD-EA37-496B-A985-D8FC480B3367}" type="presParOf" srcId="{25ABE1F7-D96C-4EEB-A822-D3B5EBEFDC2C}" destId="{17B8EC97-78BA-4503-90FB-488D09C8E94D}" srcOrd="3" destOrd="0" presId="urn:microsoft.com/office/officeart/2005/8/layout/cycle1"/>
    <dgm:cxn modelId="{4DF13975-C1D5-4749-BBF1-1D7EC560EC45}" type="presParOf" srcId="{25ABE1F7-D96C-4EEB-A822-D3B5EBEFDC2C}" destId="{27586113-7E3C-4CDC-A017-096BBFF00E5C}" srcOrd="4" destOrd="0" presId="urn:microsoft.com/office/officeart/2005/8/layout/cycle1"/>
    <dgm:cxn modelId="{6FAAD8AA-EB33-4372-A85F-B5AC23288E14}" type="presParOf" srcId="{25ABE1F7-D96C-4EEB-A822-D3B5EBEFDC2C}" destId="{5989E516-8C7D-4960-A832-C4212DE7D811}" srcOrd="5" destOrd="0" presId="urn:microsoft.com/office/officeart/2005/8/layout/cycle1"/>
    <dgm:cxn modelId="{607E1C15-2FE6-4994-B4BB-354D79AD4A4B}" type="presParOf" srcId="{25ABE1F7-D96C-4EEB-A822-D3B5EBEFDC2C}" destId="{8177F76E-C05B-4A51-B68E-A9D550C46C5F}" srcOrd="6" destOrd="0" presId="urn:microsoft.com/office/officeart/2005/8/layout/cycle1"/>
    <dgm:cxn modelId="{D9DDBB2B-E663-4960-9650-6B2FB30207AC}" type="presParOf" srcId="{25ABE1F7-D96C-4EEB-A822-D3B5EBEFDC2C}" destId="{346E06EF-C1D3-47A9-9C2F-0121065BFF46}" srcOrd="7" destOrd="0" presId="urn:microsoft.com/office/officeart/2005/8/layout/cycle1"/>
    <dgm:cxn modelId="{1DCBF6F2-0F5A-413E-80AB-DF74D2A67205}" type="presParOf" srcId="{25ABE1F7-D96C-4EEB-A822-D3B5EBEFDC2C}" destId="{B94B1FA1-F613-4719-8676-09E668157F73}" srcOrd="8" destOrd="0" presId="urn:microsoft.com/office/officeart/2005/8/layout/cycle1"/>
    <dgm:cxn modelId="{B6022F20-7832-407E-985B-55F8979FC6F4}" type="presParOf" srcId="{25ABE1F7-D96C-4EEB-A822-D3B5EBEFDC2C}" destId="{6B945BC7-A00D-455B-A8C5-AB34758490B5}" srcOrd="9" destOrd="0" presId="urn:microsoft.com/office/officeart/2005/8/layout/cycle1"/>
    <dgm:cxn modelId="{036656A4-3B21-46AE-84CA-CD4ECA4863FC}" type="presParOf" srcId="{25ABE1F7-D96C-4EEB-A822-D3B5EBEFDC2C}" destId="{01484279-CE37-49E8-80CB-E3A620092BB6}" srcOrd="10" destOrd="0" presId="urn:microsoft.com/office/officeart/2005/8/layout/cycle1"/>
    <dgm:cxn modelId="{4D1D5B49-7A0D-4FB2-9B67-059641A9C619}" type="presParOf" srcId="{25ABE1F7-D96C-4EEB-A822-D3B5EBEFDC2C}" destId="{DE09774C-9F39-430A-951D-50F5497058BF}" srcOrd="11" destOrd="0" presId="urn:microsoft.com/office/officeart/2005/8/layout/cycle1"/>
    <dgm:cxn modelId="{3F1B549D-8D05-45EB-A96D-ADEC6BA719F0}" type="presParOf" srcId="{25ABE1F7-D96C-4EEB-A822-D3B5EBEFDC2C}" destId="{3BA70B55-9BC1-4F1B-9EF1-C99074C5064C}" srcOrd="12" destOrd="0" presId="urn:microsoft.com/office/officeart/2005/8/layout/cycle1"/>
    <dgm:cxn modelId="{01EA910E-10CC-4AB4-B9F1-25E947B5B57E}" type="presParOf" srcId="{25ABE1F7-D96C-4EEB-A822-D3B5EBEFDC2C}" destId="{7945F95F-AF1E-4D42-9BEF-43C9315099F5}" srcOrd="13" destOrd="0" presId="urn:microsoft.com/office/officeart/2005/8/layout/cycle1"/>
    <dgm:cxn modelId="{FB15EA45-16DC-4BA2-B0A5-0D14342D039B}" type="presParOf" srcId="{25ABE1F7-D96C-4EEB-A822-D3B5EBEFDC2C}" destId="{9684EC8A-8E81-4C4A-8BE7-81594D90DA25}"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63B25-8F0F-499C-AC98-B4843CEDC5C9}">
      <dsp:nvSpPr>
        <dsp:cNvPr id="0" name=""/>
        <dsp:cNvSpPr/>
      </dsp:nvSpPr>
      <dsp:spPr>
        <a:xfrm>
          <a:off x="3313533" y="26515"/>
          <a:ext cx="905600"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GB" sz="1500" kern="1200" dirty="0" err="1" smtClean="0"/>
            <a:t>Precisera</a:t>
          </a:r>
          <a:r>
            <a:rPr lang="en-GB" sz="2400" kern="1200" dirty="0">
              <a:solidFill>
                <a:schemeClr val="accent2"/>
              </a:solidFill>
              <a:latin typeface="Calibri Light" panose="020F0302020204030204"/>
            </a:rPr>
            <a:t> </a:t>
          </a:r>
          <a:r>
            <a:rPr lang="en-GB" sz="2400" b="1" kern="1200" dirty="0" err="1" smtClean="0">
              <a:solidFill>
                <a:schemeClr val="accent2"/>
              </a:solidFill>
            </a:rPr>
            <a:t>värdet</a:t>
          </a:r>
          <a:r>
            <a:rPr lang="en-GB" sz="1300" kern="1200" dirty="0" smtClean="0">
              <a:latin typeface="Calibri Light" panose="020F0302020204030204"/>
            </a:rPr>
            <a:t> </a:t>
          </a:r>
          <a:r>
            <a:rPr lang="en-GB" sz="1300" kern="1200" dirty="0" err="1" smtClean="0">
              <a:latin typeface="Calibri Light" panose="020F0302020204030204"/>
            </a:rPr>
            <a:t>för</a:t>
          </a:r>
          <a:r>
            <a:rPr lang="en-GB" sz="1300" kern="1200" dirty="0" smtClean="0"/>
            <a:t> </a:t>
          </a:r>
          <a:r>
            <a:rPr lang="en-GB" sz="1300" kern="1200" dirty="0" err="1" smtClean="0"/>
            <a:t>kunden</a:t>
          </a:r>
          <a:endParaRPr lang="en-GB" sz="1300" kern="1200" dirty="0"/>
        </a:p>
      </dsp:txBody>
      <dsp:txXfrm>
        <a:off x="3313533" y="26515"/>
        <a:ext cx="905600" cy="905600"/>
      </dsp:txXfrm>
    </dsp:sp>
    <dsp:sp modelId="{C8D98FF9-DEAD-404D-82C9-542FC114082D}">
      <dsp:nvSpPr>
        <dsp:cNvPr id="0" name=""/>
        <dsp:cNvSpPr/>
      </dsp:nvSpPr>
      <dsp:spPr>
        <a:xfrm>
          <a:off x="1180436" y="-20"/>
          <a:ext cx="3398879" cy="3398879"/>
        </a:xfrm>
        <a:prstGeom prst="circularArrow">
          <a:avLst>
            <a:gd name="adj1" fmla="val 5196"/>
            <a:gd name="adj2" fmla="val 335581"/>
            <a:gd name="adj3" fmla="val 21294595"/>
            <a:gd name="adj4" fmla="val 19765053"/>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86113-7E3C-4CDC-A017-096BBFF00E5C}">
      <dsp:nvSpPr>
        <dsp:cNvPr id="0" name=""/>
        <dsp:cNvSpPr/>
      </dsp:nvSpPr>
      <dsp:spPr>
        <a:xfrm>
          <a:off x="3421095" y="1712657"/>
          <a:ext cx="1786197"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err="1" smtClean="0"/>
            <a:t>Identifiera</a:t>
          </a:r>
          <a:r>
            <a:rPr lang="en-GB" sz="1300" kern="1200" dirty="0" smtClean="0"/>
            <a:t> </a:t>
          </a:r>
          <a:r>
            <a:rPr lang="en-GB" sz="2400" b="1" kern="1200" dirty="0" err="1" smtClean="0">
              <a:solidFill>
                <a:schemeClr val="accent2"/>
              </a:solidFill>
            </a:rPr>
            <a:t>värde</a:t>
          </a:r>
          <a:r>
            <a:rPr lang="en-GB" sz="2400" b="1" kern="1200" dirty="0" smtClean="0">
              <a:solidFill>
                <a:schemeClr val="accent2"/>
              </a:solidFill>
            </a:rPr>
            <a:t> </a:t>
          </a:r>
          <a:r>
            <a:rPr lang="en-GB" sz="2400" b="1" kern="1200" dirty="0" err="1" smtClean="0">
              <a:solidFill>
                <a:schemeClr val="accent2"/>
              </a:solidFill>
            </a:rPr>
            <a:t>kedjan</a:t>
          </a:r>
          <a:endParaRPr lang="en-GB" sz="1300" b="1" kern="1200" dirty="0">
            <a:solidFill>
              <a:schemeClr val="accent2"/>
            </a:solidFill>
          </a:endParaRPr>
        </a:p>
      </dsp:txBody>
      <dsp:txXfrm>
        <a:off x="3421095" y="1712657"/>
        <a:ext cx="1786197" cy="905600"/>
      </dsp:txXfrm>
    </dsp:sp>
    <dsp:sp modelId="{5989E516-8C7D-4960-A832-C4212DE7D811}">
      <dsp:nvSpPr>
        <dsp:cNvPr id="0" name=""/>
        <dsp:cNvSpPr/>
      </dsp:nvSpPr>
      <dsp:spPr>
        <a:xfrm>
          <a:off x="1256803" y="22830"/>
          <a:ext cx="3398879" cy="3398879"/>
        </a:xfrm>
        <a:prstGeom prst="circularArrow">
          <a:avLst>
            <a:gd name="adj1" fmla="val 5196"/>
            <a:gd name="adj2" fmla="val 335581"/>
            <a:gd name="adj3" fmla="val 3005151"/>
            <a:gd name="adj4" fmla="val 2258473"/>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E06EF-C1D3-47A9-9C2F-0121065BFF46}">
      <dsp:nvSpPr>
        <dsp:cNvPr id="0" name=""/>
        <dsp:cNvSpPr/>
      </dsp:nvSpPr>
      <dsp:spPr>
        <a:xfrm>
          <a:off x="2177146" y="2752041"/>
          <a:ext cx="1554753"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err="1" smtClean="0">
              <a:solidFill>
                <a:schemeClr val="accent2"/>
              </a:solidFill>
            </a:rPr>
            <a:t>Kontinuerligt</a:t>
          </a:r>
          <a:r>
            <a:rPr lang="en-GB" sz="1600" b="1" kern="1200" dirty="0" smtClean="0">
              <a:solidFill>
                <a:schemeClr val="accent2"/>
              </a:solidFill>
            </a:rPr>
            <a:t> </a:t>
          </a:r>
          <a:r>
            <a:rPr lang="en-GB" sz="1600" b="1" kern="1200" dirty="0" err="1" smtClean="0">
              <a:solidFill>
                <a:schemeClr val="accent2"/>
              </a:solidFill>
            </a:rPr>
            <a:t>Flöde</a:t>
          </a:r>
          <a:endParaRPr lang="en-GB" sz="1050" b="1" kern="1200" dirty="0">
            <a:solidFill>
              <a:schemeClr val="accent2"/>
            </a:solidFill>
          </a:endParaRPr>
        </a:p>
      </dsp:txBody>
      <dsp:txXfrm>
        <a:off x="2177146" y="2752041"/>
        <a:ext cx="1554753" cy="905600"/>
      </dsp:txXfrm>
    </dsp:sp>
    <dsp:sp modelId="{B94B1FA1-F613-4719-8676-09E668157F73}">
      <dsp:nvSpPr>
        <dsp:cNvPr id="0" name=""/>
        <dsp:cNvSpPr/>
      </dsp:nvSpPr>
      <dsp:spPr>
        <a:xfrm>
          <a:off x="1179180" y="-1652"/>
          <a:ext cx="3398879" cy="3398879"/>
        </a:xfrm>
        <a:prstGeom prst="circularArrow">
          <a:avLst>
            <a:gd name="adj1" fmla="val 5196"/>
            <a:gd name="adj2" fmla="val 335581"/>
            <a:gd name="adj3" fmla="val 8207579"/>
            <a:gd name="adj4" fmla="val 7063109"/>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84279-CE37-49E8-80CB-E3A620092BB6}">
      <dsp:nvSpPr>
        <dsp:cNvPr id="0" name=""/>
        <dsp:cNvSpPr/>
      </dsp:nvSpPr>
      <dsp:spPr>
        <a:xfrm>
          <a:off x="814363" y="1712657"/>
          <a:ext cx="1262389"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err="1" smtClean="0"/>
            <a:t>Låt</a:t>
          </a:r>
          <a:r>
            <a:rPr lang="en-GB" sz="1400" kern="1200" dirty="0" smtClean="0"/>
            <a:t> </a:t>
          </a:r>
          <a:r>
            <a:rPr lang="en-GB" sz="1400" kern="1200" dirty="0" err="1" smtClean="0"/>
            <a:t>kunden</a:t>
          </a:r>
          <a:r>
            <a:rPr lang="en-GB" sz="1400" kern="1200" dirty="0" smtClean="0"/>
            <a:t> </a:t>
          </a:r>
          <a:r>
            <a:rPr lang="en-GB" sz="1400" kern="1200" dirty="0" err="1" smtClean="0"/>
            <a:t>efterfråga</a:t>
          </a:r>
          <a:r>
            <a:rPr lang="en-GB" sz="1400" kern="1200" dirty="0" smtClean="0"/>
            <a:t> </a:t>
          </a:r>
          <a:r>
            <a:rPr lang="en-GB" sz="1400" kern="1200" dirty="0"/>
            <a:t>/ </a:t>
          </a:r>
          <a:r>
            <a:rPr lang="en-GB" sz="1800" b="1" kern="1200" dirty="0">
              <a:solidFill>
                <a:schemeClr val="accent2"/>
              </a:solidFill>
            </a:rPr>
            <a:t>“pull” </a:t>
          </a:r>
          <a:r>
            <a:rPr lang="en-GB" sz="1800" b="1" kern="1200" dirty="0" err="1" smtClean="0">
              <a:solidFill>
                <a:schemeClr val="accent2"/>
              </a:solidFill>
            </a:rPr>
            <a:t>produktion</a:t>
          </a:r>
          <a:endParaRPr lang="en-GB" sz="1400" b="1" kern="1200" dirty="0">
            <a:solidFill>
              <a:schemeClr val="accent2"/>
            </a:solidFill>
          </a:endParaRPr>
        </a:p>
      </dsp:txBody>
      <dsp:txXfrm>
        <a:off x="814363" y="1712657"/>
        <a:ext cx="1262389" cy="905600"/>
      </dsp:txXfrm>
    </dsp:sp>
    <dsp:sp modelId="{DE09774C-9F39-430A-951D-50F5497058BF}">
      <dsp:nvSpPr>
        <dsp:cNvPr id="0" name=""/>
        <dsp:cNvSpPr/>
      </dsp:nvSpPr>
      <dsp:spPr>
        <a:xfrm>
          <a:off x="1180436" y="-20"/>
          <a:ext cx="3398879" cy="3398879"/>
        </a:xfrm>
        <a:prstGeom prst="circularArrow">
          <a:avLst>
            <a:gd name="adj1" fmla="val 5196"/>
            <a:gd name="adj2" fmla="val 335581"/>
            <a:gd name="adj3" fmla="val 12299366"/>
            <a:gd name="adj4" fmla="val 10769824"/>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5F95F-AF1E-4D42-9BEF-43C9315099F5}">
      <dsp:nvSpPr>
        <dsp:cNvPr id="0" name=""/>
        <dsp:cNvSpPr/>
      </dsp:nvSpPr>
      <dsp:spPr>
        <a:xfrm>
          <a:off x="1419458" y="26515"/>
          <a:ext cx="1147921"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err="1" smtClean="0"/>
            <a:t>Sträva</a:t>
          </a:r>
          <a:r>
            <a:rPr lang="en-GB" sz="1500" kern="1200" dirty="0" smtClean="0"/>
            <a:t> </a:t>
          </a:r>
          <a:r>
            <a:rPr lang="en-GB" sz="1500" kern="1200" dirty="0" err="1" smtClean="0"/>
            <a:t>efter</a:t>
          </a:r>
          <a:r>
            <a:rPr lang="en-GB" sz="1500" kern="1200" dirty="0" smtClean="0"/>
            <a:t> </a:t>
          </a:r>
          <a:r>
            <a:rPr lang="en-GB" sz="2000" b="1" kern="1200" dirty="0" err="1" smtClean="0">
              <a:solidFill>
                <a:schemeClr val="accent2"/>
              </a:solidFill>
            </a:rPr>
            <a:t>perfektion</a:t>
          </a:r>
          <a:endParaRPr lang="en-GB" sz="2000" b="1" kern="1200" dirty="0">
            <a:solidFill>
              <a:schemeClr val="accent2"/>
            </a:solidFill>
          </a:endParaRPr>
        </a:p>
      </dsp:txBody>
      <dsp:txXfrm>
        <a:off x="1419458" y="26515"/>
        <a:ext cx="1147921" cy="905600"/>
      </dsp:txXfrm>
    </dsp:sp>
    <dsp:sp modelId="{9684EC8A-8E81-4C4A-8BE7-81594D90DA25}">
      <dsp:nvSpPr>
        <dsp:cNvPr id="0" name=""/>
        <dsp:cNvSpPr/>
      </dsp:nvSpPr>
      <dsp:spPr>
        <a:xfrm>
          <a:off x="1180436" y="-20"/>
          <a:ext cx="3398879" cy="3398879"/>
        </a:xfrm>
        <a:prstGeom prst="circularArrow">
          <a:avLst>
            <a:gd name="adj1" fmla="val 5196"/>
            <a:gd name="adj2" fmla="val 335581"/>
            <a:gd name="adj3" fmla="val 16867084"/>
            <a:gd name="adj4" fmla="val 15482473"/>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D5B59DB-356C-4AB0-8B0B-C6B27CC6711A}" type="datetimeFigureOut">
              <a:rPr lang="en-GB" smtClean="0"/>
              <a:t>01/02/2021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4DC6F48-C9B6-4F18-884F-A54260531484}" type="slidenum">
              <a:rPr lang="en-GB" smtClean="0"/>
              <a:t>‹#›</a:t>
            </a:fld>
            <a:endParaRPr lang="en-GB"/>
          </a:p>
        </p:txBody>
      </p:sp>
    </p:spTree>
    <p:extLst>
      <p:ext uri="{BB962C8B-B14F-4D97-AF65-F5344CB8AC3E}">
        <p14:creationId xmlns:p14="http://schemas.microsoft.com/office/powerpoint/2010/main" val="122959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Du </a:t>
            </a:r>
            <a:r>
              <a:rPr lang="fi-FI" dirty="0" err="1" smtClean="0"/>
              <a:t>kan</a:t>
            </a:r>
            <a:r>
              <a:rPr lang="fi-FI" dirty="0" smtClean="0"/>
              <a:t> </a:t>
            </a:r>
            <a:r>
              <a:rPr lang="fi-FI" dirty="0" err="1" smtClean="0"/>
              <a:t>använda</a:t>
            </a:r>
            <a:r>
              <a:rPr lang="fi-FI" dirty="0" smtClean="0"/>
              <a:t> </a:t>
            </a:r>
            <a:r>
              <a:rPr lang="fi-FI" dirty="0" err="1" smtClean="0"/>
              <a:t>denhär</a:t>
            </a:r>
            <a:r>
              <a:rPr lang="fi-FI" baseline="0" dirty="0" smtClean="0"/>
              <a:t> </a:t>
            </a:r>
            <a:r>
              <a:rPr lang="fi-FI" baseline="0" dirty="0" err="1" smtClean="0"/>
              <a:t>blanketten</a:t>
            </a:r>
            <a:r>
              <a:rPr lang="fi-FI" baseline="0" dirty="0" smtClean="0"/>
              <a:t> för </a:t>
            </a:r>
            <a:r>
              <a:rPr lang="fi-FI" baseline="0" dirty="0" err="1" smtClean="0"/>
              <a:t>att</a:t>
            </a:r>
            <a:r>
              <a:rPr lang="fi-FI" baseline="0" dirty="0" smtClean="0"/>
              <a:t> </a:t>
            </a:r>
            <a:r>
              <a:rPr lang="fi-FI" baseline="0" dirty="0" err="1" smtClean="0"/>
              <a:t>behandla</a:t>
            </a:r>
            <a:r>
              <a:rPr lang="fi-FI" baseline="0" dirty="0" smtClean="0"/>
              <a:t> </a:t>
            </a:r>
            <a:r>
              <a:rPr lang="fi-FI" baseline="0" dirty="0" err="1" smtClean="0"/>
              <a:t>olika</a:t>
            </a:r>
            <a:r>
              <a:rPr lang="fi-FI" baseline="0" dirty="0" smtClean="0"/>
              <a:t> </a:t>
            </a:r>
            <a:r>
              <a:rPr lang="fi-FI" baseline="0" dirty="0" err="1" smtClean="0"/>
              <a:t>genom</a:t>
            </a:r>
            <a:r>
              <a:rPr lang="fi-FI" baseline="0" dirty="0" smtClean="0"/>
              <a:t> </a:t>
            </a:r>
            <a:r>
              <a:rPr lang="fi-FI" baseline="0" dirty="0" err="1" smtClean="0"/>
              <a:t>att</a:t>
            </a:r>
            <a:r>
              <a:rPr lang="fi-FI" baseline="0" dirty="0" smtClean="0"/>
              <a:t> </a:t>
            </a:r>
            <a:r>
              <a:rPr lang="fi-FI" baseline="0" dirty="0" err="1" smtClean="0"/>
              <a:t>ändra</a:t>
            </a:r>
            <a:r>
              <a:rPr lang="fi-FI" baseline="0" dirty="0" smtClean="0"/>
              <a:t> </a:t>
            </a:r>
            <a:r>
              <a:rPr lang="fi-FI" baseline="0" dirty="0" err="1" smtClean="0"/>
              <a:t>ämne</a:t>
            </a:r>
            <a:r>
              <a:rPr lang="fi-FI" baseline="0" dirty="0" smtClean="0"/>
              <a:t> </a:t>
            </a:r>
            <a:r>
              <a:rPr lang="fi-FI" baseline="0" dirty="0" err="1" smtClean="0"/>
              <a:t>eller</a:t>
            </a:r>
            <a:r>
              <a:rPr lang="fi-FI" baseline="0" dirty="0" smtClean="0"/>
              <a:t> </a:t>
            </a:r>
            <a:r>
              <a:rPr lang="fi-FI" baseline="0" dirty="0" err="1" smtClean="0"/>
              <a:t>frågor</a:t>
            </a:r>
            <a:r>
              <a:rPr lang="fi-FI" dirty="0" smtClean="0"/>
              <a:t>.</a:t>
            </a:r>
            <a:endParaRPr lang="fi-FI" dirty="0"/>
          </a:p>
        </p:txBody>
      </p:sp>
      <p:sp>
        <p:nvSpPr>
          <p:cNvPr id="4" name="Slide Number Placeholder 3"/>
          <p:cNvSpPr>
            <a:spLocks noGrp="1"/>
          </p:cNvSpPr>
          <p:nvPr>
            <p:ph type="sldNum" sz="quarter" idx="10"/>
          </p:nvPr>
        </p:nvSpPr>
        <p:spPr/>
        <p:txBody>
          <a:bodyPr/>
          <a:lstStyle/>
          <a:p>
            <a:fld id="{84DC6F48-C9B6-4F18-884F-A54260531484}" type="slidenum">
              <a:rPr lang="en-GB" smtClean="0"/>
              <a:t>3</a:t>
            </a:fld>
            <a:endParaRPr lang="en-GB"/>
          </a:p>
        </p:txBody>
      </p:sp>
    </p:spTree>
    <p:extLst>
      <p:ext uri="{BB962C8B-B14F-4D97-AF65-F5344CB8AC3E}">
        <p14:creationId xmlns:p14="http://schemas.microsoft.com/office/powerpoint/2010/main" val="109926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12</a:t>
            </a:fld>
            <a:endParaRPr lang="en-GB"/>
          </a:p>
        </p:txBody>
      </p:sp>
    </p:spTree>
    <p:extLst>
      <p:ext uri="{BB962C8B-B14F-4D97-AF65-F5344CB8AC3E}">
        <p14:creationId xmlns:p14="http://schemas.microsoft.com/office/powerpoint/2010/main" val="373684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v-SE" sz="1200" b="0" i="0" kern="1200" dirty="0" smtClean="0">
                <a:solidFill>
                  <a:schemeClr val="tx1"/>
                </a:solidFill>
                <a:effectLst/>
                <a:latin typeface="+mn-lt"/>
                <a:ea typeface="+mn-ea"/>
                <a:cs typeface="+mn-cs"/>
              </a:rPr>
              <a:t>Fyrkantiga vattenmeloner föddes omkring 1990 och blev populär i Shikoku-regionen i Japan av vissa melonodlare. Information om det sprids inte i media förrän omkring 2010 från Takashi </a:t>
            </a:r>
            <a:r>
              <a:rPr lang="sv-SE" sz="1200" b="0" i="0" kern="1200" dirty="0" err="1" smtClean="0">
                <a:solidFill>
                  <a:schemeClr val="tx1"/>
                </a:solidFill>
                <a:effectLst/>
                <a:latin typeface="+mn-lt"/>
                <a:ea typeface="+mn-ea"/>
                <a:cs typeface="+mn-cs"/>
              </a:rPr>
              <a:t>Yamashita</a:t>
            </a:r>
            <a:r>
              <a:rPr lang="sv-SE" sz="1200" b="0" i="0" kern="1200" dirty="0" smtClean="0">
                <a:solidFill>
                  <a:schemeClr val="tx1"/>
                </a:solidFill>
                <a:effectLst/>
                <a:latin typeface="+mn-lt"/>
                <a:ea typeface="+mn-ea"/>
                <a:cs typeface="+mn-cs"/>
              </a:rPr>
              <a:t>, en bonde från </a:t>
            </a:r>
            <a:r>
              <a:rPr lang="sv-SE" sz="1200" b="0" i="0" kern="1200" dirty="0" err="1" smtClean="0">
                <a:solidFill>
                  <a:schemeClr val="tx1"/>
                </a:solidFill>
                <a:effectLst/>
                <a:latin typeface="+mn-lt"/>
                <a:ea typeface="+mn-ea"/>
                <a:cs typeface="+mn-cs"/>
              </a:rPr>
              <a:t>Zintsuji</a:t>
            </a:r>
            <a:r>
              <a:rPr lang="sv-SE" sz="1200" b="0" i="0" kern="1200" dirty="0" smtClean="0">
                <a:solidFill>
                  <a:schemeClr val="tx1"/>
                </a:solidFill>
                <a:effectLst/>
                <a:latin typeface="+mn-lt"/>
                <a:ea typeface="+mn-ea"/>
                <a:cs typeface="+mn-cs"/>
              </a:rPr>
              <a:t> (Kagawa) kooperativet, i samma Shikoku-område. Han fick idén att producera och leverera dem över hela landet när han upptäckte att många handlare i Japan inte sålde stora runda vattenmeloner på grund av brist på lagringsutrymmen. För att få vattenmelonens rektangulära form placeras de planterade vattenmelonerna i växande glasfyrkanter som tvingar dem att växa till rektanglar. I ett försök att förbättra vattenmelonens form till en kvadrat har den tappat sin söta smak och produkten används således huvudsakligen för dekorativa ändamål, eftersom den också har en god hållbarhetstid; ungefär ett och ett halvt år.</a:t>
            </a:r>
            <a:endParaRPr lang="en-US" sz="20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13</a:t>
            </a:fld>
            <a:endParaRPr lang="en-GB"/>
          </a:p>
        </p:txBody>
      </p:sp>
    </p:spTree>
    <p:extLst>
      <p:ext uri="{BB962C8B-B14F-4D97-AF65-F5344CB8AC3E}">
        <p14:creationId xmlns:p14="http://schemas.microsoft.com/office/powerpoint/2010/main" val="4148463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v-SE" sz="1200" b="0" i="0" kern="1200" dirty="0" smtClean="0">
                <a:solidFill>
                  <a:schemeClr val="tx1"/>
                </a:solidFill>
                <a:effectLst/>
                <a:latin typeface="+mn-lt"/>
                <a:ea typeface="+mn-ea"/>
                <a:cs typeface="+mn-cs"/>
              </a:rPr>
              <a:t>Lagerreduktion: Ge några exempel från olika områden.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14</a:t>
            </a:fld>
            <a:endParaRPr lang="en-GB"/>
          </a:p>
        </p:txBody>
      </p:sp>
    </p:spTree>
    <p:extLst>
      <p:ext uri="{BB962C8B-B14F-4D97-AF65-F5344CB8AC3E}">
        <p14:creationId xmlns:p14="http://schemas.microsoft.com/office/powerpoint/2010/main" val="1327389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15</a:t>
            </a:fld>
            <a:endParaRPr lang="en-GB"/>
          </a:p>
        </p:txBody>
      </p:sp>
    </p:spTree>
    <p:extLst>
      <p:ext uri="{BB962C8B-B14F-4D97-AF65-F5344CB8AC3E}">
        <p14:creationId xmlns:p14="http://schemas.microsoft.com/office/powerpoint/2010/main" val="167462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16</a:t>
            </a:fld>
            <a:endParaRPr lang="en-GB"/>
          </a:p>
        </p:txBody>
      </p:sp>
    </p:spTree>
    <p:extLst>
      <p:ext uri="{BB962C8B-B14F-4D97-AF65-F5344CB8AC3E}">
        <p14:creationId xmlns:p14="http://schemas.microsoft.com/office/powerpoint/2010/main" val="1173805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sz="1200" dirty="0">
                <a:solidFill>
                  <a:srgbClr val="0067F2"/>
                </a:solidFill>
                <a:effectLst/>
              </a:rPr>
              <a:t> </a:t>
            </a:r>
            <a:r>
              <a:rPr lang="sv-SE" sz="1200" b="0" i="0" kern="1200" dirty="0" smtClean="0">
                <a:solidFill>
                  <a:schemeClr val="tx1"/>
                </a:solidFill>
                <a:effectLst/>
                <a:latin typeface="+mn-lt"/>
                <a:ea typeface="+mn-ea"/>
                <a:cs typeface="+mn-cs"/>
              </a:rPr>
              <a:t>Förbättrar </a:t>
            </a:r>
            <a:r>
              <a:rPr lang="sv-SE" sz="1200" b="0" i="0" kern="1200" dirty="0" err="1" smtClean="0">
                <a:solidFill>
                  <a:schemeClr val="tx1"/>
                </a:solidFill>
                <a:effectLst/>
                <a:latin typeface="+mn-lt"/>
                <a:ea typeface="+mn-ea"/>
                <a:cs typeface="+mn-cs"/>
              </a:rPr>
              <a:t>respnstiden</a:t>
            </a:r>
            <a:r>
              <a:rPr lang="sv-SE" sz="1200" b="0" i="0" kern="1200" dirty="0" smtClean="0">
                <a:solidFill>
                  <a:schemeClr val="tx1"/>
                </a:solidFill>
                <a:effectLst/>
                <a:latin typeface="+mn-lt"/>
                <a:ea typeface="+mn-ea"/>
                <a:cs typeface="+mn-cs"/>
              </a:rPr>
              <a:t> för tjänsten genom att vara omedelbart tillgänglig för kunden, vilket ger en effektiv kundupplevelse och implementerar FIFO-principen (FIFO = </a:t>
            </a:r>
            <a:r>
              <a:rPr lang="sv-SE" sz="1200" b="0" i="0" kern="1200" dirty="0" err="1" smtClean="0">
                <a:solidFill>
                  <a:schemeClr val="tx1"/>
                </a:solidFill>
                <a:effectLst/>
                <a:latin typeface="+mn-lt"/>
                <a:ea typeface="+mn-ea"/>
                <a:cs typeface="+mn-cs"/>
              </a:rPr>
              <a:t>First</a:t>
            </a:r>
            <a:r>
              <a:rPr lang="sv-SE" sz="1200" b="0" i="0" kern="1200" dirty="0" smtClean="0">
                <a:solidFill>
                  <a:schemeClr val="tx1"/>
                </a:solidFill>
                <a:effectLst/>
                <a:latin typeface="+mn-lt"/>
                <a:ea typeface="+mn-ea"/>
                <a:cs typeface="+mn-cs"/>
              </a:rPr>
              <a:t> in </a:t>
            </a:r>
            <a:r>
              <a:rPr lang="sv-SE" sz="1200" b="0" i="0" kern="1200" dirty="0" err="1" smtClean="0">
                <a:solidFill>
                  <a:schemeClr val="tx1"/>
                </a:solidFill>
                <a:effectLst/>
                <a:latin typeface="+mn-lt"/>
                <a:ea typeface="+mn-ea"/>
                <a:cs typeface="+mn-cs"/>
              </a:rPr>
              <a:t>Firs</a:t>
            </a:r>
            <a:r>
              <a:rPr lang="sv-SE" sz="1200" b="0" i="0" kern="1200" dirty="0" smtClean="0">
                <a:solidFill>
                  <a:schemeClr val="tx1"/>
                </a:solidFill>
                <a:effectLst/>
                <a:latin typeface="+mn-lt"/>
                <a:ea typeface="+mn-ea"/>
                <a:cs typeface="+mn-cs"/>
              </a:rPr>
              <a:t> </a:t>
            </a:r>
            <a:r>
              <a:rPr lang="sv-SE" sz="1200" b="0" i="0" kern="1200" dirty="0" err="1" smtClean="0">
                <a:solidFill>
                  <a:schemeClr val="tx1"/>
                </a:solidFill>
                <a:effectLst/>
                <a:latin typeface="+mn-lt"/>
                <a:ea typeface="+mn-ea"/>
                <a:cs typeface="+mn-cs"/>
              </a:rPr>
              <a:t>out</a:t>
            </a:r>
            <a:r>
              <a:rPr lang="sv-SE" sz="1200" b="0" i="0" kern="1200" dirty="0" smtClean="0">
                <a:solidFill>
                  <a:schemeClr val="tx1"/>
                </a:solidFill>
                <a:effectLst/>
                <a:latin typeface="+mn-lt"/>
                <a:ea typeface="+mn-ea"/>
                <a:cs typeface="+mn-cs"/>
              </a:rPr>
              <a:t>).</a:t>
            </a:r>
          </a:p>
          <a:p>
            <a:pPr>
              <a:buFont typeface="+mj-lt"/>
              <a:buAutoNum type="arabicPeriod"/>
            </a:pPr>
            <a:r>
              <a:rPr lang="sv-SE" sz="1200" b="0" i="0" kern="1200" dirty="0" smtClean="0">
                <a:solidFill>
                  <a:schemeClr val="tx1"/>
                </a:solidFill>
                <a:effectLst/>
                <a:latin typeface="+mn-lt"/>
                <a:ea typeface="+mn-ea"/>
                <a:cs typeface="+mn-cs"/>
              </a:rPr>
              <a:t> Den sålda produkten, dvs. ett tomt produktutrymme på hyllan, fungerar som en signal till dem som gör hamburgare bakom. De ska fylla lediga platser. Genom att göra det överproducerar de inte (</a:t>
            </a:r>
            <a:r>
              <a:rPr lang="sv-SE" sz="1200" b="1" i="0" kern="1200" dirty="0" smtClean="0">
                <a:solidFill>
                  <a:schemeClr val="tx1"/>
                </a:solidFill>
                <a:effectLst/>
                <a:latin typeface="+mn-lt"/>
                <a:ea typeface="+mn-ea"/>
                <a:cs typeface="+mn-cs"/>
              </a:rPr>
              <a:t>OPERATIONS EXCELLENCE = produktionskapacitet</a:t>
            </a:r>
            <a:r>
              <a:rPr lang="sv-SE" sz="1200" b="0" i="0" kern="1200" dirty="0" smtClean="0">
                <a:solidFill>
                  <a:schemeClr val="tx1"/>
                </a:solidFill>
                <a:effectLst/>
                <a:latin typeface="+mn-lt"/>
                <a:ea typeface="+mn-ea"/>
                <a:cs typeface="+mn-cs"/>
              </a:rPr>
              <a:t>) utan bara en produkt som behövs. Detta styr verksamheten och anställda vet alltid vad de ska göra nästa gång.</a:t>
            </a:r>
            <a:endParaRPr lang="en-US" sz="1200" dirty="0" smtClean="0">
              <a:solidFill>
                <a:srgbClr val="0067F2"/>
              </a:solidFill>
              <a:effectLst/>
            </a:endParaRPr>
          </a:p>
          <a:p>
            <a:pPr>
              <a:buFont typeface="+mj-lt"/>
              <a:buAutoNum type="arabicPeriod"/>
            </a:pPr>
            <a:endParaRPr lang="en-US" sz="1200" dirty="0" smtClean="0">
              <a:solidFill>
                <a:srgbClr val="0067F2"/>
              </a:solidFill>
              <a:effectLst/>
            </a:endParaRPr>
          </a:p>
          <a:p>
            <a:pPr>
              <a:buFont typeface="+mj-lt"/>
              <a:buAutoNum type="arabicPeriod"/>
            </a:pPr>
            <a:endParaRPr lang="en-US" sz="1200" dirty="0" smtClean="0">
              <a:solidFill>
                <a:srgbClr val="0067F2"/>
              </a:solidFill>
              <a:effectLst/>
            </a:endParaRPr>
          </a:p>
          <a:p>
            <a:endParaRPr lang="en-GB" dirty="0"/>
          </a:p>
          <a:p>
            <a:pPr>
              <a:buFont typeface="+mj-lt"/>
              <a:buAutoNum type="arabicPeriod"/>
            </a:pPr>
            <a:endParaRPr lang="en-US" sz="1200" dirty="0" smtClean="0">
              <a:solidFill>
                <a:srgbClr val="0067F2"/>
              </a:solidFill>
              <a:effectLst/>
            </a:endParaRPr>
          </a:p>
        </p:txBody>
      </p:sp>
      <p:sp>
        <p:nvSpPr>
          <p:cNvPr id="4" name="Slide Number Placeholder 3"/>
          <p:cNvSpPr>
            <a:spLocks noGrp="1"/>
          </p:cNvSpPr>
          <p:nvPr>
            <p:ph type="sldNum" sz="quarter" idx="10"/>
          </p:nvPr>
        </p:nvSpPr>
        <p:spPr/>
        <p:txBody>
          <a:bodyPr/>
          <a:lstStyle/>
          <a:p>
            <a:fld id="{84DC6F48-C9B6-4F18-884F-A54260531484}" type="slidenum">
              <a:rPr lang="en-GB" smtClean="0"/>
              <a:t>17</a:t>
            </a:fld>
            <a:endParaRPr lang="en-GB"/>
          </a:p>
        </p:txBody>
      </p:sp>
    </p:spTree>
    <p:extLst>
      <p:ext uri="{BB962C8B-B14F-4D97-AF65-F5344CB8AC3E}">
        <p14:creationId xmlns:p14="http://schemas.microsoft.com/office/powerpoint/2010/main" val="413522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i="0" kern="1200" dirty="0" smtClean="0">
                <a:solidFill>
                  <a:schemeClr val="tx1"/>
                </a:solidFill>
                <a:effectLst/>
                <a:latin typeface="+mn-lt"/>
                <a:ea typeface="+mn-ea"/>
                <a:cs typeface="+mn-cs"/>
              </a:rPr>
              <a:t>Visuell (synlig) hantering</a:t>
            </a:r>
          </a:p>
          <a:p>
            <a:r>
              <a:rPr lang="sv-SE" sz="1200" b="1" i="0" kern="1200" dirty="0" smtClean="0">
                <a:solidFill>
                  <a:schemeClr val="tx1"/>
                </a:solidFill>
                <a:effectLst/>
                <a:latin typeface="+mn-lt"/>
                <a:ea typeface="+mn-ea"/>
                <a:cs typeface="+mn-cs"/>
              </a:rPr>
              <a:t> </a:t>
            </a:r>
            <a:r>
              <a:rPr lang="sv-SE" sz="1200" b="0" i="0" kern="1200" dirty="0" smtClean="0">
                <a:solidFill>
                  <a:schemeClr val="tx1"/>
                </a:solidFill>
                <a:effectLst/>
                <a:latin typeface="+mn-lt"/>
                <a:ea typeface="+mn-ea"/>
                <a:cs typeface="+mn-cs"/>
              </a:rPr>
              <a:t>Enligt denna strategi kan distributören och återförsäljaren (i det här exemplet, den anställde som gör hamburgarna) endast beställa efter behov när kunden har gjort sin beställning.</a:t>
            </a:r>
          </a:p>
          <a:p>
            <a:r>
              <a:rPr lang="sv-SE" sz="1200" b="1" i="0" kern="1200" dirty="0" smtClean="0">
                <a:solidFill>
                  <a:schemeClr val="tx1"/>
                </a:solidFill>
                <a:effectLst/>
                <a:latin typeface="+mn-lt"/>
                <a:ea typeface="+mn-ea"/>
                <a:cs typeface="+mn-cs"/>
              </a:rPr>
              <a:t> Grossister håller lagren tillräckligt stora så att distributörer och återförsäljare bara kan hålla ett rimligt lager, men ändå tillhandahålla en mycket effektiv service till sina kunder. </a:t>
            </a:r>
            <a:r>
              <a:rPr lang="sv-SE" sz="1200" b="0" i="0" kern="1200" dirty="0" smtClean="0">
                <a:solidFill>
                  <a:schemeClr val="tx1"/>
                </a:solidFill>
                <a:effectLst/>
                <a:latin typeface="+mn-lt"/>
                <a:ea typeface="+mn-ea"/>
                <a:cs typeface="+mn-cs"/>
              </a:rPr>
              <a:t>”</a:t>
            </a:r>
            <a:r>
              <a:rPr lang="sv-SE" sz="1200" b="0" i="0" kern="1200" dirty="0" err="1" smtClean="0">
                <a:solidFill>
                  <a:schemeClr val="tx1"/>
                </a:solidFill>
                <a:effectLst/>
                <a:latin typeface="+mn-lt"/>
                <a:ea typeface="+mn-ea"/>
                <a:cs typeface="+mn-cs"/>
              </a:rPr>
              <a:t>Dropshipper</a:t>
            </a:r>
            <a:r>
              <a:rPr lang="sv-SE" sz="1200" b="0" i="0" kern="1200" dirty="0" smtClean="0">
                <a:solidFill>
                  <a:schemeClr val="tx1"/>
                </a:solidFill>
                <a:effectLst/>
                <a:latin typeface="+mn-lt"/>
                <a:ea typeface="+mn-ea"/>
                <a:cs typeface="+mn-cs"/>
              </a:rPr>
              <a:t>” skickar produkten direkt till kunden, även med återförsäljarens image och logotyp, för att stärka kontinuiteten i kundrelationen. </a:t>
            </a:r>
            <a:r>
              <a:rPr lang="sv-SE" sz="1200" b="0" i="0" kern="1200" dirty="0" err="1" smtClean="0">
                <a:solidFill>
                  <a:schemeClr val="tx1"/>
                </a:solidFill>
                <a:effectLst/>
                <a:latin typeface="+mn-lt"/>
                <a:ea typeface="+mn-ea"/>
                <a:cs typeface="+mn-cs"/>
              </a:rPr>
              <a:t>Dropshipping</a:t>
            </a:r>
            <a:r>
              <a:rPr lang="sv-SE" sz="1200" b="0" i="0" kern="1200" dirty="0" smtClean="0">
                <a:solidFill>
                  <a:schemeClr val="tx1"/>
                </a:solidFill>
                <a:effectLst/>
                <a:latin typeface="+mn-lt"/>
                <a:ea typeface="+mn-ea"/>
                <a:cs typeface="+mn-cs"/>
              </a:rPr>
              <a:t> är en affärsmodell där den part som säljer produkten till slutkunden endast beställer produkten direkt från sin egen leverantör, en </a:t>
            </a:r>
            <a:r>
              <a:rPr lang="sv-SE" sz="1200" b="0" i="0" kern="1200" dirty="0" err="1" smtClean="0">
                <a:solidFill>
                  <a:schemeClr val="tx1"/>
                </a:solidFill>
                <a:effectLst/>
                <a:latin typeface="+mn-lt"/>
                <a:ea typeface="+mn-ea"/>
                <a:cs typeface="+mn-cs"/>
              </a:rPr>
              <a:t>dropshipper</a:t>
            </a:r>
            <a:r>
              <a:rPr lang="sv-SE" sz="1200" b="0" i="0" kern="1200" dirty="0" smtClean="0">
                <a:solidFill>
                  <a:schemeClr val="tx1"/>
                </a:solidFill>
                <a:effectLst/>
                <a:latin typeface="+mn-lt"/>
                <a:ea typeface="+mn-ea"/>
                <a:cs typeface="+mn-cs"/>
              </a:rPr>
              <a:t>, som levererar den beställda produkten direkt till kunden.</a:t>
            </a:r>
            <a:endParaRPr lang="en-GB" dirty="0"/>
          </a:p>
        </p:txBody>
      </p:sp>
      <p:sp>
        <p:nvSpPr>
          <p:cNvPr id="4" name="Slide Number Placeholder 3"/>
          <p:cNvSpPr>
            <a:spLocks noGrp="1"/>
          </p:cNvSpPr>
          <p:nvPr>
            <p:ph type="sldNum" sz="quarter" idx="10"/>
          </p:nvPr>
        </p:nvSpPr>
        <p:spPr/>
        <p:txBody>
          <a:bodyPr/>
          <a:lstStyle/>
          <a:p>
            <a:fld id="{84DC6F48-C9B6-4F18-884F-A54260531484}" type="slidenum">
              <a:rPr lang="en-GB" smtClean="0"/>
              <a:t>18</a:t>
            </a:fld>
            <a:endParaRPr lang="en-GB"/>
          </a:p>
        </p:txBody>
      </p:sp>
    </p:spTree>
    <p:extLst>
      <p:ext uri="{BB962C8B-B14F-4D97-AF65-F5344CB8AC3E}">
        <p14:creationId xmlns:p14="http://schemas.microsoft.com/office/powerpoint/2010/main" val="3333246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rtl="0"/>
            <a:r>
              <a:rPr lang="sv-SE" sz="1200" b="0" i="0" kern="1200" dirty="0" smtClean="0">
                <a:solidFill>
                  <a:schemeClr val="tx1"/>
                </a:solidFill>
                <a:effectLst/>
                <a:latin typeface="+mn-lt"/>
                <a:ea typeface="+mn-ea"/>
                <a:cs typeface="+mn-cs"/>
              </a:rPr>
              <a:t>Lärarens fråga till studerande: Varför tror du att företag har antagit dessa metoder? (öppen fråga)</a:t>
            </a:r>
          </a:p>
          <a:p>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endParaRPr lang="en-US" dirty="0"/>
          </a:p>
        </p:txBody>
      </p:sp>
      <p:sp>
        <p:nvSpPr>
          <p:cNvPr id="4" name="Date Placeholder 3"/>
          <p:cNvSpPr>
            <a:spLocks noGrp="1"/>
          </p:cNvSpPr>
          <p:nvPr>
            <p:ph type="dt" sz="quarter" idx="1"/>
          </p:nvPr>
        </p:nvSpPr>
        <p:spPr/>
        <p:txBody>
          <a:bodyPr/>
          <a:lstStyle/>
          <a:p>
            <a:pPr>
              <a:defRPr/>
            </a:pPr>
            <a:fld id="{B17009CB-DB50-4197-B643-BAB43D16A431}" type="datetime1">
              <a:rPr lang="pt-PT" smtClean="0"/>
              <a:pPr>
                <a:defRPr/>
              </a:pPr>
              <a:t>01/02/2021</a:t>
            </a:fld>
            <a:endParaRPr lang="pt-PT"/>
          </a:p>
        </p:txBody>
      </p:sp>
      <p:sp>
        <p:nvSpPr>
          <p:cNvPr id="5" name="Footer Placeholder 4"/>
          <p:cNvSpPr>
            <a:spLocks noGrp="1"/>
          </p:cNvSpPr>
          <p:nvPr>
            <p:ph type="ftr" sz="quarter" idx="4"/>
          </p:nvPr>
        </p:nvSpPr>
        <p:spPr/>
        <p:txBody>
          <a:bodyPr/>
          <a:lstStyle/>
          <a:p>
            <a:pPr>
              <a:defRPr/>
            </a:pPr>
            <a:endParaRPr lang="pt-PT"/>
          </a:p>
        </p:txBody>
      </p:sp>
      <p:sp>
        <p:nvSpPr>
          <p:cNvPr id="6" name="Slide Number Placeholder 5"/>
          <p:cNvSpPr>
            <a:spLocks noGrp="1"/>
          </p:cNvSpPr>
          <p:nvPr>
            <p:ph type="sldNum" sz="quarter" idx="5"/>
          </p:nvPr>
        </p:nvSpPr>
        <p:spPr/>
        <p:txBody>
          <a:bodyPr/>
          <a:lstStyle/>
          <a:p>
            <a:pPr>
              <a:defRPr/>
            </a:pPr>
            <a:fld id="{077BF7DC-0A07-4F93-8499-1F68B72E6D22}" type="slidenum">
              <a:rPr lang="pt-PT" smtClean="0"/>
              <a:pPr>
                <a:defRPr/>
              </a:pPr>
              <a:t>19</a:t>
            </a:fld>
            <a:endParaRPr lang="pt-PT"/>
          </a:p>
        </p:txBody>
      </p:sp>
    </p:spTree>
    <p:extLst>
      <p:ext uri="{BB962C8B-B14F-4D97-AF65-F5344CB8AC3E}">
        <p14:creationId xmlns:p14="http://schemas.microsoft.com/office/powerpoint/2010/main" val="125234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err="1" smtClean="0"/>
              <a:t>Dethär</a:t>
            </a:r>
            <a:r>
              <a:rPr lang="en-US" baseline="0" dirty="0" smtClean="0"/>
              <a:t> </a:t>
            </a:r>
            <a:r>
              <a:rPr lang="en-US" baseline="0" dirty="0" err="1" smtClean="0"/>
              <a:t>är</a:t>
            </a:r>
            <a:r>
              <a:rPr lang="en-US" baseline="0" dirty="0" smtClean="0"/>
              <a:t> </a:t>
            </a:r>
            <a:r>
              <a:rPr lang="en-US" baseline="0" dirty="0" err="1" smtClean="0"/>
              <a:t>svaret</a:t>
            </a:r>
            <a:r>
              <a:rPr lang="en-US" baseline="0" dirty="0" smtClean="0"/>
              <a:t> till </a:t>
            </a:r>
            <a:r>
              <a:rPr lang="en-US" baseline="0" dirty="0" err="1" smtClean="0"/>
              <a:t>föregående</a:t>
            </a:r>
            <a:r>
              <a:rPr lang="en-US" baseline="0" dirty="0" smtClean="0"/>
              <a:t> slide</a:t>
            </a:r>
            <a:endParaRPr lang="en-US" dirty="0"/>
          </a:p>
        </p:txBody>
      </p:sp>
      <p:sp>
        <p:nvSpPr>
          <p:cNvPr id="4" name="Date Placeholder 3"/>
          <p:cNvSpPr>
            <a:spLocks noGrp="1"/>
          </p:cNvSpPr>
          <p:nvPr>
            <p:ph type="dt" sz="quarter" idx="1"/>
          </p:nvPr>
        </p:nvSpPr>
        <p:spPr/>
        <p:txBody>
          <a:bodyPr/>
          <a:lstStyle/>
          <a:p>
            <a:pPr>
              <a:defRPr/>
            </a:pPr>
            <a:fld id="{B17009CB-DB50-4197-B643-BAB43D16A431}" type="datetime1">
              <a:rPr lang="pt-PT" smtClean="0"/>
              <a:pPr>
                <a:defRPr/>
              </a:pPr>
              <a:t>01/02/2021</a:t>
            </a:fld>
            <a:endParaRPr lang="pt-PT"/>
          </a:p>
        </p:txBody>
      </p:sp>
      <p:sp>
        <p:nvSpPr>
          <p:cNvPr id="5" name="Footer Placeholder 4"/>
          <p:cNvSpPr>
            <a:spLocks noGrp="1"/>
          </p:cNvSpPr>
          <p:nvPr>
            <p:ph type="ftr" sz="quarter" idx="4"/>
          </p:nvPr>
        </p:nvSpPr>
        <p:spPr/>
        <p:txBody>
          <a:bodyPr/>
          <a:lstStyle/>
          <a:p>
            <a:pPr>
              <a:defRPr/>
            </a:pPr>
            <a:endParaRPr lang="pt-PT"/>
          </a:p>
        </p:txBody>
      </p:sp>
      <p:sp>
        <p:nvSpPr>
          <p:cNvPr id="6" name="Slide Number Placeholder 5"/>
          <p:cNvSpPr>
            <a:spLocks noGrp="1"/>
          </p:cNvSpPr>
          <p:nvPr>
            <p:ph type="sldNum" sz="quarter" idx="5"/>
          </p:nvPr>
        </p:nvSpPr>
        <p:spPr/>
        <p:txBody>
          <a:bodyPr/>
          <a:lstStyle/>
          <a:p>
            <a:pPr>
              <a:defRPr/>
            </a:pPr>
            <a:fld id="{D3DD975B-5076-4E10-BA48-FB8EAB2289DD}" type="slidenum">
              <a:rPr lang="pt-PT" smtClean="0"/>
              <a:pPr>
                <a:defRPr/>
              </a:pPr>
              <a:t>20</a:t>
            </a:fld>
            <a:endParaRPr lang="pt-PT"/>
          </a:p>
        </p:txBody>
      </p:sp>
    </p:spTree>
    <p:extLst>
      <p:ext uri="{BB962C8B-B14F-4D97-AF65-F5344CB8AC3E}">
        <p14:creationId xmlns:p14="http://schemas.microsoft.com/office/powerpoint/2010/main" val="1191587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4DC6F48-C9B6-4F18-884F-A54260531484}" type="slidenum">
              <a:rPr lang="en-GB" smtClean="0"/>
              <a:t>21</a:t>
            </a:fld>
            <a:endParaRPr lang="en-GB"/>
          </a:p>
        </p:txBody>
      </p:sp>
    </p:spTree>
    <p:extLst>
      <p:ext uri="{BB962C8B-B14F-4D97-AF65-F5344CB8AC3E}">
        <p14:creationId xmlns:p14="http://schemas.microsoft.com/office/powerpoint/2010/main" val="348881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t>[1] http://pt.wikipedia.org/wiki/Arsenal_de_Veneza</a:t>
            </a:r>
            <a:endParaRPr lang="en-US"/>
          </a:p>
        </p:txBody>
      </p:sp>
      <p:sp>
        <p:nvSpPr>
          <p:cNvPr id="4" name="Slide Number Placeholder 3"/>
          <p:cNvSpPr>
            <a:spLocks noGrp="1"/>
          </p:cNvSpPr>
          <p:nvPr>
            <p:ph type="sldNum" sz="quarter" idx="10"/>
          </p:nvPr>
        </p:nvSpPr>
        <p:spPr/>
        <p:txBody>
          <a:bodyPr/>
          <a:lstStyle/>
          <a:p>
            <a:fld id="{890D4ECF-FBD8-4E88-A031-FDA1AA673B51}" type="slidenum">
              <a:rPr lang="en-GB" smtClean="0"/>
              <a:t>4</a:t>
            </a:fld>
            <a:endParaRPr lang="en-GB"/>
          </a:p>
        </p:txBody>
      </p:sp>
    </p:spTree>
    <p:extLst>
      <p:ext uri="{BB962C8B-B14F-4D97-AF65-F5344CB8AC3E}">
        <p14:creationId xmlns:p14="http://schemas.microsoft.com/office/powerpoint/2010/main" val="2180645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kern="1200" dirty="0" smtClean="0">
                <a:solidFill>
                  <a:schemeClr val="tx1"/>
                </a:solidFill>
                <a:effectLst/>
                <a:latin typeface="+mn-lt"/>
                <a:ea typeface="+mn-ea"/>
                <a:cs typeface="+mn-cs"/>
              </a:rPr>
              <a:t>Bollspel T00-Gb; första omgången</a:t>
            </a:r>
          </a:p>
          <a:p>
            <a:r>
              <a:rPr lang="sv-SE" sz="1200" b="0" i="0" kern="1200" dirty="0" smtClean="0">
                <a:solidFill>
                  <a:schemeClr val="tx1"/>
                </a:solidFill>
                <a:effectLst/>
                <a:latin typeface="+mn-lt"/>
                <a:ea typeface="+mn-ea"/>
                <a:cs typeface="+mn-cs"/>
              </a:rPr>
              <a:t>Pennspel T00B-Ga; första omgången</a:t>
            </a:r>
            <a:endParaRPr lang="en-GB" dirty="0"/>
          </a:p>
        </p:txBody>
      </p:sp>
      <p:sp>
        <p:nvSpPr>
          <p:cNvPr id="4" name="Slide Number Placeholder 3"/>
          <p:cNvSpPr>
            <a:spLocks noGrp="1"/>
          </p:cNvSpPr>
          <p:nvPr>
            <p:ph type="sldNum" sz="quarter" idx="10"/>
          </p:nvPr>
        </p:nvSpPr>
        <p:spPr/>
        <p:txBody>
          <a:bodyPr/>
          <a:lstStyle/>
          <a:p>
            <a:fld id="{84DC6F48-C9B6-4F18-884F-A54260531484}" type="slidenum">
              <a:rPr lang="en-GB" smtClean="0"/>
              <a:t>22</a:t>
            </a:fld>
            <a:endParaRPr lang="en-GB"/>
          </a:p>
        </p:txBody>
      </p:sp>
    </p:spTree>
    <p:extLst>
      <p:ext uri="{BB962C8B-B14F-4D97-AF65-F5344CB8AC3E}">
        <p14:creationId xmlns:p14="http://schemas.microsoft.com/office/powerpoint/2010/main" val="4163296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ltLang="en-US" sz="1200"/>
              <a:t>1) </a:t>
            </a:r>
            <a:r>
              <a:rPr lang="pt-PT" altLang="en-US" sz="1200" err="1"/>
              <a:t>Womack</a:t>
            </a:r>
            <a:r>
              <a:rPr lang="pt-PT" altLang="en-US" sz="1200"/>
              <a:t>, J., Jones, T, </a:t>
            </a:r>
            <a:r>
              <a:rPr lang="pt-PT" altLang="en-US" sz="1200" err="1"/>
              <a:t>Lean</a:t>
            </a:r>
            <a:r>
              <a:rPr lang="pt-PT" altLang="en-US" sz="1200"/>
              <a:t> </a:t>
            </a:r>
            <a:r>
              <a:rPr lang="pt-PT" altLang="en-US" sz="1200" err="1"/>
              <a:t>Thinking</a:t>
            </a:r>
            <a:r>
              <a:rPr lang="pt-PT" altLang="en-US" sz="1200"/>
              <a:t>, </a:t>
            </a:r>
            <a:r>
              <a:rPr lang="en-US" altLang="en-US" sz="1200"/>
              <a:t>Banish Waste and Create Wealth in Your Corporation,  1ª </a:t>
            </a:r>
            <a:r>
              <a:rPr lang="en-US" altLang="en-US" sz="1200" err="1"/>
              <a:t>Edição</a:t>
            </a:r>
            <a:r>
              <a:rPr lang="en-US" altLang="en-US" sz="1200"/>
              <a:t>, 1996</a:t>
            </a:r>
          </a:p>
        </p:txBody>
      </p:sp>
      <p:sp>
        <p:nvSpPr>
          <p:cNvPr id="4" name="Slide Number Placeholder 3"/>
          <p:cNvSpPr>
            <a:spLocks noGrp="1"/>
          </p:cNvSpPr>
          <p:nvPr>
            <p:ph type="sldNum" sz="quarter" idx="10"/>
          </p:nvPr>
        </p:nvSpPr>
        <p:spPr/>
        <p:txBody>
          <a:bodyPr/>
          <a:lstStyle/>
          <a:p>
            <a:fld id="{890D4ECF-FBD8-4E88-A031-FDA1AA673B51}" type="slidenum">
              <a:rPr lang="en-GB" smtClean="0"/>
              <a:t>23</a:t>
            </a:fld>
            <a:endParaRPr lang="en-GB"/>
          </a:p>
        </p:txBody>
      </p:sp>
    </p:spTree>
    <p:extLst>
      <p:ext uri="{BB962C8B-B14F-4D97-AF65-F5344CB8AC3E}">
        <p14:creationId xmlns:p14="http://schemas.microsoft.com/office/powerpoint/2010/main" val="359671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[2] http://www.eliwhitney.org/new/museum/eli-whitney</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http://pt.wikipedia.org/wiki/Eli_Whitney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nSpc>
                <a:spcPct val="150000"/>
              </a:lnSpc>
              <a:spcBef>
                <a:spcPts val="0"/>
              </a:spcBef>
              <a:spcAft>
                <a:spcPts val="600"/>
              </a:spcAft>
              <a:defRPr/>
            </a:pPr>
            <a:r>
              <a:rPr lang="fi-FI" dirty="0" err="1"/>
              <a:t>Jefferson</a:t>
            </a:r>
            <a:r>
              <a:rPr lang="fi-FI" dirty="0"/>
              <a:t> </a:t>
            </a:r>
            <a:r>
              <a:rPr lang="fi-FI" dirty="0" err="1"/>
              <a:t>hade</a:t>
            </a:r>
            <a:r>
              <a:rPr lang="fi-FI" baseline="0" dirty="0"/>
              <a:t> </a:t>
            </a:r>
            <a:r>
              <a:rPr lang="fi-FI" baseline="0" dirty="0" err="1"/>
              <a:t>sett</a:t>
            </a:r>
            <a:r>
              <a:rPr lang="fi-FI" dirty="0"/>
              <a:t> </a:t>
            </a:r>
            <a:r>
              <a:rPr lang="fi-FI" dirty="0" err="1"/>
              <a:t>Honore</a:t>
            </a:r>
            <a:r>
              <a:rPr lang="fi-FI" dirty="0"/>
              <a:t>` </a:t>
            </a:r>
            <a:r>
              <a:rPr lang="fi-FI" dirty="0" err="1"/>
              <a:t>Blancs</a:t>
            </a:r>
            <a:r>
              <a:rPr lang="fi-FI" baseline="0" dirty="0"/>
              <a:t> </a:t>
            </a:r>
            <a:r>
              <a:rPr lang="fi-FI" baseline="0" dirty="0" err="1"/>
              <a:t>fantastiska</a:t>
            </a:r>
            <a:r>
              <a:rPr lang="fi-FI" baseline="0" dirty="0"/>
              <a:t> </a:t>
            </a:r>
            <a:r>
              <a:rPr lang="fi-FI" baseline="0" dirty="0" err="1"/>
              <a:t>system</a:t>
            </a:r>
            <a:r>
              <a:rPr lang="fi-FI" baseline="0" dirty="0"/>
              <a:t> </a:t>
            </a:r>
            <a:r>
              <a:rPr lang="fi-FI" baseline="0" dirty="0" err="1"/>
              <a:t>som</a:t>
            </a:r>
            <a:r>
              <a:rPr lang="fi-FI" baseline="0" dirty="0"/>
              <a:t> </a:t>
            </a:r>
            <a:r>
              <a:rPr lang="fi-FI" baseline="0" dirty="0" err="1"/>
              <a:t>utvecklats</a:t>
            </a:r>
            <a:r>
              <a:rPr lang="fi-FI" baseline="0" dirty="0"/>
              <a:t> i </a:t>
            </a:r>
            <a:r>
              <a:rPr lang="fi-FI" baseline="0" dirty="0" err="1"/>
              <a:t>Frankrike</a:t>
            </a:r>
            <a:r>
              <a:rPr lang="fi-FI" baseline="0" dirty="0"/>
              <a:t> </a:t>
            </a:r>
            <a:r>
              <a:rPr lang="fi-FI" baseline="0" dirty="0" err="1"/>
              <a:t>med</a:t>
            </a:r>
            <a:r>
              <a:rPr lang="fi-FI" baseline="0" dirty="0"/>
              <a:t> </a:t>
            </a:r>
            <a:r>
              <a:rPr lang="fi-FI" baseline="0" dirty="0" err="1"/>
              <a:t>bytbara</a:t>
            </a:r>
            <a:r>
              <a:rPr lang="fi-FI" baseline="0" dirty="0"/>
              <a:t> </a:t>
            </a:r>
            <a:r>
              <a:rPr lang="fi-FI" baseline="0" dirty="0" err="1"/>
              <a:t>delar</a:t>
            </a:r>
            <a:r>
              <a:rPr lang="fi-FI" baseline="0" dirty="0"/>
              <a:t>. </a:t>
            </a:r>
            <a:r>
              <a:rPr lang="fi-FI" baseline="0" dirty="0" err="1"/>
              <a:t>Han</a:t>
            </a:r>
            <a:r>
              <a:rPr lang="fi-FI" baseline="0" dirty="0"/>
              <a:t> </a:t>
            </a:r>
            <a:r>
              <a:rPr lang="fi-FI" baseline="0" dirty="0" err="1"/>
              <a:t>hade</a:t>
            </a:r>
            <a:r>
              <a:rPr lang="fi-FI" baseline="0" dirty="0"/>
              <a:t> </a:t>
            </a:r>
            <a:r>
              <a:rPr lang="fi-FI" baseline="0" dirty="0" err="1"/>
              <a:t>varken</a:t>
            </a:r>
            <a:r>
              <a:rPr lang="fi-FI" baseline="0" dirty="0"/>
              <a:t> </a:t>
            </a:r>
            <a:r>
              <a:rPr lang="fi-FI" baseline="0" dirty="0" err="1"/>
              <a:t>fabrik</a:t>
            </a:r>
            <a:r>
              <a:rPr lang="fi-FI" baseline="0" dirty="0"/>
              <a:t> </a:t>
            </a:r>
            <a:r>
              <a:rPr lang="fi-FI" baseline="0" dirty="0" err="1"/>
              <a:t>eller</a:t>
            </a:r>
            <a:r>
              <a:rPr lang="fi-FI" baseline="0" dirty="0"/>
              <a:t> maskin </a:t>
            </a:r>
            <a:r>
              <a:rPr lang="fi-FI" baseline="0" dirty="0" err="1"/>
              <a:t>men</a:t>
            </a:r>
            <a:r>
              <a:rPr lang="fi-FI" baseline="0" dirty="0"/>
              <a:t> </a:t>
            </a:r>
            <a:r>
              <a:rPr lang="fi-FI" baseline="0" dirty="0" err="1"/>
              <a:t>övertygade</a:t>
            </a:r>
            <a:r>
              <a:rPr lang="fi-FI" baseline="0" dirty="0"/>
              <a:t> </a:t>
            </a:r>
            <a:r>
              <a:rPr lang="fi-FI" baseline="0" dirty="0" err="1"/>
              <a:t>USAs</a:t>
            </a:r>
            <a:r>
              <a:rPr lang="fi-FI" baseline="0" dirty="0"/>
              <a:t> </a:t>
            </a:r>
            <a:r>
              <a:rPr lang="fi-FI" baseline="0" dirty="0" err="1"/>
              <a:t>regering</a:t>
            </a:r>
            <a:r>
              <a:rPr lang="fi-FI" baseline="0" dirty="0"/>
              <a:t> </a:t>
            </a:r>
            <a:r>
              <a:rPr lang="fi-FI" baseline="0" dirty="0" err="1"/>
              <a:t>att</a:t>
            </a:r>
            <a:r>
              <a:rPr lang="fi-FI" baseline="0" dirty="0"/>
              <a:t> </a:t>
            </a:r>
            <a:r>
              <a:rPr lang="fi-FI" baseline="0" dirty="0" err="1"/>
              <a:t>ge</a:t>
            </a:r>
            <a:r>
              <a:rPr lang="fi-FI" baseline="0" dirty="0"/>
              <a:t> </a:t>
            </a:r>
            <a:r>
              <a:rPr lang="fi-FI" baseline="0" dirty="0" err="1"/>
              <a:t>honom</a:t>
            </a:r>
            <a:r>
              <a:rPr lang="fi-FI" baseline="0" dirty="0"/>
              <a:t> en </a:t>
            </a:r>
            <a:r>
              <a:rPr lang="fi-FI" baseline="0" dirty="0" err="1"/>
              <a:t>beställning</a:t>
            </a:r>
            <a:r>
              <a:rPr lang="fi-FI" baseline="0" dirty="0"/>
              <a:t> </a:t>
            </a:r>
            <a:r>
              <a:rPr lang="fi-FI" baseline="0" dirty="0" err="1"/>
              <a:t>på</a:t>
            </a:r>
            <a:r>
              <a:rPr lang="fi-FI" baseline="0" dirty="0"/>
              <a:t> 10 000 </a:t>
            </a:r>
            <a:r>
              <a:rPr lang="fi-FI" baseline="0" dirty="0" err="1"/>
              <a:t>vapen</a:t>
            </a:r>
            <a:r>
              <a:rPr lang="fi-FI" baseline="0" dirty="0"/>
              <a:t>, </a:t>
            </a:r>
            <a:r>
              <a:rPr lang="fi-FI" baseline="0" dirty="0" err="1"/>
              <a:t>till</a:t>
            </a:r>
            <a:r>
              <a:rPr lang="fi-FI" baseline="0" dirty="0"/>
              <a:t> </a:t>
            </a:r>
            <a:r>
              <a:rPr lang="fi-FI" baseline="0" dirty="0" err="1"/>
              <a:t>priset</a:t>
            </a:r>
            <a:r>
              <a:rPr lang="fi-FI" baseline="0" dirty="0"/>
              <a:t> av 13,40 </a:t>
            </a:r>
            <a:r>
              <a:rPr lang="fi-FI" baseline="0" dirty="0" err="1"/>
              <a:t>dollar</a:t>
            </a:r>
            <a:r>
              <a:rPr lang="fi-FI" baseline="0" dirty="0"/>
              <a:t> </a:t>
            </a:r>
            <a:r>
              <a:rPr lang="fi-FI" baseline="0" dirty="0" err="1"/>
              <a:t>styck</a:t>
            </a:r>
            <a:r>
              <a:rPr lang="fi-FI" baseline="0" dirty="0"/>
              <a:t> </a:t>
            </a:r>
            <a:r>
              <a:rPr lang="fi-FI" baseline="0" dirty="0" err="1"/>
              <a:t>och</a:t>
            </a:r>
            <a:r>
              <a:rPr lang="fi-FI" baseline="0" dirty="0"/>
              <a:t> </a:t>
            </a:r>
            <a:r>
              <a:rPr lang="fi-FI" baseline="0" dirty="0" err="1"/>
              <a:t>som</a:t>
            </a:r>
            <a:r>
              <a:rPr lang="fi-FI" baseline="0" dirty="0"/>
              <a:t> </a:t>
            </a:r>
            <a:r>
              <a:rPr lang="fi-FI" baseline="0" dirty="0" err="1"/>
              <a:t>skulle</a:t>
            </a:r>
            <a:r>
              <a:rPr lang="fi-FI" baseline="0" dirty="0"/>
              <a:t> </a:t>
            </a:r>
            <a:r>
              <a:rPr lang="fi-FI" baseline="0" dirty="0" err="1"/>
              <a:t>levereras</a:t>
            </a:r>
            <a:r>
              <a:rPr lang="fi-FI" baseline="0" dirty="0"/>
              <a:t> </a:t>
            </a:r>
            <a:r>
              <a:rPr lang="fi-FI" baseline="0" dirty="0" err="1"/>
              <a:t>inom</a:t>
            </a:r>
            <a:r>
              <a:rPr lang="fi-FI" baseline="0" dirty="0"/>
              <a:t> </a:t>
            </a:r>
            <a:r>
              <a:rPr lang="fi-FI" baseline="0" dirty="0" err="1"/>
              <a:t>två</a:t>
            </a:r>
            <a:r>
              <a:rPr lang="fi-FI" baseline="0" dirty="0"/>
              <a:t> </a:t>
            </a:r>
            <a:r>
              <a:rPr lang="fi-FI" baseline="0" dirty="0" err="1"/>
              <a:t>år</a:t>
            </a:r>
            <a:r>
              <a:rPr lang="fi-FI" baseline="0" dirty="0"/>
              <a:t>. </a:t>
            </a:r>
            <a:r>
              <a:rPr lang="fi-FI" baseline="0" dirty="0" err="1"/>
              <a:t>Varje</a:t>
            </a:r>
            <a:r>
              <a:rPr lang="fi-FI" baseline="0" dirty="0"/>
              <a:t> </a:t>
            </a:r>
            <a:r>
              <a:rPr lang="fi-FI" baseline="0" dirty="0" err="1"/>
              <a:t>vapen</a:t>
            </a:r>
            <a:r>
              <a:rPr lang="fi-FI" baseline="0" dirty="0"/>
              <a:t> </a:t>
            </a:r>
            <a:r>
              <a:rPr lang="fi-FI" baseline="0" dirty="0" err="1"/>
              <a:t>hade</a:t>
            </a:r>
            <a:r>
              <a:rPr lang="fi-FI" baseline="0" dirty="0"/>
              <a:t> </a:t>
            </a:r>
            <a:r>
              <a:rPr lang="fi-FI" baseline="0" dirty="0" err="1"/>
              <a:t>tillverkats</a:t>
            </a:r>
            <a:r>
              <a:rPr lang="fi-FI" baseline="0" dirty="0"/>
              <a:t> </a:t>
            </a:r>
            <a:r>
              <a:rPr lang="fi-FI" baseline="0" dirty="0" err="1"/>
              <a:t>från</a:t>
            </a:r>
            <a:r>
              <a:rPr lang="fi-FI" baseline="0" dirty="0"/>
              <a:t> </a:t>
            </a:r>
            <a:r>
              <a:rPr lang="fi-FI" baseline="0" dirty="0" err="1"/>
              <a:t>stock</a:t>
            </a:r>
            <a:r>
              <a:rPr lang="fi-FI" baseline="0" dirty="0"/>
              <a:t> </a:t>
            </a:r>
            <a:r>
              <a:rPr lang="fi-FI" baseline="0" dirty="0" err="1"/>
              <a:t>till</a:t>
            </a:r>
            <a:r>
              <a:rPr lang="fi-FI" baseline="0" dirty="0"/>
              <a:t> </a:t>
            </a:r>
            <a:r>
              <a:rPr lang="fi-FI" baseline="0" dirty="0" err="1"/>
              <a:t>pipa</a:t>
            </a:r>
            <a:r>
              <a:rPr lang="fi-FI" baseline="0" dirty="0"/>
              <a:t> </a:t>
            </a:r>
            <a:r>
              <a:rPr lang="fi-FI" baseline="0" dirty="0" err="1"/>
              <a:t>men</a:t>
            </a:r>
            <a:r>
              <a:rPr lang="fi-FI" baseline="0" dirty="0"/>
              <a:t> ett </a:t>
            </a:r>
            <a:r>
              <a:rPr lang="fi-FI" baseline="0" dirty="0" err="1"/>
              <a:t>gevärs</a:t>
            </a:r>
            <a:r>
              <a:rPr lang="fi-FI" baseline="0" dirty="0"/>
              <a:t> del </a:t>
            </a:r>
            <a:r>
              <a:rPr lang="fi-FI" baseline="0" dirty="0" err="1"/>
              <a:t>passade</a:t>
            </a:r>
            <a:r>
              <a:rPr lang="fi-FI" baseline="0" dirty="0"/>
              <a:t> </a:t>
            </a:r>
            <a:r>
              <a:rPr lang="fi-FI" baseline="0" dirty="0" err="1"/>
              <a:t>inte</a:t>
            </a:r>
            <a:r>
              <a:rPr lang="fi-FI" baseline="0" dirty="0"/>
              <a:t> </a:t>
            </a:r>
            <a:r>
              <a:rPr lang="fi-FI" baseline="0" dirty="0" err="1"/>
              <a:t>till</a:t>
            </a:r>
            <a:r>
              <a:rPr lang="fi-FI" baseline="0" dirty="0"/>
              <a:t> </a:t>
            </a:r>
            <a:r>
              <a:rPr lang="fi-FI" baseline="0" dirty="0" err="1"/>
              <a:t>något</a:t>
            </a:r>
            <a:r>
              <a:rPr lang="fi-FI" baseline="0" dirty="0"/>
              <a:t> annat </a:t>
            </a:r>
            <a:r>
              <a:rPr lang="fi-FI" baseline="0" dirty="0" err="1"/>
              <a:t>gevär</a:t>
            </a:r>
            <a:r>
              <a:rPr lang="fi-FI" baseline="0" dirty="0"/>
              <a:t> </a:t>
            </a:r>
            <a:r>
              <a:rPr lang="fi-FI" baseline="0" dirty="0" err="1"/>
              <a:t>och</a:t>
            </a:r>
            <a:r>
              <a:rPr lang="fi-FI" baseline="0" dirty="0"/>
              <a:t> </a:t>
            </a:r>
            <a:r>
              <a:rPr lang="fi-FI" baseline="0" dirty="0" err="1"/>
              <a:t>ingen</a:t>
            </a:r>
            <a:r>
              <a:rPr lang="fi-FI" baseline="0" dirty="0"/>
              <a:t> </a:t>
            </a:r>
            <a:r>
              <a:rPr lang="fi-FI" baseline="0" dirty="0" err="1"/>
              <a:t>förväntade</a:t>
            </a:r>
            <a:r>
              <a:rPr lang="fi-FI" baseline="0" dirty="0"/>
              <a:t> </a:t>
            </a:r>
            <a:r>
              <a:rPr lang="fi-FI" baseline="0" dirty="0" err="1"/>
              <a:t>sig</a:t>
            </a:r>
            <a:r>
              <a:rPr lang="fi-FI" baseline="0" dirty="0"/>
              <a:t> </a:t>
            </a:r>
            <a:r>
              <a:rPr lang="fi-FI" baseline="0" dirty="0" err="1"/>
              <a:t>inte</a:t>
            </a:r>
            <a:r>
              <a:rPr lang="fi-FI" baseline="0" dirty="0"/>
              <a:t> </a:t>
            </a:r>
            <a:r>
              <a:rPr lang="fi-FI" baseline="0" dirty="0" err="1"/>
              <a:t>det</a:t>
            </a:r>
            <a:r>
              <a:rPr lang="fi-FI" baseline="0" dirty="0"/>
              <a:t> </a:t>
            </a:r>
            <a:r>
              <a:rPr lang="fi-FI" baseline="0" dirty="0" err="1"/>
              <a:t>heller</a:t>
            </a:r>
            <a:r>
              <a:rPr lang="fi-FI" baseline="0" dirty="0"/>
              <a:t>. </a:t>
            </a:r>
            <a:r>
              <a:rPr lang="fi-FI" baseline="0" dirty="0" err="1"/>
              <a:t>Whitneys</a:t>
            </a:r>
            <a:r>
              <a:rPr lang="fi-FI" baseline="0" dirty="0"/>
              <a:t> </a:t>
            </a:r>
            <a:r>
              <a:rPr lang="fi-FI" baseline="0" dirty="0" err="1"/>
              <a:t>idé</a:t>
            </a:r>
            <a:r>
              <a:rPr lang="fi-FI" baseline="0" dirty="0"/>
              <a:t> </a:t>
            </a:r>
            <a:r>
              <a:rPr lang="fi-FI" baseline="0" dirty="0" err="1"/>
              <a:t>var</a:t>
            </a:r>
            <a:r>
              <a:rPr lang="fi-FI" baseline="0" dirty="0"/>
              <a:t> </a:t>
            </a:r>
            <a:r>
              <a:rPr lang="fi-FI" baseline="0" dirty="0" err="1"/>
              <a:t>att</a:t>
            </a:r>
            <a:r>
              <a:rPr lang="fi-FI" baseline="0" dirty="0"/>
              <a:t> </a:t>
            </a:r>
            <a:r>
              <a:rPr lang="fi-FI" baseline="0" dirty="0" err="1"/>
              <a:t>göra</a:t>
            </a:r>
            <a:r>
              <a:rPr lang="fi-FI" baseline="0" dirty="0"/>
              <a:t> alla </a:t>
            </a:r>
            <a:r>
              <a:rPr lang="fi-FI" baseline="0" dirty="0" err="1"/>
              <a:t>gevärens</a:t>
            </a:r>
            <a:r>
              <a:rPr lang="fi-FI" baseline="0" dirty="0"/>
              <a:t> </a:t>
            </a:r>
            <a:r>
              <a:rPr lang="fi-FI" baseline="0" dirty="0" err="1"/>
              <a:t>delar</a:t>
            </a:r>
            <a:r>
              <a:rPr lang="fi-FI" baseline="0" dirty="0"/>
              <a:t> </a:t>
            </a:r>
            <a:r>
              <a:rPr lang="fi-FI" baseline="0" dirty="0" err="1"/>
              <a:t>nära</a:t>
            </a:r>
            <a:r>
              <a:rPr lang="fi-FI" baseline="0" dirty="0"/>
              <a:t> </a:t>
            </a:r>
            <a:r>
              <a:rPr lang="fi-FI" baseline="0" dirty="0" err="1"/>
              <a:t>på</a:t>
            </a:r>
            <a:r>
              <a:rPr lang="fi-FI" baseline="0" dirty="0"/>
              <a:t> </a:t>
            </a:r>
            <a:r>
              <a:rPr lang="fi-FI" baseline="0" dirty="0" err="1"/>
              <a:t>identiska</a:t>
            </a:r>
            <a:r>
              <a:rPr lang="fi-FI" baseline="0" dirty="0"/>
              <a:t> </a:t>
            </a:r>
            <a:r>
              <a:rPr lang="fi-FI" baseline="0" dirty="0" err="1"/>
              <a:t>så</a:t>
            </a:r>
            <a:r>
              <a:rPr lang="fi-FI" baseline="0" dirty="0"/>
              <a:t> </a:t>
            </a:r>
            <a:r>
              <a:rPr lang="fi-FI" baseline="0" dirty="0" err="1"/>
              <a:t>att</a:t>
            </a:r>
            <a:r>
              <a:rPr lang="fi-FI" baseline="0" dirty="0"/>
              <a:t> </a:t>
            </a:r>
            <a:r>
              <a:rPr lang="fi-FI" baseline="0" dirty="0" err="1"/>
              <a:t>dess</a:t>
            </a:r>
            <a:r>
              <a:rPr lang="fi-FI" baseline="0" dirty="0"/>
              <a:t> </a:t>
            </a:r>
            <a:r>
              <a:rPr lang="fi-FI" baseline="0" dirty="0" err="1"/>
              <a:t>delar</a:t>
            </a:r>
            <a:r>
              <a:rPr lang="fi-FI" baseline="0" dirty="0"/>
              <a:t> </a:t>
            </a:r>
            <a:r>
              <a:rPr lang="fi-FI" baseline="0" dirty="0" err="1"/>
              <a:t>kunde</a:t>
            </a:r>
            <a:r>
              <a:rPr lang="fi-FI" baseline="0" dirty="0"/>
              <a:t> vara </a:t>
            </a:r>
            <a:r>
              <a:rPr lang="fi-FI" baseline="0" dirty="0" err="1"/>
              <a:t>utbytbara</a:t>
            </a:r>
            <a:r>
              <a:rPr lang="fi-FI" baseline="0" dirty="0"/>
              <a:t> </a:t>
            </a:r>
            <a:r>
              <a:rPr lang="fi-FI" baseline="0" dirty="0" err="1"/>
              <a:t>från</a:t>
            </a:r>
            <a:r>
              <a:rPr lang="fi-FI" baseline="0" dirty="0"/>
              <a:t> ett </a:t>
            </a:r>
            <a:r>
              <a:rPr lang="fi-FI" baseline="0" dirty="0" err="1"/>
              <a:t>gevär</a:t>
            </a:r>
            <a:r>
              <a:rPr lang="fi-FI" baseline="0" dirty="0"/>
              <a:t> </a:t>
            </a:r>
            <a:r>
              <a:rPr lang="fi-FI" baseline="0" dirty="0" err="1"/>
              <a:t>till</a:t>
            </a:r>
            <a:r>
              <a:rPr lang="fi-FI" baseline="0" dirty="0"/>
              <a:t> ett annat.</a:t>
            </a:r>
          </a:p>
          <a:p>
            <a:pPr>
              <a:lnSpc>
                <a:spcPct val="150000"/>
              </a:lnSpc>
              <a:spcBef>
                <a:spcPts val="0"/>
              </a:spcBef>
              <a:spcAft>
                <a:spcPts val="600"/>
              </a:spcAft>
              <a:defRPr/>
            </a:pPr>
            <a:r>
              <a:rPr lang="fi-FI" dirty="0"/>
              <a:t>Av</a:t>
            </a:r>
            <a:r>
              <a:rPr lang="fi-FI" baseline="0" dirty="0"/>
              <a:t> </a:t>
            </a:r>
            <a:r>
              <a:rPr lang="fi-FI" baseline="0" dirty="0" err="1"/>
              <a:t>v</a:t>
            </a:r>
            <a:r>
              <a:rPr lang="fi-FI" dirty="0" err="1"/>
              <a:t>arje</a:t>
            </a:r>
            <a:r>
              <a:rPr lang="fi-FI" dirty="0"/>
              <a:t> </a:t>
            </a:r>
            <a:r>
              <a:rPr lang="fi-FI" dirty="0" err="1" smtClean="0"/>
              <a:t>gevärs</a:t>
            </a:r>
            <a:r>
              <a:rPr lang="fi-FI" baseline="0" dirty="0" err="1" smtClean="0"/>
              <a:t>del</a:t>
            </a:r>
            <a:r>
              <a:rPr lang="fi-FI" baseline="0" dirty="0" smtClean="0"/>
              <a:t> </a:t>
            </a:r>
            <a:r>
              <a:rPr lang="fi-FI" baseline="0" dirty="0" err="1"/>
              <a:t>gjordes</a:t>
            </a:r>
            <a:r>
              <a:rPr lang="fi-FI" baseline="0" dirty="0"/>
              <a:t> en </a:t>
            </a:r>
            <a:r>
              <a:rPr lang="fi-FI" baseline="0" dirty="0" err="1" smtClean="0"/>
              <a:t>modell</a:t>
            </a:r>
            <a:r>
              <a:rPr lang="fi-FI" baseline="0" dirty="0" smtClean="0"/>
              <a:t>. </a:t>
            </a:r>
            <a:r>
              <a:rPr lang="fi-FI" baseline="0" dirty="0" err="1"/>
              <a:t>Denna</a:t>
            </a:r>
            <a:r>
              <a:rPr lang="fi-FI" baseline="0" dirty="0"/>
              <a:t> </a:t>
            </a:r>
            <a:r>
              <a:rPr lang="fi-FI" baseline="0" dirty="0" err="1"/>
              <a:t>princip</a:t>
            </a:r>
            <a:r>
              <a:rPr lang="fi-FI" baseline="0" dirty="0"/>
              <a:t> </a:t>
            </a:r>
            <a:r>
              <a:rPr lang="fi-FI" baseline="0" dirty="0" err="1"/>
              <a:t>är</a:t>
            </a:r>
            <a:r>
              <a:rPr lang="fi-FI" baseline="0" dirty="0"/>
              <a:t> </a:t>
            </a:r>
            <a:r>
              <a:rPr lang="fi-FI" baseline="0" dirty="0" err="1"/>
              <a:t>identisk</a:t>
            </a:r>
            <a:r>
              <a:rPr lang="fi-FI" baseline="0" dirty="0"/>
              <a:t> </a:t>
            </a:r>
            <a:r>
              <a:rPr lang="fi-FI" baseline="0" dirty="0" err="1"/>
              <a:t>med</a:t>
            </a:r>
            <a:r>
              <a:rPr lang="fi-FI" baseline="0" dirty="0"/>
              <a:t> </a:t>
            </a:r>
            <a:r>
              <a:rPr lang="fi-FI" baseline="0" dirty="0" err="1" smtClean="0"/>
              <a:t>klädmönster</a:t>
            </a:r>
            <a:r>
              <a:rPr lang="fi-FI" baseline="0" dirty="0"/>
              <a:t>. </a:t>
            </a:r>
            <a:r>
              <a:rPr lang="fi-FI" baseline="0" dirty="0" err="1"/>
              <a:t>Produceraren</a:t>
            </a:r>
            <a:r>
              <a:rPr lang="fi-FI" baseline="0" dirty="0"/>
              <a:t> </a:t>
            </a:r>
            <a:r>
              <a:rPr lang="fi-FI" baseline="0" dirty="0" err="1"/>
              <a:t>följer</a:t>
            </a:r>
            <a:r>
              <a:rPr lang="fi-FI" baseline="0" dirty="0"/>
              <a:t> </a:t>
            </a:r>
            <a:r>
              <a:rPr lang="fi-FI" baseline="0" dirty="0" err="1"/>
              <a:t>detta</a:t>
            </a:r>
            <a:r>
              <a:rPr lang="fi-FI" baseline="0" dirty="0"/>
              <a:t> </a:t>
            </a:r>
            <a:r>
              <a:rPr lang="fi-FI" baseline="0" dirty="0" err="1"/>
              <a:t>mönster</a:t>
            </a:r>
            <a:r>
              <a:rPr lang="fi-FI" baseline="0" dirty="0"/>
              <a:t> </a:t>
            </a:r>
            <a:r>
              <a:rPr lang="fi-FI" baseline="0" dirty="0" err="1"/>
              <a:t>när</a:t>
            </a:r>
            <a:r>
              <a:rPr lang="fi-FI" baseline="0" dirty="0"/>
              <a:t> </a:t>
            </a:r>
            <a:r>
              <a:rPr lang="fi-FI" baseline="0" dirty="0" err="1"/>
              <a:t>metalldelar</a:t>
            </a:r>
            <a:r>
              <a:rPr lang="fi-FI" baseline="0" dirty="0"/>
              <a:t> </a:t>
            </a:r>
            <a:r>
              <a:rPr lang="fi-FI" baseline="0" dirty="0" err="1"/>
              <a:t>ska</a:t>
            </a:r>
            <a:r>
              <a:rPr lang="fi-FI" baseline="0" dirty="0"/>
              <a:t> </a:t>
            </a:r>
            <a:r>
              <a:rPr lang="fi-FI" baseline="0" dirty="0" err="1"/>
              <a:t>klippas</a:t>
            </a:r>
            <a:r>
              <a:rPr lang="fi-FI" baseline="0" dirty="0"/>
              <a:t> </a:t>
            </a:r>
            <a:r>
              <a:rPr lang="fi-FI" baseline="0" dirty="0" err="1"/>
              <a:t>ut</a:t>
            </a:r>
            <a:r>
              <a:rPr lang="fi-FI" baseline="0" dirty="0"/>
              <a:t>. </a:t>
            </a:r>
            <a:r>
              <a:rPr lang="fi-FI" baseline="0" dirty="0" err="1"/>
              <a:t>Då</a:t>
            </a:r>
            <a:r>
              <a:rPr lang="fi-FI" baseline="0" dirty="0"/>
              <a:t> </a:t>
            </a:r>
            <a:r>
              <a:rPr lang="fi-FI" baseline="0" dirty="0" err="1"/>
              <a:t>måste</a:t>
            </a:r>
            <a:r>
              <a:rPr lang="fi-FI" baseline="0" dirty="0"/>
              <a:t> Whitney </a:t>
            </a:r>
            <a:r>
              <a:rPr lang="fi-FI" baseline="0" dirty="0" err="1"/>
              <a:t>komma</a:t>
            </a:r>
            <a:r>
              <a:rPr lang="fi-FI" baseline="0" dirty="0"/>
              <a:t> </a:t>
            </a:r>
            <a:r>
              <a:rPr lang="fi-FI" baseline="0" dirty="0" err="1"/>
              <a:t>på</a:t>
            </a:r>
            <a:r>
              <a:rPr lang="fi-FI" baseline="0" dirty="0"/>
              <a:t> en maskin </a:t>
            </a:r>
            <a:r>
              <a:rPr lang="fi-FI" baseline="0" dirty="0" err="1"/>
              <a:t>så</a:t>
            </a:r>
            <a:r>
              <a:rPr lang="fi-FI" baseline="0" dirty="0"/>
              <a:t> </a:t>
            </a:r>
            <a:r>
              <a:rPr lang="fi-FI" baseline="0" dirty="0" err="1"/>
              <a:t>att</a:t>
            </a:r>
            <a:r>
              <a:rPr lang="fi-FI" baseline="0" dirty="0"/>
              <a:t> </a:t>
            </a:r>
            <a:r>
              <a:rPr lang="fi-FI" baseline="0" dirty="0" err="1"/>
              <a:t>människan</a:t>
            </a:r>
            <a:r>
              <a:rPr lang="fi-FI" baseline="0" dirty="0"/>
              <a:t> </a:t>
            </a:r>
            <a:r>
              <a:rPr lang="fi-FI" baseline="0" dirty="0" err="1"/>
              <a:t>kan</a:t>
            </a:r>
            <a:r>
              <a:rPr lang="fi-FI" baseline="0" dirty="0"/>
              <a:t> </a:t>
            </a:r>
            <a:r>
              <a:rPr lang="fi-FI" baseline="0" dirty="0" err="1"/>
              <a:t>med</a:t>
            </a:r>
            <a:r>
              <a:rPr lang="fi-FI" baseline="0" dirty="0"/>
              <a:t> </a:t>
            </a:r>
            <a:r>
              <a:rPr lang="fi-FI" baseline="0" dirty="0" err="1"/>
              <a:t>hjälp</a:t>
            </a:r>
            <a:r>
              <a:rPr lang="fi-FI" baseline="0" dirty="0"/>
              <a:t> av </a:t>
            </a:r>
            <a:r>
              <a:rPr lang="fi-FI" baseline="0" dirty="0" err="1"/>
              <a:t>den</a:t>
            </a:r>
            <a:r>
              <a:rPr lang="fi-FI" baseline="0" dirty="0"/>
              <a:t> </a:t>
            </a:r>
            <a:r>
              <a:rPr lang="fi-FI" baseline="0" dirty="0" err="1"/>
              <a:t>skära</a:t>
            </a:r>
            <a:r>
              <a:rPr lang="fi-FI" baseline="0" dirty="0"/>
              <a:t> </a:t>
            </a:r>
            <a:r>
              <a:rPr lang="fi-FI" baseline="0" dirty="0" err="1"/>
              <a:t>metall</a:t>
            </a:r>
            <a:r>
              <a:rPr lang="fi-FI" baseline="0" dirty="0"/>
              <a:t> </a:t>
            </a:r>
            <a:r>
              <a:rPr lang="fi-FI" baseline="0" dirty="0" err="1"/>
              <a:t>efter</a:t>
            </a:r>
            <a:r>
              <a:rPr lang="fi-FI" baseline="0" dirty="0"/>
              <a:t> </a:t>
            </a:r>
            <a:r>
              <a:rPr lang="fi-FI" baseline="0" dirty="0" err="1"/>
              <a:t>mallen</a:t>
            </a:r>
            <a:r>
              <a:rPr lang="fi-FI" baseline="0" dirty="0"/>
              <a:t>. </a:t>
            </a:r>
            <a:r>
              <a:rPr lang="fi-FI" baseline="0" dirty="0" err="1"/>
              <a:t>Metallskivan</a:t>
            </a:r>
            <a:r>
              <a:rPr lang="fi-FI" baseline="0" dirty="0"/>
              <a:t> </a:t>
            </a:r>
            <a:r>
              <a:rPr lang="fi-FI" baseline="0" dirty="0" err="1"/>
              <a:t>som</a:t>
            </a:r>
            <a:r>
              <a:rPr lang="fi-FI" baseline="0" dirty="0"/>
              <a:t> </a:t>
            </a:r>
            <a:r>
              <a:rPr lang="fi-FI" baseline="0" dirty="0" err="1"/>
              <a:t>skulle</a:t>
            </a:r>
            <a:r>
              <a:rPr lang="fi-FI" baseline="0" dirty="0"/>
              <a:t> </a:t>
            </a:r>
            <a:r>
              <a:rPr lang="fi-FI" baseline="0" dirty="0" err="1"/>
              <a:t>skäras</a:t>
            </a:r>
            <a:r>
              <a:rPr lang="fi-FI" baseline="0" dirty="0"/>
              <a:t> </a:t>
            </a:r>
            <a:r>
              <a:rPr lang="fi-FI" baseline="0" dirty="0" err="1"/>
              <a:t>fästes</a:t>
            </a:r>
            <a:r>
              <a:rPr lang="fi-FI" baseline="0" dirty="0"/>
              <a:t> </a:t>
            </a:r>
            <a:r>
              <a:rPr lang="fi-FI" baseline="0" dirty="0" err="1"/>
              <a:t>på</a:t>
            </a:r>
            <a:r>
              <a:rPr lang="fi-FI" baseline="0" dirty="0"/>
              <a:t> </a:t>
            </a:r>
            <a:r>
              <a:rPr lang="fi-FI" baseline="0" dirty="0" err="1"/>
              <a:t>bordet</a:t>
            </a:r>
            <a:r>
              <a:rPr lang="fi-FI" baseline="0" dirty="0"/>
              <a:t>, </a:t>
            </a:r>
            <a:r>
              <a:rPr lang="fi-FI" baseline="0" dirty="0" err="1"/>
              <a:t>mallen</a:t>
            </a:r>
            <a:r>
              <a:rPr lang="fi-FI" baseline="0" dirty="0"/>
              <a:t> </a:t>
            </a:r>
            <a:r>
              <a:rPr lang="fi-FI" baseline="0" dirty="0" err="1"/>
              <a:t>fästes</a:t>
            </a:r>
            <a:r>
              <a:rPr lang="fi-FI" baseline="0" dirty="0"/>
              <a:t> </a:t>
            </a:r>
            <a:r>
              <a:rPr lang="fi-FI" baseline="0" dirty="0" err="1"/>
              <a:t>på</a:t>
            </a:r>
            <a:r>
              <a:rPr lang="fi-FI" baseline="0" dirty="0"/>
              <a:t> </a:t>
            </a:r>
            <a:r>
              <a:rPr lang="fi-FI" baseline="0" dirty="0" err="1"/>
              <a:t>metallen</a:t>
            </a:r>
            <a:r>
              <a:rPr lang="fi-FI" baseline="0" dirty="0"/>
              <a:t> </a:t>
            </a:r>
            <a:r>
              <a:rPr lang="fi-FI" baseline="0" dirty="0" err="1"/>
              <a:t>och</a:t>
            </a:r>
            <a:r>
              <a:rPr lang="fi-FI" baseline="0" dirty="0"/>
              <a:t> </a:t>
            </a:r>
            <a:r>
              <a:rPr lang="fi-FI" baseline="0" dirty="0" err="1"/>
              <a:t>skärverktyget</a:t>
            </a:r>
            <a:r>
              <a:rPr lang="fi-FI" baseline="0" dirty="0"/>
              <a:t> </a:t>
            </a:r>
            <a:r>
              <a:rPr lang="fi-FI" baseline="0" dirty="0" err="1"/>
              <a:t>följde</a:t>
            </a:r>
            <a:r>
              <a:rPr lang="fi-FI" baseline="0" dirty="0"/>
              <a:t> </a:t>
            </a:r>
            <a:r>
              <a:rPr lang="fi-FI" baseline="0" dirty="0" err="1"/>
              <a:t>mallens</a:t>
            </a:r>
            <a:r>
              <a:rPr lang="fi-FI" baseline="0" dirty="0"/>
              <a:t> </a:t>
            </a:r>
            <a:r>
              <a:rPr lang="fi-FI" baseline="0" dirty="0" err="1"/>
              <a:t>konturer</a:t>
            </a:r>
            <a:r>
              <a:rPr lang="fi-FI" baseline="0" dirty="0"/>
              <a:t>. </a:t>
            </a:r>
            <a:r>
              <a:rPr lang="fi-FI" baseline="0" dirty="0" err="1"/>
              <a:t>Denna</a:t>
            </a:r>
            <a:r>
              <a:rPr lang="fi-FI" baseline="0" dirty="0"/>
              <a:t> </a:t>
            </a:r>
            <a:r>
              <a:rPr lang="fi-FI" baseline="0" dirty="0" err="1"/>
              <a:t>uppfinning</a:t>
            </a:r>
            <a:r>
              <a:rPr lang="fi-FI" baseline="0" dirty="0"/>
              <a:t> i </a:t>
            </a:r>
            <a:r>
              <a:rPr lang="fi-FI" baseline="0" dirty="0" err="1"/>
              <a:t>sig</a:t>
            </a:r>
            <a:r>
              <a:rPr lang="fi-FI" baseline="0" dirty="0"/>
              <a:t> </a:t>
            </a:r>
            <a:r>
              <a:rPr lang="fi-FI" baseline="0" dirty="0" err="1"/>
              <a:t>var</a:t>
            </a:r>
            <a:r>
              <a:rPr lang="fi-FI" baseline="0" dirty="0"/>
              <a:t> en </a:t>
            </a:r>
            <a:r>
              <a:rPr lang="fi-FI" baseline="0" dirty="0" err="1"/>
              <a:t>betydande</a:t>
            </a:r>
            <a:r>
              <a:rPr lang="fi-FI" baseline="0" dirty="0"/>
              <a:t> </a:t>
            </a:r>
            <a:r>
              <a:rPr lang="fi-FI" baseline="0" dirty="0" err="1"/>
              <a:t>innovation</a:t>
            </a:r>
            <a:r>
              <a:rPr lang="fi-FI" baseline="0" dirty="0"/>
              <a:t> i hela </a:t>
            </a:r>
            <a:r>
              <a:rPr lang="fi-FI" baseline="0" dirty="0" err="1"/>
              <a:t>systemet</a:t>
            </a:r>
            <a:r>
              <a:rPr lang="fi-FI" baseline="0" dirty="0"/>
              <a:t>. </a:t>
            </a:r>
            <a:r>
              <a:rPr lang="fi-FI" baseline="0" dirty="0" err="1"/>
              <a:t>Det</a:t>
            </a:r>
            <a:r>
              <a:rPr lang="fi-FI" baseline="0" dirty="0"/>
              <a:t> kallades </a:t>
            </a:r>
            <a:r>
              <a:rPr lang="fi-FI" baseline="0" dirty="0">
                <a:solidFill>
                  <a:srgbClr val="C00000"/>
                </a:solidFill>
              </a:rPr>
              <a:t>för</a:t>
            </a:r>
            <a:r>
              <a:rPr lang="fi-FI" dirty="0">
                <a:solidFill>
                  <a:srgbClr val="C00000"/>
                </a:solidFill>
              </a:rPr>
              <a:t> </a:t>
            </a:r>
            <a:r>
              <a:rPr lang="fi-FI" dirty="0" err="1">
                <a:solidFill>
                  <a:srgbClr val="FF0000"/>
                </a:solidFill>
              </a:rPr>
              <a:t>fräs</a:t>
            </a:r>
            <a:r>
              <a:rPr lang="fi-FI" dirty="0">
                <a:solidFill>
                  <a:srgbClr val="C00000"/>
                </a:solidFill>
              </a:rPr>
              <a:t> </a:t>
            </a:r>
            <a:r>
              <a:rPr lang="fi-FI" dirty="0" err="1">
                <a:solidFill>
                  <a:srgbClr val="C00000"/>
                </a:solidFill>
              </a:rPr>
              <a:t>och</a:t>
            </a:r>
            <a:r>
              <a:rPr lang="fi-FI" dirty="0">
                <a:solidFill>
                  <a:srgbClr val="C00000"/>
                </a:solidFill>
              </a:rPr>
              <a:t> </a:t>
            </a:r>
            <a:r>
              <a:rPr lang="fi-FI" dirty="0" err="1">
                <a:solidFill>
                  <a:srgbClr val="C00000"/>
                </a:solidFill>
              </a:rPr>
              <a:t>den</a:t>
            </a:r>
            <a:r>
              <a:rPr lang="fi-FI" dirty="0">
                <a:solidFill>
                  <a:srgbClr val="C00000"/>
                </a:solidFill>
              </a:rPr>
              <a:t> </a:t>
            </a:r>
            <a:r>
              <a:rPr lang="fi-FI" dirty="0" err="1">
                <a:solidFill>
                  <a:srgbClr val="C00000"/>
                </a:solidFill>
              </a:rPr>
              <a:t>var</a:t>
            </a:r>
            <a:r>
              <a:rPr lang="fi-FI" dirty="0">
                <a:solidFill>
                  <a:srgbClr val="C00000"/>
                </a:solidFill>
              </a:rPr>
              <a:t> </a:t>
            </a:r>
            <a:r>
              <a:rPr lang="fi-FI" dirty="0" err="1">
                <a:solidFill>
                  <a:srgbClr val="C00000"/>
                </a:solidFill>
              </a:rPr>
              <a:t>kvar</a:t>
            </a:r>
            <a:r>
              <a:rPr lang="fi-FI" baseline="0" dirty="0">
                <a:solidFill>
                  <a:srgbClr val="C00000"/>
                </a:solidFill>
              </a:rPr>
              <a:t> i </a:t>
            </a:r>
            <a:r>
              <a:rPr lang="fi-FI" baseline="0" dirty="0" err="1">
                <a:solidFill>
                  <a:srgbClr val="C00000"/>
                </a:solidFill>
              </a:rPr>
              <a:t>princip</a:t>
            </a:r>
            <a:r>
              <a:rPr lang="fi-FI" baseline="0" dirty="0">
                <a:solidFill>
                  <a:srgbClr val="C00000"/>
                </a:solidFill>
              </a:rPr>
              <a:t> för 1,5 </a:t>
            </a:r>
            <a:r>
              <a:rPr lang="fi-FI" baseline="0" dirty="0" err="1">
                <a:solidFill>
                  <a:srgbClr val="C00000"/>
                </a:solidFill>
              </a:rPr>
              <a:t>århundrade</a:t>
            </a:r>
            <a:r>
              <a:rPr lang="fi-FI" baseline="0" dirty="0">
                <a:solidFill>
                  <a:srgbClr val="C00000"/>
                </a:solidFill>
              </a:rPr>
              <a:t>. </a:t>
            </a:r>
            <a:r>
              <a:rPr lang="fi-FI" baseline="0" dirty="0" err="1">
                <a:solidFill>
                  <a:srgbClr val="C00000"/>
                </a:solidFill>
              </a:rPr>
              <a:t>Tillverkningen</a:t>
            </a:r>
            <a:r>
              <a:rPr lang="fi-FI" baseline="0" dirty="0">
                <a:solidFill>
                  <a:srgbClr val="C00000"/>
                </a:solidFill>
              </a:rPr>
              <a:t> av </a:t>
            </a:r>
            <a:r>
              <a:rPr lang="fi-FI" baseline="0" dirty="0" err="1">
                <a:solidFill>
                  <a:srgbClr val="C00000"/>
                </a:solidFill>
              </a:rPr>
              <a:t>vapnen</a:t>
            </a:r>
            <a:r>
              <a:rPr lang="fi-FI" baseline="0" dirty="0">
                <a:solidFill>
                  <a:srgbClr val="C00000"/>
                </a:solidFill>
              </a:rPr>
              <a:t> </a:t>
            </a:r>
            <a:r>
              <a:rPr lang="fi-FI" baseline="0" dirty="0" err="1">
                <a:solidFill>
                  <a:srgbClr val="C00000"/>
                </a:solidFill>
              </a:rPr>
              <a:t>hade</a:t>
            </a:r>
            <a:r>
              <a:rPr lang="fi-FI" baseline="0" dirty="0">
                <a:solidFill>
                  <a:srgbClr val="C00000"/>
                </a:solidFill>
              </a:rPr>
              <a:t> </a:t>
            </a:r>
            <a:r>
              <a:rPr lang="fi-FI" baseline="0" dirty="0" err="1">
                <a:solidFill>
                  <a:srgbClr val="C00000"/>
                </a:solidFill>
              </a:rPr>
              <a:t>ändrats</a:t>
            </a:r>
            <a:r>
              <a:rPr lang="fi-FI" baseline="0" dirty="0">
                <a:solidFill>
                  <a:srgbClr val="C00000"/>
                </a:solidFill>
              </a:rPr>
              <a:t> </a:t>
            </a:r>
            <a:r>
              <a:rPr lang="fi-FI" baseline="0" dirty="0" err="1">
                <a:solidFill>
                  <a:srgbClr val="C00000"/>
                </a:solidFill>
              </a:rPr>
              <a:t>föga</a:t>
            </a:r>
            <a:r>
              <a:rPr lang="fi-FI" baseline="0" dirty="0">
                <a:solidFill>
                  <a:srgbClr val="C00000"/>
                </a:solidFill>
              </a:rPr>
              <a:t> </a:t>
            </a:r>
            <a:r>
              <a:rPr lang="fi-FI" baseline="0" dirty="0" err="1">
                <a:solidFill>
                  <a:srgbClr val="C00000"/>
                </a:solidFill>
              </a:rPr>
              <a:t>under</a:t>
            </a:r>
            <a:r>
              <a:rPr lang="fi-FI" baseline="0" dirty="0">
                <a:solidFill>
                  <a:srgbClr val="C00000"/>
                </a:solidFill>
              </a:rPr>
              <a:t> 1700-talet.</a:t>
            </a:r>
            <a:r>
              <a:rPr lang="fi-FI" dirty="0"/>
              <a:t> I </a:t>
            </a:r>
            <a:r>
              <a:rPr lang="fi-FI" dirty="0" err="1"/>
              <a:t>den</a:t>
            </a:r>
            <a:r>
              <a:rPr lang="fi-FI" dirty="0"/>
              <a:t> </a:t>
            </a:r>
            <a:r>
              <a:rPr lang="fi-FI" dirty="0" err="1"/>
              <a:t>långa</a:t>
            </a:r>
            <a:r>
              <a:rPr lang="fi-FI" dirty="0"/>
              <a:t> </a:t>
            </a:r>
            <a:r>
              <a:rPr lang="fi-FI" dirty="0" err="1"/>
              <a:t>gesällutbildningen</a:t>
            </a:r>
            <a:r>
              <a:rPr lang="fi-FI" dirty="0"/>
              <a:t> </a:t>
            </a:r>
            <a:r>
              <a:rPr lang="fi-FI" dirty="0" err="1"/>
              <a:t>lärde</a:t>
            </a:r>
            <a:r>
              <a:rPr lang="fi-FI" dirty="0"/>
              <a:t> </a:t>
            </a:r>
            <a:r>
              <a:rPr lang="fi-FI" dirty="0" err="1"/>
              <a:t>sig</a:t>
            </a:r>
            <a:r>
              <a:rPr lang="fi-FI" dirty="0"/>
              <a:t> </a:t>
            </a:r>
            <a:r>
              <a:rPr lang="fi-FI" dirty="0" err="1"/>
              <a:t>vapensmeden</a:t>
            </a:r>
            <a:r>
              <a:rPr lang="fi-FI" dirty="0"/>
              <a:t> </a:t>
            </a:r>
            <a:r>
              <a:rPr lang="fi-FI" dirty="0" err="1"/>
              <a:t>att</a:t>
            </a:r>
            <a:r>
              <a:rPr lang="fi-FI" dirty="0"/>
              <a:t> </a:t>
            </a:r>
            <a:r>
              <a:rPr lang="fi-FI" dirty="0" err="1"/>
              <a:t>smida</a:t>
            </a:r>
            <a:r>
              <a:rPr lang="fi-FI" dirty="0"/>
              <a:t>, </a:t>
            </a:r>
            <a:r>
              <a:rPr lang="fi-FI" dirty="0" err="1"/>
              <a:t>tälja</a:t>
            </a:r>
            <a:r>
              <a:rPr lang="fi-FI" baseline="0" dirty="0"/>
              <a:t> </a:t>
            </a:r>
            <a:r>
              <a:rPr lang="fi-FI" baseline="0" dirty="0" err="1"/>
              <a:t>och</a:t>
            </a:r>
            <a:r>
              <a:rPr lang="fi-FI" dirty="0"/>
              <a:t> </a:t>
            </a:r>
            <a:r>
              <a:rPr lang="fi-FI" dirty="0" err="1"/>
              <a:t>forma</a:t>
            </a:r>
            <a:r>
              <a:rPr lang="fi-FI" dirty="0"/>
              <a:t> </a:t>
            </a:r>
            <a:r>
              <a:rPr lang="fi-FI" dirty="0" err="1"/>
              <a:t>varje</a:t>
            </a:r>
            <a:r>
              <a:rPr lang="fi-FI" dirty="0"/>
              <a:t> </a:t>
            </a:r>
            <a:r>
              <a:rPr lang="fi-FI" dirty="0" err="1"/>
              <a:t>invecklad</a:t>
            </a:r>
            <a:r>
              <a:rPr lang="fi-FI" dirty="0"/>
              <a:t> </a:t>
            </a:r>
            <a:r>
              <a:rPr lang="fi-FI" dirty="0" err="1"/>
              <a:t>gevärsdel</a:t>
            </a:r>
            <a:r>
              <a:rPr lang="fi-FI" dirty="0"/>
              <a:t>.</a:t>
            </a:r>
            <a:r>
              <a:rPr lang="fi-FI" baseline="0" dirty="0"/>
              <a:t> De </a:t>
            </a:r>
            <a:r>
              <a:rPr lang="fi-FI" baseline="0" dirty="0" err="1"/>
              <a:t>europeiska</a:t>
            </a:r>
            <a:r>
              <a:rPr lang="fi-FI" baseline="0" dirty="0"/>
              <a:t> </a:t>
            </a:r>
            <a:r>
              <a:rPr lang="fi-FI" baseline="0" dirty="0" err="1"/>
              <a:t>länderna</a:t>
            </a:r>
            <a:r>
              <a:rPr lang="fi-FI" baseline="0" dirty="0"/>
              <a:t> </a:t>
            </a:r>
            <a:r>
              <a:rPr lang="fi-FI" baseline="0" dirty="0" err="1"/>
              <a:t>ville</a:t>
            </a:r>
            <a:r>
              <a:rPr lang="fi-FI" baseline="0" dirty="0"/>
              <a:t> </a:t>
            </a:r>
            <a:r>
              <a:rPr lang="fi-FI" baseline="0" dirty="0" err="1"/>
              <a:t>inte</a:t>
            </a:r>
            <a:r>
              <a:rPr lang="fi-FI" baseline="0" dirty="0"/>
              <a:t> </a:t>
            </a:r>
            <a:r>
              <a:rPr lang="fi-FI" baseline="0" dirty="0" err="1"/>
              <a:t>att</a:t>
            </a:r>
            <a:r>
              <a:rPr lang="fi-FI" baseline="0" dirty="0"/>
              <a:t> </a:t>
            </a:r>
            <a:r>
              <a:rPr lang="fi-FI" baseline="0" dirty="0" err="1"/>
              <a:t>dessa</a:t>
            </a:r>
            <a:r>
              <a:rPr lang="fi-FI" baseline="0" dirty="0"/>
              <a:t> </a:t>
            </a:r>
            <a:r>
              <a:rPr lang="fi-FI" baseline="0" dirty="0" err="1"/>
              <a:t>hantverkare</a:t>
            </a:r>
            <a:r>
              <a:rPr lang="fi-FI" baseline="0" dirty="0"/>
              <a:t> </a:t>
            </a:r>
            <a:r>
              <a:rPr lang="fi-FI" baseline="0" dirty="0" err="1"/>
              <a:t>skulle</a:t>
            </a:r>
            <a:r>
              <a:rPr lang="fi-FI" baseline="0" dirty="0"/>
              <a:t> </a:t>
            </a:r>
            <a:r>
              <a:rPr lang="fi-FI" baseline="0" dirty="0" err="1"/>
              <a:t>flytta</a:t>
            </a:r>
            <a:r>
              <a:rPr lang="fi-FI" baseline="0" dirty="0"/>
              <a:t> </a:t>
            </a:r>
            <a:r>
              <a:rPr lang="fi-FI" baseline="0" dirty="0" err="1"/>
              <a:t>bort</a:t>
            </a:r>
            <a:r>
              <a:rPr lang="fi-FI" baseline="0" dirty="0"/>
              <a:t>. I </a:t>
            </a:r>
            <a:r>
              <a:rPr lang="fi-FI" baseline="0" dirty="0" err="1"/>
              <a:t>brist</a:t>
            </a:r>
            <a:r>
              <a:rPr lang="fi-FI" baseline="0" dirty="0"/>
              <a:t> </a:t>
            </a:r>
            <a:r>
              <a:rPr lang="fi-FI" baseline="0" dirty="0" err="1"/>
              <a:t>på</a:t>
            </a:r>
            <a:r>
              <a:rPr lang="fi-FI" baseline="0" dirty="0"/>
              <a:t> </a:t>
            </a:r>
            <a:r>
              <a:rPr lang="fi-FI" baseline="0" dirty="0" err="1"/>
              <a:t>yrkeskunniga</a:t>
            </a:r>
            <a:r>
              <a:rPr lang="fi-FI" baseline="0" dirty="0"/>
              <a:t> </a:t>
            </a:r>
            <a:r>
              <a:rPr lang="fi-FI" baseline="0" dirty="0" err="1"/>
              <a:t>människor</a:t>
            </a:r>
            <a:r>
              <a:rPr lang="fi-FI" baseline="0" dirty="0"/>
              <a:t> </a:t>
            </a:r>
            <a:r>
              <a:rPr lang="fi-FI" baseline="0" dirty="0" err="1"/>
              <a:t>med</a:t>
            </a:r>
            <a:r>
              <a:rPr lang="fi-FI" baseline="0" dirty="0"/>
              <a:t> </a:t>
            </a:r>
            <a:r>
              <a:rPr lang="fi-FI" baseline="0" dirty="0" err="1"/>
              <a:t>måttlig</a:t>
            </a:r>
            <a:r>
              <a:rPr lang="fi-FI" baseline="0" dirty="0"/>
              <a:t> </a:t>
            </a:r>
            <a:r>
              <a:rPr lang="fi-FI" baseline="0" dirty="0" err="1"/>
              <a:t>lön</a:t>
            </a:r>
            <a:r>
              <a:rPr lang="fi-FI" baseline="0" dirty="0"/>
              <a:t> </a:t>
            </a:r>
            <a:r>
              <a:rPr lang="fi-FI" baseline="0" dirty="0" err="1"/>
              <a:t>utvecklade</a:t>
            </a:r>
            <a:r>
              <a:rPr lang="fi-FI" baseline="0" dirty="0"/>
              <a:t> Whitney en </a:t>
            </a:r>
            <a:r>
              <a:rPr lang="fi-FI" baseline="0" dirty="0" err="1"/>
              <a:t>plan:att</a:t>
            </a:r>
            <a:r>
              <a:rPr lang="fi-FI" baseline="0" dirty="0"/>
              <a:t> </a:t>
            </a:r>
            <a:r>
              <a:rPr lang="fi-FI" baseline="0" dirty="0" err="1"/>
              <a:t>skapa</a:t>
            </a:r>
            <a:r>
              <a:rPr lang="fi-FI" baseline="0" dirty="0"/>
              <a:t> </a:t>
            </a:r>
            <a:r>
              <a:rPr lang="fi-FI" baseline="0" dirty="0" err="1"/>
              <a:t>verktyg</a:t>
            </a:r>
            <a:r>
              <a:rPr lang="fi-FI" baseline="0" dirty="0"/>
              <a:t> för </a:t>
            </a:r>
            <a:r>
              <a:rPr lang="fi-FI" baseline="0" dirty="0" err="1"/>
              <a:t>att</a:t>
            </a:r>
            <a:r>
              <a:rPr lang="fi-FI" baseline="0" dirty="0"/>
              <a:t> </a:t>
            </a:r>
            <a:r>
              <a:rPr lang="fi-FI" baseline="0" dirty="0" err="1"/>
              <a:t>underlätta</a:t>
            </a:r>
            <a:r>
              <a:rPr lang="fi-FI" baseline="0" dirty="0"/>
              <a:t> </a:t>
            </a:r>
            <a:r>
              <a:rPr lang="fi-FI" baseline="0" dirty="0" err="1"/>
              <a:t>färdigheter</a:t>
            </a:r>
            <a:r>
              <a:rPr lang="fi-FI" baseline="0" dirty="0"/>
              <a:t> </a:t>
            </a:r>
            <a:r>
              <a:rPr lang="fi-FI" baseline="0" dirty="0" err="1"/>
              <a:t>som</a:t>
            </a:r>
            <a:r>
              <a:rPr lang="fi-FI" baseline="0" dirty="0"/>
              <a:t> </a:t>
            </a:r>
            <a:r>
              <a:rPr lang="fi-FI" baseline="0" dirty="0" err="1"/>
              <a:t>krävdes</a:t>
            </a:r>
            <a:r>
              <a:rPr lang="fi-FI" baseline="0" dirty="0"/>
              <a:t> av de </a:t>
            </a:r>
            <a:r>
              <a:rPr lang="fi-FI" baseline="0" dirty="0" err="1"/>
              <a:t>anställda</a:t>
            </a:r>
            <a:r>
              <a:rPr lang="fi-FI" baseline="0" dirty="0"/>
              <a:t>. Man </a:t>
            </a:r>
            <a:r>
              <a:rPr lang="fi-FI" baseline="0" dirty="0" err="1"/>
              <a:t>skulle</a:t>
            </a:r>
            <a:r>
              <a:rPr lang="fi-FI" baseline="0" dirty="0"/>
              <a:t> </a:t>
            </a:r>
            <a:r>
              <a:rPr lang="fi-FI" baseline="0" dirty="0" err="1"/>
              <a:t>kyla</a:t>
            </a:r>
            <a:r>
              <a:rPr lang="fi-FI" baseline="0" dirty="0"/>
              <a:t> </a:t>
            </a:r>
            <a:r>
              <a:rPr lang="fi-FI" baseline="0" dirty="0" err="1"/>
              <a:t>verktygen</a:t>
            </a:r>
            <a:r>
              <a:rPr lang="fi-FI" baseline="0" dirty="0"/>
              <a:t> </a:t>
            </a:r>
            <a:r>
              <a:rPr lang="fi-FI" baseline="0" dirty="0" err="1"/>
              <a:t>med</a:t>
            </a:r>
            <a:r>
              <a:rPr lang="fi-FI" baseline="0" dirty="0"/>
              <a:t> </a:t>
            </a:r>
            <a:r>
              <a:rPr lang="fi-FI" baseline="0" dirty="0" err="1"/>
              <a:t>vatten</a:t>
            </a:r>
            <a:r>
              <a:rPr lang="fi-FI" baseline="0" dirty="0"/>
              <a:t> </a:t>
            </a:r>
            <a:r>
              <a:rPr lang="fi-FI" baseline="0" dirty="0" err="1"/>
              <a:t>och</a:t>
            </a:r>
            <a:r>
              <a:rPr lang="fi-FI" baseline="0" dirty="0"/>
              <a:t> </a:t>
            </a:r>
            <a:r>
              <a:rPr lang="fi-FI" baseline="0" dirty="0" err="1"/>
              <a:t>organisera</a:t>
            </a:r>
            <a:r>
              <a:rPr lang="fi-FI" baseline="0" dirty="0"/>
              <a:t> </a:t>
            </a:r>
            <a:r>
              <a:rPr lang="fi-FI" baseline="0" dirty="0" err="1"/>
              <a:t>arbetet</a:t>
            </a:r>
            <a:r>
              <a:rPr lang="fi-FI" baseline="0" dirty="0"/>
              <a:t> </a:t>
            </a:r>
            <a:r>
              <a:rPr lang="fi-FI" baseline="0" dirty="0" err="1"/>
              <a:t>så</a:t>
            </a:r>
            <a:r>
              <a:rPr lang="fi-FI" baseline="0" dirty="0"/>
              <a:t>  </a:t>
            </a:r>
            <a:r>
              <a:rPr lang="fi-FI" baseline="0" dirty="0" err="1"/>
              <a:t>att</a:t>
            </a:r>
            <a:r>
              <a:rPr lang="fi-FI" baseline="0" dirty="0"/>
              <a:t> </a:t>
            </a:r>
            <a:r>
              <a:rPr lang="fi-FI" baseline="0" dirty="0" err="1"/>
              <a:t>gemene</a:t>
            </a:r>
            <a:r>
              <a:rPr lang="fi-FI" baseline="0" dirty="0"/>
              <a:t> </a:t>
            </a:r>
            <a:r>
              <a:rPr lang="fi-FI" baseline="0" dirty="0" err="1"/>
              <a:t>man</a:t>
            </a:r>
            <a:r>
              <a:rPr lang="fi-FI" baseline="0" dirty="0"/>
              <a:t> </a:t>
            </a:r>
            <a:r>
              <a:rPr lang="fi-FI" baseline="0" dirty="0" err="1"/>
              <a:t>behärskar</a:t>
            </a:r>
            <a:r>
              <a:rPr lang="fi-FI" baseline="0" dirty="0"/>
              <a:t> </a:t>
            </a:r>
            <a:r>
              <a:rPr lang="fi-FI" baseline="0" dirty="0" err="1"/>
              <a:t>omformningen</a:t>
            </a:r>
            <a:r>
              <a:rPr lang="fi-FI" baseline="0" dirty="0"/>
              <a:t> </a:t>
            </a:r>
            <a:r>
              <a:rPr lang="fi-FI" baseline="0" dirty="0" err="1"/>
              <a:t>men</a:t>
            </a:r>
            <a:r>
              <a:rPr lang="fi-FI" baseline="0" dirty="0"/>
              <a:t> </a:t>
            </a:r>
            <a:r>
              <a:rPr lang="fi-FI" baseline="0" dirty="0" err="1"/>
              <a:t>bara</a:t>
            </a:r>
            <a:r>
              <a:rPr lang="fi-FI" baseline="0" dirty="0"/>
              <a:t> </a:t>
            </a:r>
            <a:r>
              <a:rPr lang="fi-FI" baseline="0" dirty="0" err="1"/>
              <a:t>till</a:t>
            </a:r>
            <a:r>
              <a:rPr lang="fi-FI" baseline="0" dirty="0"/>
              <a:t> </a:t>
            </a:r>
            <a:r>
              <a:rPr lang="fi-FI" baseline="0" dirty="0" err="1"/>
              <a:t>vissa</a:t>
            </a:r>
            <a:r>
              <a:rPr lang="fi-FI" baseline="0" dirty="0"/>
              <a:t> </a:t>
            </a:r>
            <a:r>
              <a:rPr lang="fi-FI" baseline="0" dirty="0" err="1"/>
              <a:t>delar</a:t>
            </a:r>
            <a:r>
              <a:rPr lang="fi-FI" baseline="0" dirty="0"/>
              <a:t>. </a:t>
            </a:r>
            <a:r>
              <a:rPr lang="fi-FI" baseline="0" dirty="0" err="1"/>
              <a:t>Whitneys</a:t>
            </a:r>
            <a:r>
              <a:rPr lang="fi-FI" baseline="0" dirty="0"/>
              <a:t> </a:t>
            </a:r>
            <a:r>
              <a:rPr lang="fi-FI" baseline="0" dirty="0" err="1"/>
              <a:t>fabrik</a:t>
            </a:r>
            <a:r>
              <a:rPr lang="fi-FI" baseline="0" dirty="0"/>
              <a:t> </a:t>
            </a:r>
            <a:r>
              <a:rPr lang="fi-FI" baseline="0" dirty="0" err="1"/>
              <a:t>producerar</a:t>
            </a:r>
            <a:r>
              <a:rPr lang="fi-FI" baseline="0" dirty="0"/>
              <a:t> en </a:t>
            </a:r>
            <a:r>
              <a:rPr lang="fi-FI" baseline="0" dirty="0" err="1"/>
              <a:t>arbetsstrategi</a:t>
            </a:r>
            <a:r>
              <a:rPr lang="fi-FI" baseline="0" dirty="0"/>
              <a:t> </a:t>
            </a:r>
            <a:r>
              <a:rPr lang="fi-FI" baseline="0" dirty="0" err="1"/>
              <a:t>som</a:t>
            </a:r>
            <a:r>
              <a:rPr lang="fi-FI" baseline="0" dirty="0"/>
              <a:t> </a:t>
            </a:r>
            <a:r>
              <a:rPr lang="fi-FI" baseline="0" dirty="0" err="1"/>
              <a:t>ändrar</a:t>
            </a:r>
            <a:r>
              <a:rPr lang="fi-FI" baseline="0" dirty="0"/>
              <a:t> 1800-talets </a:t>
            </a:r>
            <a:r>
              <a:rPr lang="fi-FI" baseline="0" dirty="0" err="1"/>
              <a:t>Amerika</a:t>
            </a:r>
            <a:r>
              <a:rPr lang="fi-FI" baseline="0" dirty="0"/>
              <a:t>. </a:t>
            </a:r>
            <a:r>
              <a:rPr lang="fi-FI" baseline="0" dirty="0" err="1"/>
              <a:t>Det</a:t>
            </a:r>
            <a:r>
              <a:rPr lang="fi-FI" baseline="0" dirty="0"/>
              <a:t> </a:t>
            </a:r>
            <a:r>
              <a:rPr lang="fi-FI" baseline="0" dirty="0" err="1"/>
              <a:t>är</a:t>
            </a:r>
            <a:r>
              <a:rPr lang="fi-FI" baseline="0" dirty="0"/>
              <a:t> en </a:t>
            </a:r>
            <a:r>
              <a:rPr lang="fi-FI" baseline="0" dirty="0" err="1"/>
              <a:t>förändring</a:t>
            </a:r>
            <a:r>
              <a:rPr lang="fi-FI" baseline="0" dirty="0"/>
              <a:t> av </a:t>
            </a:r>
            <a:r>
              <a:rPr lang="fi-FI" baseline="0" dirty="0" err="1"/>
              <a:t>organisationen</a:t>
            </a:r>
            <a:r>
              <a:rPr lang="fi-FI" baseline="0" dirty="0"/>
              <a:t> </a:t>
            </a:r>
            <a:r>
              <a:rPr lang="fi-FI" baseline="0" dirty="0" err="1"/>
              <a:t>och</a:t>
            </a:r>
            <a:r>
              <a:rPr lang="fi-FI" baseline="0" dirty="0"/>
              <a:t> </a:t>
            </a:r>
            <a:r>
              <a:rPr lang="fi-FI" baseline="0" dirty="0" err="1"/>
              <a:t>processen</a:t>
            </a:r>
            <a:r>
              <a:rPr lang="fi-FI" baseline="0" dirty="0"/>
              <a:t> </a:t>
            </a:r>
            <a:r>
              <a:rPr lang="fi-FI" baseline="0" dirty="0" err="1"/>
              <a:t>som</a:t>
            </a:r>
            <a:r>
              <a:rPr lang="fi-FI" baseline="0" dirty="0"/>
              <a:t> </a:t>
            </a:r>
            <a:r>
              <a:rPr lang="fi-FI" baseline="0" dirty="0" err="1"/>
              <a:t>leder</a:t>
            </a:r>
            <a:r>
              <a:rPr lang="fi-FI" baseline="0" dirty="0"/>
              <a:t> </a:t>
            </a:r>
            <a:r>
              <a:rPr lang="fi-FI" baseline="0" dirty="0" err="1"/>
              <a:t>till</a:t>
            </a:r>
            <a:r>
              <a:rPr lang="fi-FI" baseline="0" dirty="0"/>
              <a:t> </a:t>
            </a:r>
            <a:r>
              <a:rPr lang="fi-FI" baseline="0" dirty="0" err="1"/>
              <a:t>omfattande</a:t>
            </a:r>
            <a:r>
              <a:rPr lang="fi-FI" baseline="0" dirty="0"/>
              <a:t> </a:t>
            </a:r>
            <a:r>
              <a:rPr lang="fi-FI" baseline="0" dirty="0" err="1"/>
              <a:t>materiella</a:t>
            </a:r>
            <a:r>
              <a:rPr lang="fi-FI" baseline="0" dirty="0"/>
              <a:t> </a:t>
            </a:r>
            <a:r>
              <a:rPr lang="fi-FI" baseline="0" dirty="0" err="1"/>
              <a:t>förändringar</a:t>
            </a:r>
            <a:r>
              <a:rPr lang="fi-FI" baseline="0" dirty="0"/>
              <a:t>.</a:t>
            </a:r>
            <a:r>
              <a:rPr lang="fi-FI" dirty="0"/>
              <a:t> </a:t>
            </a:r>
            <a:r>
              <a:rPr lang="fi-FI" dirty="0" err="1"/>
              <a:t>Det</a:t>
            </a:r>
            <a:r>
              <a:rPr lang="fi-FI" dirty="0"/>
              <a:t> </a:t>
            </a:r>
            <a:r>
              <a:rPr lang="fi-FI" dirty="0" err="1"/>
              <a:t>tog</a:t>
            </a:r>
            <a:r>
              <a:rPr lang="fi-FI" dirty="0"/>
              <a:t> 10</a:t>
            </a:r>
            <a:r>
              <a:rPr lang="fi-FI" baseline="0" dirty="0"/>
              <a:t> </a:t>
            </a:r>
            <a:r>
              <a:rPr lang="fi-FI" baseline="0" dirty="0" err="1"/>
              <a:t>år</a:t>
            </a:r>
            <a:r>
              <a:rPr lang="fi-FI" dirty="0"/>
              <a:t> för Whitney</a:t>
            </a:r>
            <a:r>
              <a:rPr lang="fi-FI" baseline="0" dirty="0"/>
              <a:t> </a:t>
            </a:r>
            <a:r>
              <a:rPr lang="fi-FI" dirty="0" err="1"/>
              <a:t>att</a:t>
            </a:r>
            <a:r>
              <a:rPr lang="fi-FI" dirty="0"/>
              <a:t> </a:t>
            </a:r>
            <a:r>
              <a:rPr lang="fi-FI" dirty="0" err="1"/>
              <a:t>uppfylla</a:t>
            </a:r>
            <a:r>
              <a:rPr lang="fi-FI" dirty="0"/>
              <a:t> </a:t>
            </a:r>
            <a:r>
              <a:rPr lang="fi-FI" dirty="0" err="1"/>
              <a:t>avtalet</a:t>
            </a:r>
            <a:r>
              <a:rPr lang="fi-FI" dirty="0"/>
              <a:t> </a:t>
            </a:r>
            <a:r>
              <a:rPr lang="fi-FI" dirty="0" err="1"/>
              <a:t>han</a:t>
            </a:r>
            <a:r>
              <a:rPr lang="fi-FI" dirty="0"/>
              <a:t> </a:t>
            </a:r>
            <a:r>
              <a:rPr lang="fi-FI" dirty="0" err="1"/>
              <a:t>skrivit</a:t>
            </a:r>
            <a:r>
              <a:rPr lang="fi-FI" dirty="0"/>
              <a:t> </a:t>
            </a:r>
            <a:r>
              <a:rPr lang="fi-FI" dirty="0" err="1"/>
              <a:t>under</a:t>
            </a:r>
            <a:r>
              <a:rPr lang="fi-FI" dirty="0"/>
              <a:t> </a:t>
            </a:r>
            <a:r>
              <a:rPr lang="fi-FI" dirty="0" err="1"/>
              <a:t>och</a:t>
            </a:r>
            <a:r>
              <a:rPr lang="fi-FI" dirty="0"/>
              <a:t> </a:t>
            </a:r>
            <a:r>
              <a:rPr lang="fi-FI" dirty="0" err="1"/>
              <a:t>som</a:t>
            </a:r>
            <a:r>
              <a:rPr lang="fi-FI" dirty="0"/>
              <a:t> </a:t>
            </a:r>
            <a:r>
              <a:rPr lang="fi-FI" dirty="0" err="1"/>
              <a:t>han</a:t>
            </a:r>
            <a:r>
              <a:rPr lang="fi-FI" dirty="0"/>
              <a:t> </a:t>
            </a:r>
            <a:r>
              <a:rPr lang="fi-FI" dirty="0" err="1"/>
              <a:t>hade</a:t>
            </a:r>
            <a:r>
              <a:rPr lang="fi-FI" dirty="0"/>
              <a:t> </a:t>
            </a:r>
            <a:r>
              <a:rPr lang="fi-FI" dirty="0" err="1"/>
              <a:t>lovat</a:t>
            </a:r>
            <a:r>
              <a:rPr lang="fi-FI" dirty="0"/>
              <a:t> </a:t>
            </a:r>
            <a:r>
              <a:rPr lang="fi-FI" dirty="0" err="1"/>
              <a:t>att</a:t>
            </a:r>
            <a:r>
              <a:rPr lang="fi-FI" dirty="0"/>
              <a:t> </a:t>
            </a:r>
            <a:r>
              <a:rPr lang="fi-FI" dirty="0" err="1"/>
              <a:t>uträtta</a:t>
            </a:r>
            <a:r>
              <a:rPr lang="fi-FI" dirty="0"/>
              <a:t> </a:t>
            </a:r>
            <a:r>
              <a:rPr lang="fi-FI" dirty="0" err="1"/>
              <a:t>på</a:t>
            </a:r>
            <a:r>
              <a:rPr lang="fi-FI" baseline="0" dirty="0"/>
              <a:t> </a:t>
            </a:r>
            <a:r>
              <a:rPr lang="fi-FI" baseline="0" dirty="0" err="1"/>
              <a:t>två</a:t>
            </a:r>
            <a:r>
              <a:rPr lang="fi-FI" baseline="0" dirty="0"/>
              <a:t> </a:t>
            </a:r>
            <a:r>
              <a:rPr lang="fi-FI" baseline="0" dirty="0" err="1"/>
              <a:t>år</a:t>
            </a:r>
            <a:r>
              <a:rPr lang="fi-FI" baseline="0" dirty="0"/>
              <a:t>.</a:t>
            </a:r>
            <a:endParaRPr lang="en-US" dirty="0"/>
          </a:p>
        </p:txBody>
      </p:sp>
      <p:sp>
        <p:nvSpPr>
          <p:cNvPr id="4" name="Slide Number Placeholder 3"/>
          <p:cNvSpPr>
            <a:spLocks noGrp="1"/>
          </p:cNvSpPr>
          <p:nvPr>
            <p:ph type="sldNum" sz="quarter" idx="10"/>
          </p:nvPr>
        </p:nvSpPr>
        <p:spPr/>
        <p:txBody>
          <a:bodyPr/>
          <a:lstStyle/>
          <a:p>
            <a:fld id="{890D4ECF-FBD8-4E88-A031-FDA1AA673B51}" type="slidenum">
              <a:rPr lang="en-GB" smtClean="0"/>
              <a:t>5</a:t>
            </a:fld>
            <a:endParaRPr lang="en-GB"/>
          </a:p>
        </p:txBody>
      </p:sp>
    </p:spTree>
    <p:extLst>
      <p:ext uri="{BB962C8B-B14F-4D97-AF65-F5344CB8AC3E}">
        <p14:creationId xmlns:p14="http://schemas.microsoft.com/office/powerpoint/2010/main" val="584827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[3] http://pt.wikipedia.org/wiki/Henry_</a:t>
            </a:r>
            <a:endParaRPr lang="en-US" dirty="0"/>
          </a:p>
        </p:txBody>
      </p:sp>
      <p:sp>
        <p:nvSpPr>
          <p:cNvPr id="4" name="Slide Number Placeholder 3"/>
          <p:cNvSpPr>
            <a:spLocks noGrp="1"/>
          </p:cNvSpPr>
          <p:nvPr>
            <p:ph type="sldNum" sz="quarter" idx="10"/>
          </p:nvPr>
        </p:nvSpPr>
        <p:spPr/>
        <p:txBody>
          <a:bodyPr/>
          <a:lstStyle/>
          <a:p>
            <a:fld id="{890D4ECF-FBD8-4E88-A031-FDA1AA673B51}" type="slidenum">
              <a:rPr lang="en-GB" smtClean="0"/>
              <a:t>6</a:t>
            </a:fld>
            <a:endParaRPr lang="en-GB"/>
          </a:p>
        </p:txBody>
      </p:sp>
    </p:spTree>
    <p:extLst>
      <p:ext uri="{BB962C8B-B14F-4D97-AF65-F5344CB8AC3E}">
        <p14:creationId xmlns:p14="http://schemas.microsoft.com/office/powerpoint/2010/main" val="135587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[4] http://www.toyota.co.jp/en/history/index.html</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1698: </a:t>
            </a:r>
            <a:r>
              <a:rPr lang="fi-FI" dirty="0" err="1"/>
              <a:t>ångmaskin</a:t>
            </a:r>
            <a:r>
              <a:rPr lang="fi-FI" dirty="0"/>
              <a:t> (GB)</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1780:  (GB)</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1913: Henry Ford </a:t>
            </a:r>
            <a:r>
              <a:rPr lang="fi-FI" dirty="0" err="1"/>
              <a:t>grundar</a:t>
            </a:r>
            <a:r>
              <a:rPr lang="fi-FI" dirty="0"/>
              <a:t> </a:t>
            </a:r>
            <a:r>
              <a:rPr lang="fi-FI" dirty="0" err="1"/>
              <a:t>den</a:t>
            </a:r>
            <a:r>
              <a:rPr lang="fi-FI" baseline="0" dirty="0"/>
              <a:t> </a:t>
            </a:r>
            <a:r>
              <a:rPr lang="fi-FI" baseline="0" dirty="0" err="1"/>
              <a:t>första</a:t>
            </a:r>
            <a:r>
              <a:rPr lang="fi-FI" baseline="0" dirty="0"/>
              <a:t> </a:t>
            </a:r>
            <a:r>
              <a:rPr lang="fi-FI" baseline="0" dirty="0" err="1"/>
              <a:t>industriella</a:t>
            </a:r>
            <a:r>
              <a:rPr lang="fi-FI" baseline="0" dirty="0"/>
              <a:t> </a:t>
            </a:r>
            <a:r>
              <a:rPr lang="fi-FI" baseline="0" dirty="0" err="1"/>
              <a:t>monteringslinjen</a:t>
            </a:r>
            <a:r>
              <a:rPr lang="fi-FI" baseline="0" dirty="0"/>
              <a:t>. </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Toyota-</a:t>
            </a:r>
            <a:r>
              <a:rPr lang="fi-FI" dirty="0" err="1"/>
              <a:t>historien</a:t>
            </a:r>
            <a:r>
              <a:rPr lang="fi-FI" dirty="0"/>
              <a:t> </a:t>
            </a:r>
            <a:r>
              <a:rPr lang="fi-FI" dirty="0" err="1"/>
              <a:t>börjar</a:t>
            </a:r>
            <a:r>
              <a:rPr lang="fi-FI" dirty="0"/>
              <a:t>. </a:t>
            </a:r>
            <a:r>
              <a:rPr lang="fi-FI" dirty="0" err="1"/>
              <a:t>Sakichi</a:t>
            </a:r>
            <a:r>
              <a:rPr lang="fi-FI" dirty="0"/>
              <a:t> </a:t>
            </a:r>
            <a:r>
              <a:rPr lang="fi-FI" dirty="0" err="1"/>
              <a:t>Toyoda</a:t>
            </a:r>
            <a:r>
              <a:rPr lang="fi-FI" dirty="0"/>
              <a:t> </a:t>
            </a:r>
            <a:r>
              <a:rPr lang="fi-FI" dirty="0" err="1"/>
              <a:t>föddes</a:t>
            </a:r>
            <a:r>
              <a:rPr lang="fi-FI" baseline="0" dirty="0"/>
              <a:t> </a:t>
            </a:r>
            <a:r>
              <a:rPr lang="fi-FI" baseline="0" dirty="0" err="1"/>
              <a:t>år</a:t>
            </a:r>
            <a:r>
              <a:rPr lang="fi-FI" baseline="0" dirty="0"/>
              <a:t> </a:t>
            </a:r>
            <a:r>
              <a:rPr lang="fi-FI" dirty="0"/>
              <a:t>1867.</a:t>
            </a:r>
            <a:r>
              <a:rPr lang="fi-FI" baseline="0" dirty="0"/>
              <a:t> </a:t>
            </a:r>
            <a:r>
              <a:rPr lang="fi-FI" baseline="0" dirty="0" err="1"/>
              <a:t>Han</a:t>
            </a:r>
            <a:r>
              <a:rPr lang="fi-FI" baseline="0" dirty="0"/>
              <a:t> </a:t>
            </a:r>
            <a:r>
              <a:rPr lang="fi-FI" baseline="0" dirty="0" err="1"/>
              <a:t>är</a:t>
            </a:r>
            <a:r>
              <a:rPr lang="fi-FI" baseline="0" dirty="0"/>
              <a:t> </a:t>
            </a:r>
            <a:r>
              <a:rPr lang="fi-FI" baseline="0" dirty="0" err="1"/>
              <a:t>son</a:t>
            </a:r>
            <a:r>
              <a:rPr lang="fi-FI" baseline="0" dirty="0"/>
              <a:t> </a:t>
            </a:r>
            <a:r>
              <a:rPr lang="fi-FI" baseline="0" dirty="0" err="1"/>
              <a:t>till</a:t>
            </a:r>
            <a:r>
              <a:rPr lang="fi-FI" baseline="0" dirty="0"/>
              <a:t> en </a:t>
            </a:r>
            <a:r>
              <a:rPr lang="fi-FI" baseline="0" dirty="0" err="1"/>
              <a:t>anspråkslös</a:t>
            </a:r>
            <a:r>
              <a:rPr lang="fi-FI" baseline="0" dirty="0"/>
              <a:t> </a:t>
            </a:r>
            <a:r>
              <a:rPr lang="fi-FI" baseline="0" dirty="0" err="1"/>
              <a:t>snickare</a:t>
            </a:r>
            <a:r>
              <a:rPr lang="fi-FI" baseline="0" dirty="0"/>
              <a:t>. </a:t>
            </a:r>
            <a:r>
              <a:rPr lang="fi-FI" baseline="0" dirty="0" err="1"/>
              <a:t>På</a:t>
            </a:r>
            <a:r>
              <a:rPr lang="fi-FI" baseline="0" dirty="0"/>
              <a:t> </a:t>
            </a:r>
            <a:r>
              <a:rPr lang="fi-FI" baseline="0" dirty="0" err="1"/>
              <a:t>den</a:t>
            </a:r>
            <a:r>
              <a:rPr lang="fi-FI" baseline="0" dirty="0"/>
              <a:t> </a:t>
            </a:r>
            <a:r>
              <a:rPr lang="fi-FI" baseline="0" dirty="0" err="1"/>
              <a:t>tiden</a:t>
            </a:r>
            <a:r>
              <a:rPr lang="fi-FI" baseline="0" dirty="0"/>
              <a:t> </a:t>
            </a:r>
            <a:r>
              <a:rPr lang="fi-FI" baseline="0" dirty="0" err="1"/>
              <a:t>hade</a:t>
            </a:r>
            <a:r>
              <a:rPr lang="fi-FI" baseline="0" dirty="0"/>
              <a:t> </a:t>
            </a:r>
            <a:r>
              <a:rPr lang="fi-FI" baseline="0" dirty="0" smtClean="0"/>
              <a:t>Japan </a:t>
            </a:r>
            <a:r>
              <a:rPr lang="fi-FI" baseline="0" dirty="0" err="1"/>
              <a:t>så</a:t>
            </a:r>
            <a:r>
              <a:rPr lang="fi-FI" baseline="0" dirty="0"/>
              <a:t> </a:t>
            </a:r>
            <a:r>
              <a:rPr lang="fi-FI" baseline="0" dirty="0" err="1" smtClean="0"/>
              <a:t>småningom</a:t>
            </a:r>
            <a:r>
              <a:rPr lang="fi-FI" baseline="0" dirty="0" smtClean="0"/>
              <a:t> </a:t>
            </a:r>
            <a:r>
              <a:rPr lang="fi-FI" baseline="0" dirty="0" err="1" smtClean="0"/>
              <a:t>börjat</a:t>
            </a:r>
            <a:r>
              <a:rPr lang="fi-FI" baseline="0" dirty="0" smtClean="0"/>
              <a:t> </a:t>
            </a:r>
            <a:r>
              <a:rPr lang="fi-FI" baseline="0" dirty="0" err="1" smtClean="0"/>
              <a:t>utvecklas</a:t>
            </a:r>
            <a:r>
              <a:rPr lang="fi-FI" baseline="0" dirty="0" smtClean="0"/>
              <a:t>  </a:t>
            </a:r>
            <a:r>
              <a:rPr lang="fi-FI" baseline="0" dirty="0" err="1"/>
              <a:t>från</a:t>
            </a:r>
            <a:r>
              <a:rPr lang="fi-FI" baseline="0" dirty="0"/>
              <a:t> </a:t>
            </a:r>
            <a:r>
              <a:rPr lang="fi-FI" baseline="0" dirty="0" err="1"/>
              <a:t>jordbruksland</a:t>
            </a:r>
            <a:r>
              <a:rPr lang="fi-FI" baseline="0" dirty="0"/>
              <a:t> </a:t>
            </a:r>
            <a:r>
              <a:rPr lang="fi-FI" baseline="0" dirty="0" err="1"/>
              <a:t>till</a:t>
            </a:r>
            <a:r>
              <a:rPr lang="fi-FI" baseline="0" dirty="0"/>
              <a:t> ett </a:t>
            </a:r>
            <a:r>
              <a:rPr lang="fi-FI" baseline="0" dirty="0" err="1"/>
              <a:t>modernt</a:t>
            </a:r>
            <a:r>
              <a:rPr lang="fi-FI" baseline="0" dirty="0"/>
              <a:t> </a:t>
            </a:r>
            <a:r>
              <a:rPr lang="fi-FI" baseline="0" dirty="0" err="1"/>
              <a:t>och</a:t>
            </a:r>
            <a:r>
              <a:rPr lang="fi-FI" baseline="0" dirty="0"/>
              <a:t> </a:t>
            </a:r>
            <a:r>
              <a:rPr lang="fi-FI" baseline="0" dirty="0" err="1"/>
              <a:t>industriellt</a:t>
            </a:r>
            <a:r>
              <a:rPr lang="fi-FI" baseline="0" dirty="0"/>
              <a:t> </a:t>
            </a:r>
            <a:r>
              <a:rPr lang="fi-FI" baseline="0" dirty="0" err="1"/>
              <a:t>land</a:t>
            </a:r>
            <a:r>
              <a:rPr lang="fi-FI" baseline="0" dirty="0"/>
              <a:t>. </a:t>
            </a:r>
            <a:r>
              <a:rPr lang="fi-FI" baseline="0" dirty="0" err="1"/>
              <a:t>Därför</a:t>
            </a:r>
            <a:r>
              <a:rPr lang="fi-FI" baseline="0" dirty="0"/>
              <a:t> </a:t>
            </a:r>
            <a:r>
              <a:rPr lang="fi-FI" baseline="0" dirty="0" err="1"/>
              <a:t>började</a:t>
            </a:r>
            <a:r>
              <a:rPr lang="fi-FI" baseline="0" dirty="0"/>
              <a:t> </a:t>
            </a:r>
            <a:r>
              <a:rPr lang="fi-FI" baseline="0" dirty="0" err="1"/>
              <a:t>Sakichi</a:t>
            </a:r>
            <a:r>
              <a:rPr lang="fi-FI" baseline="0" dirty="0"/>
              <a:t> </a:t>
            </a:r>
            <a:r>
              <a:rPr lang="fi-FI" baseline="0" dirty="0" err="1"/>
              <a:t>som</a:t>
            </a:r>
            <a:r>
              <a:rPr lang="fi-FI" baseline="0" dirty="0"/>
              <a:t> </a:t>
            </a:r>
            <a:r>
              <a:rPr lang="fi-FI" baseline="0" dirty="0" err="1"/>
              <a:t>hade</a:t>
            </a:r>
            <a:r>
              <a:rPr lang="fi-FI" baseline="0" dirty="0"/>
              <a:t> </a:t>
            </a:r>
            <a:r>
              <a:rPr lang="fi-FI" baseline="0" dirty="0" err="1"/>
              <a:t>snickarkunnande</a:t>
            </a:r>
            <a:r>
              <a:rPr lang="fi-FI" baseline="0" dirty="0"/>
              <a:t> </a:t>
            </a:r>
            <a:r>
              <a:rPr lang="fi-FI" baseline="0" dirty="0" err="1"/>
              <a:t>oavsedd</a:t>
            </a:r>
            <a:r>
              <a:rPr lang="fi-FI" baseline="0" dirty="0"/>
              <a:t> </a:t>
            </a:r>
            <a:r>
              <a:rPr lang="fi-FI" baseline="0" dirty="0" err="1"/>
              <a:t>sin</a:t>
            </a:r>
            <a:r>
              <a:rPr lang="fi-FI" baseline="0" dirty="0"/>
              <a:t> </a:t>
            </a:r>
            <a:r>
              <a:rPr lang="fi-FI" baseline="0" dirty="0" err="1"/>
              <a:t>unga</a:t>
            </a:r>
            <a:r>
              <a:rPr lang="fi-FI" baseline="0" dirty="0"/>
              <a:t> </a:t>
            </a:r>
            <a:r>
              <a:rPr lang="fi-FI" baseline="0" dirty="0" err="1"/>
              <a:t>ålder</a:t>
            </a:r>
            <a:r>
              <a:rPr lang="fi-FI" baseline="0" dirty="0"/>
              <a:t> </a:t>
            </a:r>
            <a:r>
              <a:rPr lang="fi-FI" baseline="0" dirty="0" err="1"/>
              <a:t>att</a:t>
            </a:r>
            <a:r>
              <a:rPr lang="fi-FI" baseline="0" dirty="0"/>
              <a:t> </a:t>
            </a:r>
            <a:r>
              <a:rPr lang="fi-FI" baseline="0" dirty="0" err="1"/>
              <a:t>utveckla</a:t>
            </a:r>
            <a:r>
              <a:rPr lang="fi-FI" baseline="0" dirty="0"/>
              <a:t> </a:t>
            </a:r>
            <a:r>
              <a:rPr lang="fi-FI" baseline="0" dirty="0" err="1"/>
              <a:t>sin</a:t>
            </a:r>
            <a:r>
              <a:rPr lang="fi-FI" baseline="0" dirty="0"/>
              <a:t> </a:t>
            </a:r>
            <a:r>
              <a:rPr lang="fi-FI" baseline="0" dirty="0" err="1"/>
              <a:t>mammas</a:t>
            </a:r>
            <a:r>
              <a:rPr lang="fi-FI" baseline="0" dirty="0"/>
              <a:t> </a:t>
            </a:r>
            <a:r>
              <a:rPr lang="fi-FI" baseline="0" dirty="0" err="1"/>
              <a:t>vävstol</a:t>
            </a:r>
            <a:r>
              <a:rPr lang="fi-FI" baseline="0" dirty="0"/>
              <a:t> </a:t>
            </a:r>
            <a:r>
              <a:rPr lang="fi-FI" baseline="0" dirty="0" err="1"/>
              <a:t>till</a:t>
            </a:r>
            <a:r>
              <a:rPr lang="fi-FI" baseline="0" dirty="0"/>
              <a:t> </a:t>
            </a:r>
            <a:r>
              <a:rPr lang="fi-FI" baseline="0" dirty="0" err="1"/>
              <a:t>det</a:t>
            </a:r>
            <a:r>
              <a:rPr lang="fi-FI" baseline="0" dirty="0"/>
              <a:t> </a:t>
            </a:r>
            <a:r>
              <a:rPr lang="fi-FI" baseline="0" dirty="0" err="1"/>
              <a:t>bättre</a:t>
            </a:r>
            <a:r>
              <a:rPr lang="fi-FI" baseline="0" dirty="0"/>
              <a:t>, </a:t>
            </a:r>
            <a:r>
              <a:rPr lang="fi-FI" baseline="0" dirty="0" err="1"/>
              <a:t>efteråt</a:t>
            </a:r>
            <a:r>
              <a:rPr lang="fi-FI" baseline="0" dirty="0"/>
              <a:t> </a:t>
            </a:r>
            <a:r>
              <a:rPr lang="fi-FI" baseline="0" dirty="0" err="1"/>
              <a:t>också</a:t>
            </a:r>
            <a:r>
              <a:rPr lang="fi-FI" baseline="0" dirty="0"/>
              <a:t> </a:t>
            </a:r>
            <a:r>
              <a:rPr lang="fi-FI" baseline="0" dirty="0" err="1"/>
              <a:t>grannens</a:t>
            </a:r>
            <a:r>
              <a:rPr lang="fi-FI" baseline="0" dirty="0"/>
              <a:t> (</a:t>
            </a:r>
            <a:r>
              <a:rPr lang="fi-FI" baseline="0" dirty="0" err="1"/>
              <a:t>på</a:t>
            </a:r>
            <a:r>
              <a:rPr lang="fi-FI" baseline="0" dirty="0"/>
              <a:t> </a:t>
            </a:r>
            <a:r>
              <a:rPr lang="fi-FI" baseline="0" dirty="0" err="1"/>
              <a:t>den</a:t>
            </a:r>
            <a:r>
              <a:rPr lang="fi-FI" baseline="0" dirty="0"/>
              <a:t> </a:t>
            </a:r>
            <a:r>
              <a:rPr lang="fi-FI" baseline="0" dirty="0" err="1"/>
              <a:t>tiden</a:t>
            </a:r>
            <a:r>
              <a:rPr lang="fi-FI" baseline="0" dirty="0"/>
              <a:t> </a:t>
            </a:r>
            <a:r>
              <a:rPr lang="fi-FI" baseline="0" dirty="0" err="1" smtClean="0"/>
              <a:t>vävde</a:t>
            </a:r>
            <a:r>
              <a:rPr lang="fi-FI" baseline="0" dirty="0" smtClean="0"/>
              <a:t> </a:t>
            </a:r>
            <a:r>
              <a:rPr lang="fi-FI" baseline="0" dirty="0" err="1" smtClean="0"/>
              <a:t>husbondens</a:t>
            </a:r>
            <a:r>
              <a:rPr lang="fi-FI" baseline="0" dirty="0" smtClean="0"/>
              <a:t> </a:t>
            </a:r>
            <a:r>
              <a:rPr lang="fi-FI" baseline="0" dirty="0" err="1"/>
              <a:t>kvinnor</a:t>
            </a:r>
            <a:r>
              <a:rPr lang="fi-FI" baseline="0" dirty="0"/>
              <a:t> </a:t>
            </a:r>
            <a:r>
              <a:rPr lang="fi-FI" baseline="0" dirty="0" err="1" smtClean="0"/>
              <a:t>hemma</a:t>
            </a:r>
            <a:r>
              <a:rPr lang="fi-FI" baseline="0" dirty="0" smtClean="0"/>
              <a:t> </a:t>
            </a:r>
            <a:r>
              <a:rPr lang="fi-FI" baseline="0" dirty="0" err="1"/>
              <a:t>manuellt</a:t>
            </a:r>
            <a:r>
              <a:rPr lang="fi-FI" baseline="0" dirty="0"/>
              <a:t> </a:t>
            </a:r>
            <a:r>
              <a:rPr lang="fi-FI" baseline="0" dirty="0" err="1"/>
              <a:t>med</a:t>
            </a:r>
            <a:r>
              <a:rPr lang="fi-FI" baseline="0" dirty="0"/>
              <a:t> </a:t>
            </a:r>
            <a:r>
              <a:rPr lang="fi-FI" baseline="0" dirty="0" err="1"/>
              <a:t>vävstol</a:t>
            </a:r>
            <a:r>
              <a:rPr lang="fi-FI" baseline="0" dirty="0"/>
              <a:t>) </a:t>
            </a:r>
            <a:r>
              <a:rPr lang="fi-FI" baseline="0" dirty="0" err="1"/>
              <a:t>och</a:t>
            </a:r>
            <a:r>
              <a:rPr lang="fi-FI" baseline="0" dirty="0"/>
              <a:t> </a:t>
            </a:r>
            <a:r>
              <a:rPr lang="fi-FI" baseline="0" dirty="0" err="1"/>
              <a:t>till</a:t>
            </a:r>
            <a:r>
              <a:rPr lang="fi-FI" baseline="0" dirty="0"/>
              <a:t> </a:t>
            </a:r>
            <a:r>
              <a:rPr lang="fi-FI" baseline="0" dirty="0" err="1"/>
              <a:t>slut</a:t>
            </a:r>
            <a:r>
              <a:rPr lang="fi-FI" baseline="0" dirty="0"/>
              <a:t> </a:t>
            </a:r>
            <a:r>
              <a:rPr lang="fi-FI" baseline="0" dirty="0" err="1"/>
              <a:t>fick</a:t>
            </a:r>
            <a:r>
              <a:rPr lang="fi-FI" baseline="0" dirty="0"/>
              <a:t> </a:t>
            </a:r>
            <a:r>
              <a:rPr lang="fi-FI" baseline="0" dirty="0" err="1"/>
              <a:t>han</a:t>
            </a:r>
            <a:r>
              <a:rPr lang="fi-FI" baseline="0" dirty="0"/>
              <a:t> </a:t>
            </a:r>
            <a:r>
              <a:rPr lang="fi-FI" baseline="0" dirty="0" err="1"/>
              <a:t>patent</a:t>
            </a:r>
            <a:r>
              <a:rPr lang="fi-FI" baseline="0" dirty="0"/>
              <a:t> </a:t>
            </a:r>
            <a:r>
              <a:rPr lang="fi-FI" baseline="0" dirty="0" err="1"/>
              <a:t>på</a:t>
            </a:r>
            <a:r>
              <a:rPr lang="fi-FI" baseline="0" dirty="0"/>
              <a:t>  </a:t>
            </a:r>
            <a:r>
              <a:rPr lang="fi-FI" baseline="0" dirty="0" err="1"/>
              <a:t>den</a:t>
            </a:r>
            <a:r>
              <a:rPr lang="fi-FI" baseline="0" dirty="0"/>
              <a:t> </a:t>
            </a:r>
            <a:r>
              <a:rPr lang="fi-FI" baseline="0" dirty="0" err="1"/>
              <a:t>automatiska</a:t>
            </a:r>
            <a:r>
              <a:rPr lang="fi-FI" baseline="0" dirty="0"/>
              <a:t> </a:t>
            </a:r>
            <a:r>
              <a:rPr lang="fi-FI" baseline="0" dirty="0" err="1"/>
              <a:t>vävstolen</a:t>
            </a:r>
            <a:r>
              <a:rPr lang="fi-FI" baseline="0" dirty="0"/>
              <a:t> </a:t>
            </a:r>
            <a:r>
              <a:rPr lang="fi-FI" baseline="0" dirty="0" err="1"/>
              <a:t>år</a:t>
            </a:r>
            <a:r>
              <a:rPr lang="fi-FI" baseline="0" dirty="0"/>
              <a:t> 1891 </a:t>
            </a:r>
            <a:r>
              <a:rPr lang="fi-FI" baseline="0" dirty="0" err="1"/>
              <a:t>och</a:t>
            </a:r>
            <a:r>
              <a:rPr lang="fi-FI" baseline="0" dirty="0"/>
              <a:t> </a:t>
            </a:r>
            <a:r>
              <a:rPr lang="fi-FI" baseline="0" dirty="0" err="1"/>
              <a:t>flyttade</a:t>
            </a:r>
            <a:r>
              <a:rPr lang="fi-FI" baseline="0" dirty="0"/>
              <a:t> </a:t>
            </a:r>
            <a:r>
              <a:rPr lang="fi-FI" baseline="0" dirty="0" err="1"/>
              <a:t>till</a:t>
            </a:r>
            <a:r>
              <a:rPr lang="fi-FI" baseline="0" dirty="0"/>
              <a:t> Tokio för </a:t>
            </a:r>
            <a:r>
              <a:rPr lang="fi-FI" baseline="0" dirty="0" err="1"/>
              <a:t>att</a:t>
            </a:r>
            <a:r>
              <a:rPr lang="fi-FI" baseline="0" dirty="0"/>
              <a:t> </a:t>
            </a:r>
            <a:r>
              <a:rPr lang="fi-FI" baseline="0" dirty="0" err="1"/>
              <a:t>ägna</a:t>
            </a:r>
            <a:r>
              <a:rPr lang="fi-FI" baseline="0" dirty="0"/>
              <a:t> </a:t>
            </a:r>
            <a:r>
              <a:rPr lang="fi-FI" baseline="0" dirty="0" err="1"/>
              <a:t>sig</a:t>
            </a:r>
            <a:r>
              <a:rPr lang="fi-FI" baseline="0" dirty="0"/>
              <a:t> </a:t>
            </a:r>
            <a:r>
              <a:rPr lang="fi-FI" baseline="0" dirty="0" err="1"/>
              <a:t>åt</a:t>
            </a:r>
            <a:r>
              <a:rPr lang="fi-FI" baseline="0" dirty="0"/>
              <a:t> </a:t>
            </a:r>
            <a:r>
              <a:rPr lang="fi-FI" baseline="0" dirty="0" err="1"/>
              <a:t>förbättring</a:t>
            </a:r>
            <a:r>
              <a:rPr lang="fi-FI" baseline="0" dirty="0"/>
              <a:t> </a:t>
            </a:r>
            <a:r>
              <a:rPr lang="fi-FI" baseline="0" dirty="0" err="1"/>
              <a:t>och</a:t>
            </a:r>
            <a:r>
              <a:rPr lang="fi-FI" baseline="0" dirty="0"/>
              <a:t> </a:t>
            </a:r>
            <a:r>
              <a:rPr lang="fi-FI" baseline="0" dirty="0" err="1"/>
              <a:t>tillverkning</a:t>
            </a:r>
            <a:r>
              <a:rPr lang="fi-FI" baseline="0" dirty="0"/>
              <a:t> av </a:t>
            </a:r>
            <a:r>
              <a:rPr lang="fi-FI" baseline="0" dirty="0" err="1" smtClean="0"/>
              <a:t>vävstolar</a:t>
            </a:r>
            <a:r>
              <a:rPr lang="fi-FI" baseline="0" dirty="0" smtClean="0"/>
              <a:t>. </a:t>
            </a:r>
            <a:r>
              <a:rPr lang="fi-FI" baseline="0" dirty="0" err="1"/>
              <a:t>År</a:t>
            </a:r>
            <a:r>
              <a:rPr lang="fi-FI" baseline="0" dirty="0"/>
              <a:t> 1893 </a:t>
            </a:r>
            <a:r>
              <a:rPr lang="fi-FI" baseline="0" dirty="0" err="1"/>
              <a:t>gifte</a:t>
            </a:r>
            <a:r>
              <a:rPr lang="fi-FI" baseline="0" dirty="0"/>
              <a:t> </a:t>
            </a:r>
            <a:r>
              <a:rPr lang="fi-FI" baseline="0" dirty="0" err="1"/>
              <a:t>han</a:t>
            </a:r>
            <a:r>
              <a:rPr lang="fi-FI" baseline="0" dirty="0"/>
              <a:t> </a:t>
            </a:r>
            <a:r>
              <a:rPr lang="fi-FI" baseline="0" dirty="0" err="1"/>
              <a:t>sig</a:t>
            </a:r>
            <a:r>
              <a:rPr lang="fi-FI" baseline="0" dirty="0"/>
              <a:t> </a:t>
            </a:r>
            <a:r>
              <a:rPr lang="fi-FI" baseline="0" dirty="0" err="1"/>
              <a:t>och</a:t>
            </a:r>
            <a:r>
              <a:rPr lang="fi-FI" baseline="0" dirty="0"/>
              <a:t> </a:t>
            </a:r>
            <a:r>
              <a:rPr lang="fi-FI" baseline="0" dirty="0" err="1"/>
              <a:t>fick</a:t>
            </a:r>
            <a:r>
              <a:rPr lang="fi-FI" baseline="0" dirty="0"/>
              <a:t> en </a:t>
            </a:r>
            <a:r>
              <a:rPr lang="fi-FI" baseline="0" dirty="0" err="1"/>
              <a:t>son</a:t>
            </a:r>
            <a:r>
              <a:rPr lang="fi-FI" baseline="0" dirty="0"/>
              <a:t> </a:t>
            </a:r>
            <a:r>
              <a:rPr lang="fi-FI" baseline="0" dirty="0" err="1"/>
              <a:t>med</a:t>
            </a:r>
            <a:r>
              <a:rPr lang="fi-FI" baseline="0" dirty="0"/>
              <a:t> </a:t>
            </a:r>
            <a:r>
              <a:rPr lang="fi-FI" baseline="0" dirty="0" err="1"/>
              <a:t>namnet</a:t>
            </a:r>
            <a:r>
              <a:rPr lang="fi-FI" baseline="0" dirty="0"/>
              <a:t> </a:t>
            </a:r>
            <a:r>
              <a:rPr lang="fi-FI" baseline="0" dirty="0" err="1"/>
              <a:t>Kiichiro</a:t>
            </a:r>
            <a:r>
              <a:rPr lang="fi-FI" baseline="0" dirty="0"/>
              <a:t>. </a:t>
            </a:r>
            <a:r>
              <a:rPr lang="fi-FI" baseline="0" dirty="0" err="1"/>
              <a:t>Affärsverksamheten</a:t>
            </a:r>
            <a:r>
              <a:rPr lang="fi-FI" baseline="0" dirty="0"/>
              <a:t> av </a:t>
            </a:r>
            <a:r>
              <a:rPr lang="fi-FI" baseline="0" dirty="0" err="1"/>
              <a:t>vävstolarna</a:t>
            </a:r>
            <a:r>
              <a:rPr lang="fi-FI" baseline="0" dirty="0"/>
              <a:t> </a:t>
            </a:r>
            <a:r>
              <a:rPr lang="fi-FI" baseline="0" dirty="0" err="1"/>
              <a:t>växer</a:t>
            </a:r>
            <a:r>
              <a:rPr lang="fi-FI" baseline="0" dirty="0"/>
              <a:t> </a:t>
            </a:r>
            <a:r>
              <a:rPr lang="fi-FI" baseline="0" dirty="0" err="1"/>
              <a:t>drastiskt</a:t>
            </a:r>
            <a:r>
              <a:rPr lang="fi-FI" baseline="0" dirty="0"/>
              <a:t> </a:t>
            </a:r>
            <a:r>
              <a:rPr lang="fi-FI" baseline="0" dirty="0" err="1" smtClean="0"/>
              <a:t>oavsett</a:t>
            </a:r>
            <a:r>
              <a:rPr lang="fi-FI" baseline="0" dirty="0" smtClean="0"/>
              <a:t> </a:t>
            </a:r>
            <a:r>
              <a:rPr lang="fi-FI" baseline="0" dirty="0" err="1"/>
              <a:t>bakslagen</a:t>
            </a:r>
            <a:r>
              <a:rPr lang="fi-FI" baseline="0" dirty="0"/>
              <a:t> </a:t>
            </a:r>
            <a:r>
              <a:rPr lang="fi-FI" baseline="0" dirty="0" err="1"/>
              <a:t>som</a:t>
            </a:r>
            <a:r>
              <a:rPr lang="fi-FI" baseline="0" dirty="0"/>
              <a:t> </a:t>
            </a:r>
            <a:r>
              <a:rPr lang="fi-FI" baseline="0" dirty="0" err="1"/>
              <a:t>kriget</a:t>
            </a:r>
            <a:r>
              <a:rPr lang="fi-FI" baseline="0" dirty="0"/>
              <a:t> </a:t>
            </a:r>
            <a:r>
              <a:rPr lang="fi-FI" baseline="0" dirty="0" err="1"/>
              <a:t>och</a:t>
            </a:r>
            <a:r>
              <a:rPr lang="fi-FI" baseline="0" dirty="0"/>
              <a:t> </a:t>
            </a:r>
            <a:r>
              <a:rPr lang="fi-FI" baseline="0" dirty="0" err="1"/>
              <a:t>ekonomisk</a:t>
            </a:r>
            <a:r>
              <a:rPr lang="fi-FI" baseline="0" dirty="0"/>
              <a:t> </a:t>
            </a:r>
            <a:r>
              <a:rPr lang="fi-FI" baseline="0" dirty="0" err="1"/>
              <a:t>stagnering</a:t>
            </a:r>
            <a:r>
              <a:rPr lang="fi-FI" baseline="0" dirty="0"/>
              <a:t> </a:t>
            </a:r>
            <a:r>
              <a:rPr lang="fi-FI" baseline="0" dirty="0" err="1" smtClean="0"/>
              <a:t>orsakade</a:t>
            </a:r>
            <a:r>
              <a:rPr lang="fi-FI" baseline="0" dirty="0" smtClean="0"/>
              <a:t> </a:t>
            </a:r>
            <a:r>
              <a:rPr lang="fi-FI" baseline="0" dirty="0" err="1"/>
              <a:t>men</a:t>
            </a:r>
            <a:r>
              <a:rPr lang="fi-FI" baseline="0" dirty="0"/>
              <a:t> (…) </a:t>
            </a:r>
            <a:r>
              <a:rPr lang="fi-FI" baseline="0" dirty="0" err="1"/>
              <a:t>när</a:t>
            </a:r>
            <a:r>
              <a:rPr lang="fi-FI" baseline="0" dirty="0"/>
              <a:t> </a:t>
            </a:r>
            <a:r>
              <a:rPr lang="fi-FI" baseline="0" dirty="0" err="1"/>
              <a:t>han</a:t>
            </a:r>
            <a:r>
              <a:rPr lang="fi-FI" baseline="0" dirty="0"/>
              <a:t> </a:t>
            </a:r>
            <a:r>
              <a:rPr lang="fi-FI" baseline="0" dirty="0" err="1" smtClean="0"/>
              <a:t>besökte</a:t>
            </a:r>
            <a:r>
              <a:rPr lang="fi-FI" baseline="0" dirty="0" smtClean="0"/>
              <a:t> </a:t>
            </a:r>
            <a:r>
              <a:rPr lang="fi-FI" baseline="0" dirty="0"/>
              <a:t>USA </a:t>
            </a:r>
            <a:r>
              <a:rPr lang="fi-FI" baseline="0" dirty="0" err="1" smtClean="0"/>
              <a:t>undrade</a:t>
            </a:r>
            <a:r>
              <a:rPr lang="fi-FI" baseline="0" dirty="0" smtClean="0"/>
              <a:t> </a:t>
            </a:r>
            <a:r>
              <a:rPr lang="fi-FI" baseline="0" dirty="0" err="1"/>
              <a:t>han</a:t>
            </a:r>
            <a:r>
              <a:rPr lang="fi-FI" baseline="0" dirty="0"/>
              <a:t> </a:t>
            </a:r>
            <a:r>
              <a:rPr lang="fi-FI" baseline="0" dirty="0" err="1"/>
              <a:t>över</a:t>
            </a:r>
            <a:r>
              <a:rPr lang="fi-FI" baseline="0" dirty="0"/>
              <a:t> </a:t>
            </a:r>
            <a:r>
              <a:rPr lang="fi-FI" baseline="0" dirty="0" err="1"/>
              <a:t>bilarna</a:t>
            </a:r>
            <a:r>
              <a:rPr lang="fi-FI" baseline="0" dirty="0"/>
              <a:t> </a:t>
            </a:r>
            <a:r>
              <a:rPr lang="fi-FI" baseline="0" dirty="0" err="1"/>
              <a:t>och</a:t>
            </a:r>
            <a:r>
              <a:rPr lang="fi-FI" baseline="0" dirty="0"/>
              <a:t> </a:t>
            </a:r>
            <a:r>
              <a:rPr lang="fi-FI" baseline="0" dirty="0" err="1"/>
              <a:t>beslutar</a:t>
            </a:r>
            <a:r>
              <a:rPr lang="fi-FI" baseline="0" dirty="0"/>
              <a:t> </a:t>
            </a:r>
            <a:r>
              <a:rPr lang="fi-FI" baseline="0" dirty="0" err="1"/>
              <a:t>att</a:t>
            </a:r>
            <a:r>
              <a:rPr lang="fi-FI" baseline="0" dirty="0"/>
              <a:t> </a:t>
            </a:r>
            <a:r>
              <a:rPr lang="fi-FI" baseline="0" dirty="0" err="1"/>
              <a:t>inom</a:t>
            </a:r>
            <a:r>
              <a:rPr lang="fi-FI" baseline="0" dirty="0"/>
              <a:t> </a:t>
            </a:r>
            <a:r>
              <a:rPr lang="fi-FI" baseline="0" dirty="0" err="1"/>
              <a:t>kort</a:t>
            </a:r>
            <a:r>
              <a:rPr lang="fi-FI" baseline="0" dirty="0"/>
              <a:t> </a:t>
            </a:r>
            <a:r>
              <a:rPr lang="fi-FI" baseline="0" dirty="0" err="1"/>
              <a:t>starta</a:t>
            </a:r>
            <a:r>
              <a:rPr lang="fi-FI" baseline="0" dirty="0"/>
              <a:t> </a:t>
            </a:r>
            <a:r>
              <a:rPr lang="fi-FI" baseline="0" dirty="0" err="1"/>
              <a:t>ifrågavarande</a:t>
            </a:r>
            <a:r>
              <a:rPr lang="fi-FI" baseline="0" dirty="0"/>
              <a:t> </a:t>
            </a:r>
            <a:r>
              <a:rPr lang="fi-FI" baseline="0" dirty="0" err="1"/>
              <a:t>industribransch</a:t>
            </a:r>
            <a:r>
              <a:rPr lang="fi-FI" baseline="0" dirty="0"/>
              <a:t> i Japan. </a:t>
            </a:r>
            <a:r>
              <a:rPr lang="fi-FI" baseline="0" dirty="0" err="1"/>
              <a:t>Denna</a:t>
            </a:r>
            <a:r>
              <a:rPr lang="fi-FI" baseline="0" dirty="0"/>
              <a:t> </a:t>
            </a:r>
            <a:r>
              <a:rPr lang="fi-FI" baseline="0" dirty="0" err="1"/>
              <a:t>idé</a:t>
            </a:r>
            <a:r>
              <a:rPr lang="fi-FI" baseline="0" dirty="0"/>
              <a:t> </a:t>
            </a:r>
            <a:r>
              <a:rPr lang="fi-FI" baseline="0" dirty="0" err="1"/>
              <a:t>sattes</a:t>
            </a:r>
            <a:r>
              <a:rPr lang="fi-FI" baseline="0" dirty="0"/>
              <a:t> </a:t>
            </a:r>
            <a:r>
              <a:rPr lang="fi-FI" baseline="0" dirty="0" err="1"/>
              <a:t>dock</a:t>
            </a:r>
            <a:r>
              <a:rPr lang="fi-FI" baseline="0" dirty="0"/>
              <a:t> </a:t>
            </a:r>
            <a:r>
              <a:rPr lang="fi-FI" baseline="0" dirty="0" err="1"/>
              <a:t>på</a:t>
            </a:r>
            <a:r>
              <a:rPr lang="fi-FI" baseline="0" dirty="0"/>
              <a:t> </a:t>
            </a:r>
            <a:r>
              <a:rPr lang="fi-FI" baseline="0" dirty="0" err="1"/>
              <a:t>hyllan</a:t>
            </a:r>
            <a:r>
              <a:rPr lang="fi-FI" baseline="0" dirty="0"/>
              <a:t> </a:t>
            </a:r>
            <a:r>
              <a:rPr lang="fi-FI" baseline="0" dirty="0" err="1"/>
              <a:t>tills</a:t>
            </a:r>
            <a:r>
              <a:rPr lang="fi-FI" baseline="0" dirty="0"/>
              <a:t> </a:t>
            </a:r>
            <a:r>
              <a:rPr lang="fi-FI" baseline="0" dirty="0" err="1"/>
              <a:t>år</a:t>
            </a:r>
            <a:r>
              <a:rPr lang="fi-FI" baseline="0" dirty="0"/>
              <a:t> 1930 </a:t>
            </a:r>
            <a:r>
              <a:rPr lang="fi-FI" baseline="0" dirty="0" err="1"/>
              <a:t>då</a:t>
            </a:r>
            <a:r>
              <a:rPr lang="fi-FI" baseline="0" dirty="0"/>
              <a:t>  </a:t>
            </a:r>
            <a:r>
              <a:rPr lang="fi-FI" baseline="0" dirty="0" err="1"/>
              <a:t>hans</a:t>
            </a:r>
            <a:r>
              <a:rPr lang="fi-FI" baseline="0" dirty="0"/>
              <a:t> </a:t>
            </a:r>
            <a:r>
              <a:rPr lang="fi-FI" baseline="0" dirty="0" err="1"/>
              <a:t>son</a:t>
            </a:r>
            <a:r>
              <a:rPr lang="fi-FI" baseline="0" dirty="0"/>
              <a:t>, ett </a:t>
            </a:r>
            <a:r>
              <a:rPr lang="fi-FI" baseline="0" dirty="0" err="1"/>
              <a:t>år</a:t>
            </a:r>
            <a:r>
              <a:rPr lang="fi-FI" baseline="0" dirty="0"/>
              <a:t> </a:t>
            </a:r>
            <a:r>
              <a:rPr lang="fi-FI" baseline="0" dirty="0" err="1"/>
              <a:t>efter</a:t>
            </a:r>
            <a:r>
              <a:rPr lang="fi-FI" baseline="0" dirty="0"/>
              <a:t> </a:t>
            </a:r>
            <a:r>
              <a:rPr lang="fi-FI" baseline="0" dirty="0" err="1"/>
              <a:t>sin</a:t>
            </a:r>
            <a:r>
              <a:rPr lang="fi-FI" baseline="0" dirty="0"/>
              <a:t> </a:t>
            </a:r>
            <a:r>
              <a:rPr lang="fi-FI" baseline="0" dirty="0" err="1"/>
              <a:t>fars</a:t>
            </a:r>
            <a:r>
              <a:rPr lang="fi-FI" baseline="0" dirty="0"/>
              <a:t> </a:t>
            </a:r>
            <a:r>
              <a:rPr lang="fi-FI" baseline="0" dirty="0" err="1"/>
              <a:t>död</a:t>
            </a:r>
            <a:r>
              <a:rPr lang="fi-FI" baseline="0" dirty="0"/>
              <a:t>, </a:t>
            </a:r>
            <a:r>
              <a:rPr lang="fi-FI" baseline="0" dirty="0" err="1"/>
              <a:t>utnyttjar</a:t>
            </a:r>
            <a:r>
              <a:rPr lang="fi-FI" baseline="0" dirty="0"/>
              <a:t> </a:t>
            </a:r>
            <a:r>
              <a:rPr lang="fi-FI" baseline="0" dirty="0" err="1"/>
              <a:t>pengarna</a:t>
            </a:r>
            <a:r>
              <a:rPr lang="fi-FI" baseline="0" dirty="0"/>
              <a:t> </a:t>
            </a:r>
            <a:r>
              <a:rPr lang="fi-FI" baseline="0" dirty="0" err="1"/>
              <a:t>som</a:t>
            </a:r>
            <a:r>
              <a:rPr lang="fi-FI" baseline="0" dirty="0"/>
              <a:t> </a:t>
            </a:r>
            <a:r>
              <a:rPr lang="fi-FI" baseline="0" dirty="0" err="1"/>
              <a:t>fåtts</a:t>
            </a:r>
            <a:r>
              <a:rPr lang="fi-FI" baseline="0" dirty="0"/>
              <a:t> </a:t>
            </a:r>
            <a:r>
              <a:rPr lang="fi-FI" baseline="0" dirty="0" err="1" smtClean="0"/>
              <a:t>från</a:t>
            </a:r>
            <a:r>
              <a:rPr lang="fi-FI" baseline="0" dirty="0" smtClean="0"/>
              <a:t> </a:t>
            </a:r>
            <a:r>
              <a:rPr lang="fi-FI" baseline="0" dirty="0" err="1"/>
              <a:t>försäljningen</a:t>
            </a:r>
            <a:r>
              <a:rPr lang="fi-FI" baseline="0" dirty="0"/>
              <a:t> av </a:t>
            </a:r>
            <a:r>
              <a:rPr lang="fi-FI" baseline="0" dirty="0" err="1"/>
              <a:t>stickmaskinernas</a:t>
            </a:r>
            <a:r>
              <a:rPr lang="fi-FI" baseline="0" dirty="0"/>
              <a:t> </a:t>
            </a:r>
            <a:r>
              <a:rPr lang="fi-FI" baseline="0" dirty="0" err="1"/>
              <a:t>patent</a:t>
            </a:r>
            <a:r>
              <a:rPr lang="fi-FI" baseline="0" dirty="0"/>
              <a:t> </a:t>
            </a:r>
            <a:r>
              <a:rPr lang="fi-FI" baseline="0" dirty="0" err="1" smtClean="0"/>
              <a:t>till</a:t>
            </a:r>
            <a:r>
              <a:rPr lang="fi-FI" baseline="0" dirty="0" smtClean="0"/>
              <a:t> </a:t>
            </a:r>
            <a:r>
              <a:rPr lang="fi-FI" baseline="0" dirty="0" err="1" smtClean="0"/>
              <a:t>forskning</a:t>
            </a:r>
            <a:r>
              <a:rPr lang="fi-FI" baseline="0" dirty="0" smtClean="0"/>
              <a:t> </a:t>
            </a:r>
            <a:r>
              <a:rPr lang="fi-FI" baseline="0" dirty="0" err="1"/>
              <a:t>och</a:t>
            </a:r>
            <a:r>
              <a:rPr lang="fi-FI" baseline="0" dirty="0"/>
              <a:t> </a:t>
            </a:r>
            <a:r>
              <a:rPr lang="fi-FI" baseline="0" dirty="0" err="1"/>
              <a:t>tillverkning</a:t>
            </a:r>
            <a:r>
              <a:rPr lang="fi-FI" baseline="0" dirty="0"/>
              <a:t> av </a:t>
            </a:r>
            <a:r>
              <a:rPr lang="fi-FI" baseline="0" dirty="0" err="1"/>
              <a:t>förbränningsmotorer</a:t>
            </a:r>
            <a:r>
              <a:rPr lang="fi-FI" baseline="0" dirty="0"/>
              <a:t>. </a:t>
            </a:r>
            <a:r>
              <a:rPr lang="fi-FI" baseline="0" dirty="0" err="1"/>
              <a:t>År</a:t>
            </a:r>
            <a:r>
              <a:rPr lang="fi-FI" baseline="0" dirty="0"/>
              <a:t> 1933 </a:t>
            </a:r>
            <a:r>
              <a:rPr lang="fi-FI" baseline="0" dirty="0" err="1"/>
              <a:t>grundade</a:t>
            </a:r>
            <a:r>
              <a:rPr lang="fi-FI" baseline="0" dirty="0"/>
              <a:t> </a:t>
            </a:r>
            <a:r>
              <a:rPr lang="fi-FI" baseline="0" dirty="0" err="1"/>
              <a:t>Kiichiro</a:t>
            </a:r>
            <a:r>
              <a:rPr lang="fi-FI" baseline="0" dirty="0"/>
              <a:t> </a:t>
            </a:r>
            <a:r>
              <a:rPr lang="fi-FI" baseline="0" dirty="0" err="1"/>
              <a:t>Toyoda</a:t>
            </a:r>
            <a:r>
              <a:rPr lang="fi-FI" baseline="0" dirty="0"/>
              <a:t> Corporation. </a:t>
            </a:r>
            <a:r>
              <a:rPr lang="fi-FI" baseline="0" dirty="0" err="1"/>
              <a:t>Ändring</a:t>
            </a:r>
            <a:r>
              <a:rPr lang="fi-FI" baseline="0" dirty="0"/>
              <a:t> av </a:t>
            </a:r>
            <a:r>
              <a:rPr lang="fi-FI" baseline="0" dirty="0" err="1"/>
              <a:t>namnet</a:t>
            </a:r>
            <a:r>
              <a:rPr lang="fi-FI" baseline="0" dirty="0"/>
              <a:t> </a:t>
            </a:r>
            <a:r>
              <a:rPr lang="fi-FI" baseline="0" dirty="0" err="1"/>
              <a:t>Toyoda</a:t>
            </a:r>
            <a:r>
              <a:rPr lang="fi-FI" baseline="0" dirty="0"/>
              <a:t> </a:t>
            </a:r>
            <a:r>
              <a:rPr lang="fi-FI" baseline="0" dirty="0" err="1"/>
              <a:t>till</a:t>
            </a:r>
            <a:r>
              <a:rPr lang="fi-FI" baseline="0" dirty="0"/>
              <a:t> Toyota </a:t>
            </a:r>
            <a:r>
              <a:rPr lang="fi-FI" baseline="0" dirty="0" err="1"/>
              <a:t>var</a:t>
            </a:r>
            <a:r>
              <a:rPr lang="fi-FI" baseline="0" dirty="0"/>
              <a:t> </a:t>
            </a:r>
            <a:r>
              <a:rPr lang="fi-FI" baseline="0" dirty="0" err="1"/>
              <a:t>begrundat</a:t>
            </a:r>
            <a:r>
              <a:rPr lang="fi-FI" baseline="0" dirty="0"/>
              <a:t> </a:t>
            </a:r>
            <a:r>
              <a:rPr lang="fi-FI" baseline="0" dirty="0" err="1"/>
              <a:t>eftersom</a:t>
            </a:r>
            <a:r>
              <a:rPr lang="fi-FI" baseline="0" dirty="0"/>
              <a:t> </a:t>
            </a:r>
            <a:r>
              <a:rPr lang="fi-FI" baseline="0" dirty="0" err="1"/>
              <a:t>Kiichiro</a:t>
            </a:r>
            <a:r>
              <a:rPr lang="fi-FI" baseline="0" dirty="0"/>
              <a:t> </a:t>
            </a:r>
            <a:r>
              <a:rPr lang="fi-FI" baseline="0" dirty="0" err="1"/>
              <a:t>ansåg</a:t>
            </a:r>
            <a:r>
              <a:rPr lang="fi-FI" baseline="0" dirty="0"/>
              <a:t> </a:t>
            </a:r>
            <a:r>
              <a:rPr lang="fi-FI" baseline="0" dirty="0" err="1"/>
              <a:t>att</a:t>
            </a:r>
            <a:r>
              <a:rPr lang="fi-FI" baseline="0" dirty="0"/>
              <a:t> </a:t>
            </a:r>
            <a:r>
              <a:rPr lang="fi-FI" baseline="0" dirty="0" err="1"/>
              <a:t>namnet</a:t>
            </a:r>
            <a:r>
              <a:rPr lang="fi-FI" baseline="0" dirty="0"/>
              <a:t> </a:t>
            </a:r>
            <a:r>
              <a:rPr lang="fi-FI" baseline="0" dirty="0" err="1"/>
              <a:t>enligt</a:t>
            </a:r>
            <a:r>
              <a:rPr lang="fi-FI" baseline="0" dirty="0"/>
              <a:t> </a:t>
            </a:r>
            <a:r>
              <a:rPr lang="fi-FI" baseline="0" dirty="0" err="1"/>
              <a:t>japanska</a:t>
            </a:r>
            <a:r>
              <a:rPr lang="fi-FI" baseline="0" dirty="0"/>
              <a:t> </a:t>
            </a:r>
            <a:r>
              <a:rPr lang="fi-FI" baseline="0" dirty="0" err="1"/>
              <a:t>traditioner</a:t>
            </a:r>
            <a:r>
              <a:rPr lang="fi-FI" baseline="0" dirty="0"/>
              <a:t> </a:t>
            </a:r>
            <a:r>
              <a:rPr lang="fi-FI" baseline="0" dirty="0" err="1"/>
              <a:t>förde</a:t>
            </a:r>
            <a:r>
              <a:rPr lang="fi-FI" baseline="0" dirty="0"/>
              <a:t> </a:t>
            </a:r>
            <a:r>
              <a:rPr lang="fi-FI" baseline="0" dirty="0" err="1"/>
              <a:t>med</a:t>
            </a:r>
            <a:r>
              <a:rPr lang="fi-FI" baseline="0" dirty="0"/>
              <a:t> </a:t>
            </a:r>
            <a:r>
              <a:rPr lang="fi-FI" baseline="0" dirty="0" err="1"/>
              <a:t>sig</a:t>
            </a:r>
            <a:r>
              <a:rPr lang="fi-FI" baseline="0" dirty="0"/>
              <a:t> </a:t>
            </a:r>
            <a:r>
              <a:rPr lang="fi-FI" baseline="0" dirty="0" err="1"/>
              <a:t>mera</a:t>
            </a:r>
            <a:r>
              <a:rPr lang="fi-FI" baseline="0" dirty="0"/>
              <a:t> </a:t>
            </a:r>
            <a:r>
              <a:rPr lang="fi-FI" baseline="0" dirty="0" err="1"/>
              <a:t>lycka</a:t>
            </a:r>
            <a:r>
              <a:rPr lang="fi-FI" baseline="0" dirty="0"/>
              <a:t>. Hans vilja </a:t>
            </a:r>
            <a:r>
              <a:rPr lang="fi-FI" baseline="0" dirty="0" err="1"/>
              <a:t>var</a:t>
            </a:r>
            <a:r>
              <a:rPr lang="fi-FI" baseline="0" dirty="0"/>
              <a:t> </a:t>
            </a:r>
            <a:r>
              <a:rPr lang="fi-FI" baseline="0" dirty="0" err="1"/>
              <a:t>också</a:t>
            </a:r>
            <a:r>
              <a:rPr lang="fi-FI" baseline="0" dirty="0"/>
              <a:t> </a:t>
            </a:r>
            <a:r>
              <a:rPr lang="fi-FI" baseline="0" dirty="0" err="1"/>
              <a:t>att</a:t>
            </a:r>
            <a:r>
              <a:rPr lang="fi-FI" baseline="0" dirty="0"/>
              <a:t> </a:t>
            </a:r>
            <a:r>
              <a:rPr lang="fi-FI" baseline="0" dirty="0" err="1"/>
              <a:t>skilja</a:t>
            </a:r>
            <a:r>
              <a:rPr lang="fi-FI" baseline="0" dirty="0"/>
              <a:t> </a:t>
            </a:r>
            <a:r>
              <a:rPr lang="fi-FI" baseline="0" dirty="0" err="1"/>
              <a:t>smeknamnet</a:t>
            </a:r>
            <a:r>
              <a:rPr lang="fi-FI" baseline="0" dirty="0"/>
              <a:t> </a:t>
            </a:r>
            <a:r>
              <a:rPr lang="fi-FI" baseline="0" dirty="0" err="1"/>
              <a:t>från</a:t>
            </a:r>
            <a:r>
              <a:rPr lang="fi-FI" baseline="0" dirty="0"/>
              <a:t> </a:t>
            </a:r>
            <a:r>
              <a:rPr lang="fi-FI" baseline="0" dirty="0" err="1"/>
              <a:t>företagets</a:t>
            </a:r>
            <a:r>
              <a:rPr lang="fi-FI" baseline="0" dirty="0"/>
              <a:t> </a:t>
            </a:r>
            <a:r>
              <a:rPr lang="fi-FI" baseline="0" dirty="0" err="1" smtClean="0"/>
              <a:t>namn</a:t>
            </a:r>
            <a:r>
              <a:rPr lang="fi-FI" baseline="0" dirty="0" smtClean="0"/>
              <a:t>. </a:t>
            </a:r>
            <a:r>
              <a:rPr lang="fi-FI" baseline="0" dirty="0" err="1" smtClean="0"/>
              <a:t>År</a:t>
            </a:r>
            <a:r>
              <a:rPr lang="fi-FI" baseline="0" dirty="0" smtClean="0"/>
              <a:t> </a:t>
            </a:r>
            <a:r>
              <a:rPr lang="fi-FI" baseline="0" dirty="0"/>
              <a:t>1934 </a:t>
            </a:r>
            <a:r>
              <a:rPr lang="fi-FI" baseline="0" dirty="0" err="1"/>
              <a:t>uppstod</a:t>
            </a:r>
            <a:r>
              <a:rPr lang="fi-FI" baseline="0" dirty="0"/>
              <a:t> </a:t>
            </a:r>
            <a:r>
              <a:rPr lang="fi-FI" baseline="0" dirty="0" err="1"/>
              <a:t>den</a:t>
            </a:r>
            <a:r>
              <a:rPr lang="fi-FI" baseline="0" dirty="0"/>
              <a:t> </a:t>
            </a:r>
            <a:r>
              <a:rPr lang="fi-FI" baseline="0" dirty="0" err="1"/>
              <a:t>första</a:t>
            </a:r>
            <a:r>
              <a:rPr lang="fi-FI" baseline="0" dirty="0"/>
              <a:t> Toyota A-</a:t>
            </a:r>
            <a:r>
              <a:rPr lang="fi-FI" baseline="0" dirty="0" err="1"/>
              <a:t>typ</a:t>
            </a:r>
            <a:r>
              <a:rPr lang="fi-FI" baseline="0" dirty="0"/>
              <a:t> </a:t>
            </a:r>
            <a:r>
              <a:rPr lang="fi-FI" baseline="0" dirty="0" err="1" smtClean="0"/>
              <a:t>motorn</a:t>
            </a:r>
            <a:r>
              <a:rPr lang="fi-FI" baseline="0" dirty="0" smtClean="0"/>
              <a:t> </a:t>
            </a:r>
            <a:r>
              <a:rPr lang="fi-FI" baseline="0" dirty="0" err="1"/>
              <a:t>som</a:t>
            </a:r>
            <a:r>
              <a:rPr lang="fi-FI" baseline="0" dirty="0"/>
              <a:t> </a:t>
            </a:r>
            <a:r>
              <a:rPr lang="fi-FI" baseline="0" dirty="0" err="1"/>
              <a:t>man</a:t>
            </a:r>
            <a:r>
              <a:rPr lang="fi-FI" baseline="0" dirty="0"/>
              <a:t> </a:t>
            </a:r>
            <a:r>
              <a:rPr lang="fi-FI" baseline="0" dirty="0" err="1" smtClean="0"/>
              <a:t>använde</a:t>
            </a:r>
            <a:r>
              <a:rPr lang="fi-FI" baseline="0" dirty="0" smtClean="0"/>
              <a:t> </a:t>
            </a:r>
            <a:r>
              <a:rPr lang="fi-FI" baseline="0" dirty="0"/>
              <a:t>i </a:t>
            </a:r>
            <a:r>
              <a:rPr lang="fi-FI" baseline="0" dirty="0" err="1" smtClean="0"/>
              <a:t>personbilen</a:t>
            </a:r>
            <a:r>
              <a:rPr lang="fi-FI" baseline="0" dirty="0" smtClean="0"/>
              <a:t> </a:t>
            </a:r>
            <a:r>
              <a:rPr lang="fi-FI" baseline="0" dirty="0"/>
              <a:t>A1-modellens </a:t>
            </a:r>
            <a:r>
              <a:rPr lang="fi-FI" baseline="0" dirty="0" err="1"/>
              <a:t>prototyp</a:t>
            </a:r>
            <a:r>
              <a:rPr lang="fi-FI" baseline="0" dirty="0"/>
              <a:t> </a:t>
            </a:r>
            <a:r>
              <a:rPr lang="fi-FI" baseline="0" dirty="0" smtClean="0"/>
              <a:t>(</a:t>
            </a:r>
            <a:r>
              <a:rPr lang="fi-FI" baseline="0" dirty="0" err="1"/>
              <a:t>därav</a:t>
            </a:r>
            <a:r>
              <a:rPr lang="fi-FI" baseline="0" dirty="0"/>
              <a:t> </a:t>
            </a:r>
            <a:r>
              <a:rPr lang="fi-FI" baseline="0" dirty="0" err="1"/>
              <a:t>leder</a:t>
            </a:r>
            <a:r>
              <a:rPr lang="fi-FI" baseline="0" dirty="0"/>
              <a:t> </a:t>
            </a:r>
            <a:r>
              <a:rPr lang="fi-FI" baseline="0" dirty="0" err="1"/>
              <a:t>det</a:t>
            </a:r>
            <a:r>
              <a:rPr lang="fi-FI" baseline="0" dirty="0"/>
              <a:t> </a:t>
            </a:r>
            <a:r>
              <a:rPr lang="fi-FI" baseline="0" dirty="0" err="1"/>
              <a:t>till</a:t>
            </a:r>
            <a:r>
              <a:rPr lang="fi-FI" baseline="0" dirty="0"/>
              <a:t> </a:t>
            </a:r>
            <a:r>
              <a:rPr lang="fi-FI" baseline="0" dirty="0" err="1"/>
              <a:t>modellen</a:t>
            </a:r>
            <a:r>
              <a:rPr lang="fi-FI" baseline="0" dirty="0"/>
              <a:t> AA) </a:t>
            </a:r>
            <a:r>
              <a:rPr lang="fi-FI" baseline="0" dirty="0" err="1"/>
              <a:t>och</a:t>
            </a:r>
            <a:r>
              <a:rPr lang="fi-FI" baseline="0" dirty="0"/>
              <a:t> </a:t>
            </a:r>
            <a:r>
              <a:rPr lang="fi-FI" baseline="0" dirty="0" err="1"/>
              <a:t>den</a:t>
            </a:r>
            <a:r>
              <a:rPr lang="fi-FI" baseline="0" dirty="0"/>
              <a:t> </a:t>
            </a:r>
            <a:r>
              <a:rPr lang="fi-FI" baseline="0" dirty="0" err="1"/>
              <a:t>kommersiella</a:t>
            </a:r>
            <a:r>
              <a:rPr lang="fi-FI" baseline="0" dirty="0"/>
              <a:t> G1-modellen </a:t>
            </a:r>
            <a:r>
              <a:rPr lang="fi-FI" baseline="0" dirty="0" err="1"/>
              <a:t>augusti</a:t>
            </a:r>
            <a:r>
              <a:rPr lang="fi-FI" baseline="0" dirty="0"/>
              <a:t> 1935.</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t>I </a:t>
            </a:r>
            <a:r>
              <a:rPr lang="fi-FI" baseline="0" dirty="0" err="1"/>
              <a:t>praktiken</a:t>
            </a:r>
            <a:r>
              <a:rPr lang="fi-FI" baseline="0" dirty="0"/>
              <a:t> </a:t>
            </a:r>
            <a:r>
              <a:rPr lang="fi-FI" baseline="0" dirty="0" err="1" smtClean="0"/>
              <a:t>var</a:t>
            </a:r>
            <a:r>
              <a:rPr lang="fi-FI" baseline="0" dirty="0" smtClean="0"/>
              <a:t> </a:t>
            </a:r>
            <a:r>
              <a:rPr lang="fi-FI" baseline="0" dirty="0" err="1"/>
              <a:t>det</a:t>
            </a:r>
            <a:r>
              <a:rPr lang="fi-FI" baseline="0" dirty="0"/>
              <a:t> en </a:t>
            </a:r>
            <a:r>
              <a:rPr lang="fi-FI" baseline="0" dirty="0" err="1"/>
              <a:t>kopia</a:t>
            </a:r>
            <a:r>
              <a:rPr lang="fi-FI" baseline="0" dirty="0"/>
              <a:t> av Dodge Power </a:t>
            </a:r>
            <a:r>
              <a:rPr lang="fi-FI" baseline="0" dirty="0" err="1"/>
              <a:t>Wagon</a:t>
            </a:r>
            <a:r>
              <a:rPr lang="fi-FI" baseline="0" dirty="0"/>
              <a:t> </a:t>
            </a:r>
            <a:r>
              <a:rPr lang="fi-FI" baseline="0" dirty="0" err="1"/>
              <a:t>varav</a:t>
            </a:r>
            <a:r>
              <a:rPr lang="fi-FI" baseline="0" dirty="0"/>
              <a:t> </a:t>
            </a:r>
            <a:r>
              <a:rPr lang="fi-FI" baseline="0" dirty="0" err="1"/>
              <a:t>vissa</a:t>
            </a:r>
            <a:r>
              <a:rPr lang="fi-FI" baseline="0" dirty="0"/>
              <a:t> </a:t>
            </a:r>
            <a:r>
              <a:rPr lang="fi-FI" baseline="0" dirty="0" err="1"/>
              <a:t>delar</a:t>
            </a:r>
            <a:r>
              <a:rPr lang="fi-FI" baseline="0" dirty="0"/>
              <a:t> </a:t>
            </a:r>
            <a:r>
              <a:rPr lang="fi-FI" baseline="0" dirty="0" err="1"/>
              <a:t>är</a:t>
            </a:r>
            <a:r>
              <a:rPr lang="fi-FI" baseline="0" dirty="0"/>
              <a:t> </a:t>
            </a:r>
            <a:r>
              <a:rPr lang="fi-FI" baseline="0" dirty="0" err="1"/>
              <a:t>utbytbara</a:t>
            </a:r>
            <a:r>
              <a:rPr lang="fi-FI" baseline="0" dirty="0"/>
              <a:t>. AA-</a:t>
            </a:r>
            <a:r>
              <a:rPr lang="fi-FI" baseline="0" dirty="0" err="1"/>
              <a:t>modellen</a:t>
            </a:r>
            <a:r>
              <a:rPr lang="fi-FI" baseline="0" dirty="0"/>
              <a:t> </a:t>
            </a:r>
            <a:r>
              <a:rPr lang="fi-FI" baseline="0" dirty="0" err="1"/>
              <a:t>börjar</a:t>
            </a:r>
            <a:r>
              <a:rPr lang="fi-FI" baseline="0" dirty="0"/>
              <a:t> </a:t>
            </a:r>
            <a:r>
              <a:rPr lang="fi-FI" baseline="0" dirty="0" err="1"/>
              <a:t>produceras</a:t>
            </a:r>
            <a:r>
              <a:rPr lang="fi-FI" baseline="0" dirty="0"/>
              <a:t> </a:t>
            </a:r>
            <a:r>
              <a:rPr lang="fi-FI" baseline="0" dirty="0" err="1"/>
              <a:t>år</a:t>
            </a:r>
            <a:r>
              <a:rPr lang="fi-FI" baseline="0" dirty="0"/>
              <a:t> 1936 </a:t>
            </a:r>
            <a:r>
              <a:rPr lang="fi-FI" baseline="0" dirty="0" err="1"/>
              <a:t>och</a:t>
            </a:r>
            <a:r>
              <a:rPr lang="fi-FI" baseline="0" dirty="0"/>
              <a:t> </a:t>
            </a:r>
            <a:r>
              <a:rPr lang="fi-FI" baseline="0" dirty="0" err="1"/>
              <a:t>till</a:t>
            </a:r>
            <a:r>
              <a:rPr lang="fi-FI" baseline="0" dirty="0"/>
              <a:t> </a:t>
            </a:r>
            <a:r>
              <a:rPr lang="fi-FI" baseline="0" dirty="0" err="1"/>
              <a:t>år</a:t>
            </a:r>
            <a:r>
              <a:rPr lang="fi-FI" baseline="0" dirty="0"/>
              <a:t> 1942 </a:t>
            </a:r>
            <a:r>
              <a:rPr lang="fi-FI" baseline="0" dirty="0" err="1"/>
              <a:t>har</a:t>
            </a:r>
            <a:r>
              <a:rPr lang="fi-FI" baseline="0" dirty="0"/>
              <a:t> </a:t>
            </a:r>
            <a:r>
              <a:rPr lang="fi-FI" baseline="0" dirty="0" err="1"/>
              <a:t>det</a:t>
            </a:r>
            <a:r>
              <a:rPr lang="fi-FI" baseline="0" dirty="0"/>
              <a:t> </a:t>
            </a:r>
            <a:r>
              <a:rPr lang="fi-FI" baseline="0" dirty="0" err="1"/>
              <a:t>producerats</a:t>
            </a:r>
            <a:r>
              <a:rPr lang="fi-FI" baseline="0" dirty="0"/>
              <a:t> 353 </a:t>
            </a:r>
            <a:r>
              <a:rPr lang="fi-FI" baseline="0" dirty="0" err="1"/>
              <a:t>exemplar</a:t>
            </a:r>
            <a:r>
              <a:rPr lang="fi-FI" baseline="0" dirty="0"/>
              <a:t>. </a:t>
            </a:r>
            <a:r>
              <a:rPr lang="fi-FI" baseline="0" dirty="0" err="1"/>
              <a:t>Samtidigt</a:t>
            </a:r>
            <a:r>
              <a:rPr lang="fi-FI" baseline="0" dirty="0"/>
              <a:t> </a:t>
            </a:r>
            <a:r>
              <a:rPr lang="fi-FI" baseline="0" dirty="0" err="1"/>
              <a:t>producerades</a:t>
            </a:r>
            <a:r>
              <a:rPr lang="fi-FI" baseline="0" dirty="0"/>
              <a:t> AB-</a:t>
            </a:r>
            <a:r>
              <a:rPr lang="fi-FI" baseline="0" dirty="0" err="1"/>
              <a:t>modellen</a:t>
            </a:r>
            <a:r>
              <a:rPr lang="fi-FI" baseline="0" dirty="0"/>
              <a:t>. </a:t>
            </a:r>
            <a:r>
              <a:rPr lang="fi-FI" baseline="0" dirty="0" err="1"/>
              <a:t>När</a:t>
            </a:r>
            <a:r>
              <a:rPr lang="fi-FI" baseline="0" dirty="0"/>
              <a:t> </a:t>
            </a:r>
            <a:r>
              <a:rPr lang="fi-FI" baseline="0" dirty="0" smtClean="0"/>
              <a:t>Toyota </a:t>
            </a:r>
            <a:r>
              <a:rPr lang="fi-FI" baseline="0" dirty="0"/>
              <a:t>Motor </a:t>
            </a:r>
            <a:r>
              <a:rPr lang="fi-FI" baseline="0" dirty="0" err="1"/>
              <a:t>Co</a:t>
            </a:r>
            <a:r>
              <a:rPr lang="fi-FI" baseline="0" dirty="0"/>
              <a:t> </a:t>
            </a:r>
            <a:r>
              <a:rPr lang="fi-FI" baseline="0" dirty="0" err="1"/>
              <a:t>firade</a:t>
            </a:r>
            <a:r>
              <a:rPr lang="fi-FI" baseline="0" dirty="0"/>
              <a:t> </a:t>
            </a:r>
            <a:r>
              <a:rPr lang="fi-FI" baseline="0" dirty="0" err="1"/>
              <a:t>sin</a:t>
            </a:r>
            <a:r>
              <a:rPr lang="fi-FI" baseline="0" dirty="0"/>
              <a:t> 50-årsjubileum </a:t>
            </a:r>
            <a:r>
              <a:rPr lang="fi-FI" baseline="0" dirty="0" smtClean="0"/>
              <a:t>1987(</a:t>
            </a:r>
            <a:r>
              <a:rPr lang="fi-FI" baseline="0" dirty="0" err="1" smtClean="0"/>
              <a:t>företaget</a:t>
            </a:r>
            <a:r>
              <a:rPr lang="fi-FI" baseline="0" dirty="0" smtClean="0"/>
              <a:t> </a:t>
            </a:r>
            <a:r>
              <a:rPr lang="fi-FI" baseline="0" dirty="0" err="1"/>
              <a:t>blev</a:t>
            </a:r>
            <a:r>
              <a:rPr lang="fi-FI" baseline="0" dirty="0"/>
              <a:t> </a:t>
            </a:r>
            <a:r>
              <a:rPr lang="fi-FI" baseline="0" dirty="0" err="1"/>
              <a:t>helt</a:t>
            </a:r>
            <a:r>
              <a:rPr lang="fi-FI" baseline="0" dirty="0"/>
              <a:t> </a:t>
            </a:r>
            <a:r>
              <a:rPr lang="fi-FI" baseline="0" dirty="0" err="1"/>
              <a:t>självständigt</a:t>
            </a:r>
            <a:r>
              <a:rPr lang="fi-FI" baseline="0" dirty="0"/>
              <a:t> </a:t>
            </a:r>
            <a:r>
              <a:rPr lang="fi-FI" baseline="0" dirty="0" err="1"/>
              <a:t>år</a:t>
            </a:r>
            <a:r>
              <a:rPr lang="fi-FI" baseline="0" dirty="0"/>
              <a:t> 1937</a:t>
            </a:r>
            <a:r>
              <a:rPr lang="fi-FI" baseline="0" dirty="0" smtClean="0"/>
              <a:t>) </a:t>
            </a:r>
            <a:r>
              <a:rPr lang="fi-FI" baseline="0" dirty="0" err="1" smtClean="0"/>
              <a:t>försökte</a:t>
            </a:r>
            <a:r>
              <a:rPr lang="fi-FI" baseline="0" dirty="0" smtClean="0"/>
              <a:t> </a:t>
            </a:r>
            <a:r>
              <a:rPr lang="fi-FI" baseline="0" dirty="0" err="1" smtClean="0"/>
              <a:t>man</a:t>
            </a:r>
            <a:r>
              <a:rPr lang="fi-FI" baseline="0" dirty="0" smtClean="0"/>
              <a:t> </a:t>
            </a:r>
            <a:r>
              <a:rPr lang="fi-FI" baseline="0" dirty="0" err="1" smtClean="0"/>
              <a:t>hitta</a:t>
            </a:r>
            <a:r>
              <a:rPr lang="fi-FI" baseline="0" dirty="0" smtClean="0"/>
              <a:t> en </a:t>
            </a:r>
            <a:r>
              <a:rPr lang="fi-FI" baseline="0" dirty="0" err="1" smtClean="0"/>
              <a:t>gammal</a:t>
            </a:r>
            <a:r>
              <a:rPr lang="fi-FI" baseline="0" dirty="0" smtClean="0"/>
              <a:t>  AA-</a:t>
            </a:r>
            <a:r>
              <a:rPr lang="fi-FI" baseline="0" dirty="0" err="1" smtClean="0"/>
              <a:t>modell</a:t>
            </a:r>
            <a:r>
              <a:rPr lang="fi-FI" baseline="0" dirty="0" smtClean="0"/>
              <a:t>. </a:t>
            </a:r>
            <a:r>
              <a:rPr lang="fi-FI" baseline="0" dirty="0" err="1" smtClean="0"/>
              <a:t>Eftersom</a:t>
            </a:r>
            <a:r>
              <a:rPr lang="fi-FI" baseline="0" dirty="0" smtClean="0"/>
              <a:t> </a:t>
            </a:r>
            <a:r>
              <a:rPr lang="fi-FI" baseline="0" dirty="0" err="1" smtClean="0"/>
              <a:t>man</a:t>
            </a:r>
            <a:r>
              <a:rPr lang="fi-FI" baseline="0" dirty="0" smtClean="0"/>
              <a:t> </a:t>
            </a:r>
            <a:r>
              <a:rPr lang="fi-FI" baseline="0" dirty="0" err="1" smtClean="0"/>
              <a:t>inte</a:t>
            </a:r>
            <a:r>
              <a:rPr lang="fi-FI" baseline="0" dirty="0" smtClean="0"/>
              <a:t> </a:t>
            </a:r>
            <a:r>
              <a:rPr lang="fi-FI" baseline="0" dirty="0" err="1" smtClean="0"/>
              <a:t>kunde</a:t>
            </a:r>
            <a:r>
              <a:rPr lang="fi-FI" baseline="0" dirty="0" smtClean="0"/>
              <a:t> </a:t>
            </a:r>
            <a:r>
              <a:rPr lang="fi-FI" baseline="0" dirty="0" err="1" smtClean="0"/>
              <a:t>hitta</a:t>
            </a:r>
            <a:r>
              <a:rPr lang="fi-FI" baseline="0" dirty="0" smtClean="0"/>
              <a:t> en </a:t>
            </a:r>
            <a:r>
              <a:rPr lang="fi-FI" baseline="0" dirty="0" err="1" smtClean="0"/>
              <a:t>var</a:t>
            </a:r>
            <a:r>
              <a:rPr lang="fi-FI" baseline="0" dirty="0" smtClean="0"/>
              <a:t> </a:t>
            </a:r>
            <a:r>
              <a:rPr lang="fi-FI" baseline="0" dirty="0" err="1" smtClean="0"/>
              <a:t>man</a:t>
            </a:r>
            <a:r>
              <a:rPr lang="fi-FI" baseline="0" dirty="0" smtClean="0"/>
              <a:t> </a:t>
            </a:r>
            <a:r>
              <a:rPr lang="fi-FI" baseline="0" dirty="0" err="1"/>
              <a:t>tvungen</a:t>
            </a:r>
            <a:r>
              <a:rPr lang="fi-FI" baseline="0" dirty="0"/>
              <a:t> </a:t>
            </a:r>
            <a:r>
              <a:rPr lang="fi-FI" baseline="0" dirty="0" err="1"/>
              <a:t>att</a:t>
            </a:r>
            <a:r>
              <a:rPr lang="fi-FI" baseline="0" dirty="0"/>
              <a:t> </a:t>
            </a:r>
            <a:r>
              <a:rPr lang="fi-FI" baseline="0" dirty="0" err="1"/>
              <a:t>tillverka</a:t>
            </a:r>
            <a:r>
              <a:rPr lang="fi-FI" baseline="0" dirty="0"/>
              <a:t> en </a:t>
            </a:r>
            <a:r>
              <a:rPr lang="fi-FI" baseline="0" dirty="0" err="1"/>
              <a:t>kopia</a:t>
            </a:r>
            <a:r>
              <a:rPr lang="fi-FI" baseline="0" dirty="0"/>
              <a:t>. </a:t>
            </a:r>
            <a:r>
              <a:rPr lang="fi-FI" baseline="0" dirty="0" err="1"/>
              <a:t>Denna</a:t>
            </a:r>
            <a:r>
              <a:rPr lang="fi-FI" baseline="0" dirty="0"/>
              <a:t> </a:t>
            </a:r>
            <a:r>
              <a:rPr lang="fi-FI" baseline="0" dirty="0" err="1"/>
              <a:t>kopia</a:t>
            </a:r>
            <a:r>
              <a:rPr lang="fi-FI" baseline="0" dirty="0"/>
              <a:t> </a:t>
            </a:r>
            <a:r>
              <a:rPr lang="fi-FI" baseline="0" dirty="0" err="1"/>
              <a:t>befinner</a:t>
            </a:r>
            <a:r>
              <a:rPr lang="fi-FI" baseline="0" dirty="0"/>
              <a:t> </a:t>
            </a:r>
            <a:r>
              <a:rPr lang="fi-FI" baseline="0" dirty="0" err="1"/>
              <a:t>sig</a:t>
            </a:r>
            <a:r>
              <a:rPr lang="fi-FI" baseline="0" dirty="0"/>
              <a:t> </a:t>
            </a:r>
            <a:r>
              <a:rPr lang="fi-FI" baseline="0" dirty="0" err="1"/>
              <a:t>nu</a:t>
            </a:r>
            <a:r>
              <a:rPr lang="fi-FI" baseline="0" dirty="0"/>
              <a:t> i Toyota </a:t>
            </a:r>
            <a:r>
              <a:rPr lang="fi-FI" baseline="0" dirty="0" err="1"/>
              <a:t>muséet</a:t>
            </a:r>
            <a:r>
              <a:rPr lang="fi-FI" baseline="0" dirty="0"/>
              <a:t> i Tokio.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0D4ECF-FBD8-4E88-A031-FDA1AA673B51}" type="slidenum">
              <a:rPr lang="en-GB" smtClean="0"/>
              <a:t>7</a:t>
            </a:fld>
            <a:endParaRPr lang="en-GB"/>
          </a:p>
        </p:txBody>
      </p:sp>
    </p:spTree>
    <p:extLst>
      <p:ext uri="{BB962C8B-B14F-4D97-AF65-F5344CB8AC3E}">
        <p14:creationId xmlns:p14="http://schemas.microsoft.com/office/powerpoint/2010/main" val="2245932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v-SE" sz="1200" b="0" i="0" kern="1200" dirty="0" err="1" smtClean="0">
                <a:solidFill>
                  <a:schemeClr val="tx1"/>
                </a:solidFill>
                <a:effectLst/>
                <a:latin typeface="+mn-lt"/>
                <a:ea typeface="+mn-ea"/>
                <a:cs typeface="+mn-cs"/>
              </a:rPr>
              <a:t>Kiichiro</a:t>
            </a:r>
            <a:r>
              <a:rPr lang="sv-SE" sz="1200" b="0" i="0" kern="1200" dirty="0" smtClean="0">
                <a:solidFill>
                  <a:schemeClr val="tx1"/>
                </a:solidFill>
                <a:effectLst/>
                <a:latin typeface="+mn-lt"/>
                <a:ea typeface="+mn-ea"/>
                <a:cs typeface="+mn-cs"/>
              </a:rPr>
              <a:t> </a:t>
            </a:r>
            <a:r>
              <a:rPr lang="sv-SE" sz="1200" b="0" i="0" kern="1200" dirty="0" err="1" smtClean="0">
                <a:solidFill>
                  <a:schemeClr val="tx1"/>
                </a:solidFill>
                <a:effectLst/>
                <a:latin typeface="+mn-lt"/>
                <a:ea typeface="+mn-ea"/>
                <a:cs typeface="+mn-cs"/>
              </a:rPr>
              <a:t>Toyoda</a:t>
            </a:r>
            <a:r>
              <a:rPr lang="sv-SE" sz="1200" b="0" i="0" kern="1200" dirty="0" smtClean="0">
                <a:solidFill>
                  <a:schemeClr val="tx1"/>
                </a:solidFill>
                <a:effectLst/>
                <a:latin typeface="+mn-lt"/>
                <a:ea typeface="+mn-ea"/>
                <a:cs typeface="+mn-cs"/>
              </a:rPr>
              <a:t> avgick 1948 på grund av minskad försäljning och svag lönsamhet. Sanningen om konkurrensen mellan de två länderna och kunskapen om mycket lägre produktivitet i Japan än i USA, driven av högsta ledningen, drev in i förlusterna i produktionssystemet. För att specialisera sig på storskalig produktion av personbilar och </a:t>
            </a:r>
            <a:r>
              <a:rPr lang="sv-SE" sz="1200" b="0" i="0" kern="1200" dirty="0" err="1" smtClean="0">
                <a:solidFill>
                  <a:schemeClr val="tx1"/>
                </a:solidFill>
                <a:effectLst/>
                <a:latin typeface="+mn-lt"/>
                <a:ea typeface="+mn-ea"/>
                <a:cs typeface="+mn-cs"/>
              </a:rPr>
              <a:t>nlastbilar</a:t>
            </a:r>
            <a:r>
              <a:rPr lang="sv-SE" sz="1200" b="0" i="0" kern="1200" dirty="0" smtClean="0">
                <a:solidFill>
                  <a:schemeClr val="tx1"/>
                </a:solidFill>
                <a:effectLst/>
                <a:latin typeface="+mn-lt"/>
                <a:ea typeface="+mn-ea"/>
                <a:cs typeface="+mn-cs"/>
              </a:rPr>
              <a:t>, tillsammans med ingenjör </a:t>
            </a:r>
            <a:r>
              <a:rPr lang="sv-SE" sz="1200" b="0" i="0" kern="1200" dirty="0" err="1" smtClean="0">
                <a:solidFill>
                  <a:schemeClr val="tx1"/>
                </a:solidFill>
                <a:effectLst/>
                <a:latin typeface="+mn-lt"/>
                <a:ea typeface="+mn-ea"/>
                <a:cs typeface="+mn-cs"/>
              </a:rPr>
              <a:t>Taiichi</a:t>
            </a:r>
            <a:r>
              <a:rPr lang="sv-SE" sz="1200" b="0" i="0" kern="1200" dirty="0" smtClean="0">
                <a:solidFill>
                  <a:schemeClr val="tx1"/>
                </a:solidFill>
                <a:effectLst/>
                <a:latin typeface="+mn-lt"/>
                <a:ea typeface="+mn-ea"/>
                <a:cs typeface="+mn-cs"/>
              </a:rPr>
              <a:t> </a:t>
            </a:r>
            <a:r>
              <a:rPr lang="sv-SE" sz="1200" b="0" i="0" kern="1200" dirty="0" err="1" smtClean="0">
                <a:solidFill>
                  <a:schemeClr val="tx1"/>
                </a:solidFill>
                <a:effectLst/>
                <a:latin typeface="+mn-lt"/>
                <a:ea typeface="+mn-ea"/>
                <a:cs typeface="+mn-cs"/>
              </a:rPr>
              <a:t>Ohno</a:t>
            </a:r>
            <a:r>
              <a:rPr lang="sv-SE" sz="1200" b="0" i="0" kern="1200" dirty="0" smtClean="0">
                <a:solidFill>
                  <a:schemeClr val="tx1"/>
                </a:solidFill>
                <a:effectLst/>
                <a:latin typeface="+mn-lt"/>
                <a:ea typeface="+mn-ea"/>
                <a:cs typeface="+mn-cs"/>
              </a:rPr>
              <a:t>, började de experimentera och utveckla produktionsmetoder som förkortar tillverkningstiden för produkter och utvecklar produktionslinjer som stöder huvudproduktionslinjen. Som ett resultat föddes Toyota </a:t>
            </a:r>
            <a:r>
              <a:rPr lang="sv-SE" sz="1200" b="0" i="0" kern="1200" dirty="0" err="1" smtClean="0">
                <a:solidFill>
                  <a:schemeClr val="tx1"/>
                </a:solidFill>
                <a:effectLst/>
                <a:latin typeface="+mn-lt"/>
                <a:ea typeface="+mn-ea"/>
                <a:cs typeface="+mn-cs"/>
              </a:rPr>
              <a:t>Production</a:t>
            </a:r>
            <a:r>
              <a:rPr lang="sv-SE" sz="1200" b="0" i="0" kern="1200" dirty="0" smtClean="0">
                <a:solidFill>
                  <a:schemeClr val="tx1"/>
                </a:solidFill>
                <a:effectLst/>
                <a:latin typeface="+mn-lt"/>
                <a:ea typeface="+mn-ea"/>
                <a:cs typeface="+mn-cs"/>
              </a:rPr>
              <a:t> System - </a:t>
            </a:r>
            <a:r>
              <a:rPr lang="sv-SE" sz="1200" b="0" i="0" kern="1200" dirty="0" err="1" smtClean="0">
                <a:solidFill>
                  <a:schemeClr val="tx1"/>
                </a:solidFill>
                <a:effectLst/>
                <a:latin typeface="+mn-lt"/>
                <a:ea typeface="+mn-ea"/>
                <a:cs typeface="+mn-cs"/>
              </a:rPr>
              <a:t>Lean</a:t>
            </a:r>
            <a:r>
              <a:rPr lang="sv-SE" sz="1200" b="0" i="0" kern="1200" dirty="0" smtClean="0">
                <a:solidFill>
                  <a:schemeClr val="tx1"/>
                </a:solidFill>
                <a:effectLst/>
                <a:latin typeface="+mn-lt"/>
                <a:ea typeface="+mn-ea"/>
                <a:cs typeface="+mn-cs"/>
              </a:rPr>
              <a:t> </a:t>
            </a:r>
            <a:r>
              <a:rPr lang="sv-SE" sz="1200" b="0" i="0" kern="1200" dirty="0" err="1" smtClean="0">
                <a:solidFill>
                  <a:schemeClr val="tx1"/>
                </a:solidFill>
                <a:effectLst/>
                <a:latin typeface="+mn-lt"/>
                <a:ea typeface="+mn-ea"/>
                <a:cs typeface="+mn-cs"/>
              </a:rPr>
              <a:t>Production</a:t>
            </a:r>
            <a:r>
              <a:rPr lang="sv-SE" sz="1200" b="0" i="0" kern="1200" dirty="0" smtClean="0">
                <a:solidFill>
                  <a:schemeClr val="tx1"/>
                </a:solidFill>
                <a:effectLst/>
                <a:latin typeface="+mn-lt"/>
                <a:ea typeface="+mn-ea"/>
                <a:cs typeface="+mn-cs"/>
              </a:rPr>
              <a:t> 1956. </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Current President: </a:t>
            </a:r>
            <a:r>
              <a:rPr lang="en-US" sz="1200" b="0" i="0" kern="1200" dirty="0" err="1">
                <a:solidFill>
                  <a:schemeClr val="tx1"/>
                </a:solidFill>
                <a:effectLst/>
                <a:latin typeface="+mn-lt"/>
                <a:ea typeface="+mn-ea"/>
                <a:cs typeface="+mn-cs"/>
              </a:rPr>
              <a:t>Katsuaki</a:t>
            </a:r>
            <a:r>
              <a:rPr lang="en-US" sz="1200" b="0" i="0" kern="1200" dirty="0">
                <a:solidFill>
                  <a:schemeClr val="tx1"/>
                </a:solidFill>
                <a:effectLst/>
                <a:latin typeface="+mn-lt"/>
                <a:ea typeface="+mn-ea"/>
                <a:cs typeface="+mn-cs"/>
              </a:rPr>
              <a:t> Watanabe (2007)</a:t>
            </a:r>
          </a:p>
        </p:txBody>
      </p:sp>
      <p:sp>
        <p:nvSpPr>
          <p:cNvPr id="4" name="Slide Number Placeholder 3"/>
          <p:cNvSpPr>
            <a:spLocks noGrp="1"/>
          </p:cNvSpPr>
          <p:nvPr>
            <p:ph type="sldNum" sz="quarter" idx="10"/>
          </p:nvPr>
        </p:nvSpPr>
        <p:spPr/>
        <p:txBody>
          <a:bodyPr/>
          <a:lstStyle/>
          <a:p>
            <a:fld id="{890D4ECF-FBD8-4E88-A031-FDA1AA673B51}" type="slidenum">
              <a:rPr lang="en-GB" smtClean="0"/>
              <a:t>8</a:t>
            </a:fld>
            <a:endParaRPr lang="en-GB"/>
          </a:p>
        </p:txBody>
      </p:sp>
    </p:spTree>
    <p:extLst>
      <p:ext uri="{BB962C8B-B14F-4D97-AF65-F5344CB8AC3E}">
        <p14:creationId xmlns:p14="http://schemas.microsoft.com/office/powerpoint/2010/main" val="708839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kern="1200" dirty="0" smtClean="0">
                <a:solidFill>
                  <a:schemeClr val="tx1"/>
                </a:solidFill>
                <a:effectLst/>
                <a:latin typeface="+mn-lt"/>
                <a:ea typeface="+mn-ea"/>
                <a:cs typeface="+mn-cs"/>
              </a:rPr>
              <a:t>Exempel på dagens implementeringar i vardagen.</a:t>
            </a:r>
            <a:endParaRPr lang="fi-FI" dirty="0"/>
          </a:p>
        </p:txBody>
      </p:sp>
      <p:sp>
        <p:nvSpPr>
          <p:cNvPr id="4" name="Slide Number Placeholder 3"/>
          <p:cNvSpPr>
            <a:spLocks noGrp="1"/>
          </p:cNvSpPr>
          <p:nvPr>
            <p:ph type="sldNum" sz="quarter" idx="10"/>
          </p:nvPr>
        </p:nvSpPr>
        <p:spPr/>
        <p:txBody>
          <a:bodyPr/>
          <a:lstStyle/>
          <a:p>
            <a:fld id="{84DC6F48-C9B6-4F18-884F-A54260531484}" type="slidenum">
              <a:rPr lang="en-GB" smtClean="0"/>
              <a:t>9</a:t>
            </a:fld>
            <a:endParaRPr lang="en-GB"/>
          </a:p>
        </p:txBody>
      </p:sp>
    </p:spTree>
    <p:extLst>
      <p:ext uri="{BB962C8B-B14F-4D97-AF65-F5344CB8AC3E}">
        <p14:creationId xmlns:p14="http://schemas.microsoft.com/office/powerpoint/2010/main" val="64510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10</a:t>
            </a:fld>
            <a:endParaRPr lang="en-GB"/>
          </a:p>
        </p:txBody>
      </p:sp>
    </p:spTree>
    <p:extLst>
      <p:ext uri="{BB962C8B-B14F-4D97-AF65-F5344CB8AC3E}">
        <p14:creationId xmlns:p14="http://schemas.microsoft.com/office/powerpoint/2010/main" val="1870778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11</a:t>
            </a:fld>
            <a:endParaRPr lang="en-GB"/>
          </a:p>
        </p:txBody>
      </p:sp>
    </p:spTree>
    <p:extLst>
      <p:ext uri="{BB962C8B-B14F-4D97-AF65-F5344CB8AC3E}">
        <p14:creationId xmlns:p14="http://schemas.microsoft.com/office/powerpoint/2010/main" val="2331768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Kuva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7766" y="6038210"/>
            <a:ext cx="838200" cy="295275"/>
          </a:xfrm>
          <a:prstGeom prst="rect">
            <a:avLst/>
          </a:prstGeom>
        </p:spPr>
      </p:pic>
    </p:spTree>
    <p:extLst>
      <p:ext uri="{BB962C8B-B14F-4D97-AF65-F5344CB8AC3E}">
        <p14:creationId xmlns:p14="http://schemas.microsoft.com/office/powerpoint/2010/main" val="177330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4"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Kuva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8709" y="6051858"/>
            <a:ext cx="838200" cy="295275"/>
          </a:xfrm>
          <a:prstGeom prst="rect">
            <a:avLst/>
          </a:prstGeom>
        </p:spPr>
      </p:pic>
    </p:spTree>
    <p:extLst>
      <p:ext uri="{BB962C8B-B14F-4D97-AF65-F5344CB8AC3E}">
        <p14:creationId xmlns:p14="http://schemas.microsoft.com/office/powerpoint/2010/main" val="1213426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580353"/>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2/2e/View_of_the_entrance_to_the_Arsenal_by_Canaletto,_1732.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329045" y="2130780"/>
            <a:ext cx="5251759" cy="1938992"/>
          </a:xfrm>
          <a:prstGeom prst="rect">
            <a:avLst/>
          </a:prstGeom>
          <a:noFill/>
        </p:spPr>
        <p:txBody>
          <a:bodyPr wrap="none" rtlCol="0" anchor="t">
            <a:spAutoFit/>
          </a:bodyPr>
          <a:lstStyle/>
          <a:p>
            <a:pPr algn="ctr"/>
            <a:r>
              <a:rPr lang="sv-SE" sz="2000" dirty="0">
                <a:latin typeface="Arial"/>
                <a:ea typeface="Arial" charset="0"/>
                <a:cs typeface="Arial"/>
              </a:rPr>
              <a:t>T00- B</a:t>
            </a:r>
          </a:p>
          <a:p>
            <a:pPr algn="ctr"/>
            <a:r>
              <a:rPr lang="sv-SE" sz="4000" dirty="0">
                <a:latin typeface="Arial"/>
                <a:ea typeface="Arial" charset="0"/>
                <a:cs typeface="Arial"/>
              </a:rPr>
              <a:t>LEAN, GRUNDERNA</a:t>
            </a:r>
            <a:endParaRPr lang="sv-SE" dirty="0">
              <a:latin typeface="Arial"/>
              <a:cs typeface="Arial"/>
            </a:endParaRPr>
          </a:p>
          <a:p>
            <a:pPr algn="ctr"/>
            <a:r>
              <a:rPr lang="en-US" sz="6000" dirty="0">
                <a:latin typeface="Calibri"/>
                <a:cs typeface="Calibri"/>
              </a:rPr>
              <a:t>Lean - </a:t>
            </a:r>
            <a:r>
              <a:rPr lang="en-US" sz="6000" dirty="0" err="1">
                <a:latin typeface="Calibri"/>
                <a:cs typeface="Calibri"/>
              </a:rPr>
              <a:t>Inledning</a:t>
            </a:r>
            <a:endParaRPr lang="en-US" sz="6000" dirty="0">
              <a:latin typeface="Calibri"/>
              <a:cs typeface="Calibri"/>
            </a:endParaRPr>
          </a:p>
        </p:txBody>
      </p:sp>
    </p:spTree>
    <p:extLst>
      <p:ext uri="{BB962C8B-B14F-4D97-AF65-F5344CB8AC3E}">
        <p14:creationId xmlns:p14="http://schemas.microsoft.com/office/powerpoint/2010/main" val="144626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p:cNvSpPr txBox="1">
            <a:spLocks/>
          </p:cNvSpPr>
          <p:nvPr/>
        </p:nvSpPr>
        <p:spPr>
          <a:xfrm>
            <a:off x="623888" y="1628775"/>
            <a:ext cx="10944225" cy="4265998"/>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buNone/>
            </a:pPr>
            <a:r>
              <a:rPr lang="pt-PT" sz="3200" b="1" dirty="0">
                <a:latin typeface="Calibri" pitchFamily="34" charset="0"/>
              </a:rPr>
              <a:t>Lean</a:t>
            </a:r>
          </a:p>
          <a:p>
            <a:pPr>
              <a:lnSpc>
                <a:spcPct val="100000"/>
              </a:lnSpc>
              <a:spcBef>
                <a:spcPts val="600"/>
              </a:spcBef>
              <a:buFont typeface="Wingdings" panose="05000000000000000000" pitchFamily="2" charset="2"/>
              <a:buChar char="§"/>
            </a:pPr>
            <a:r>
              <a:rPr lang="en-GB" sz="2400" dirty="0">
                <a:latin typeface="Calibri"/>
                <a:cs typeface="Calibri"/>
              </a:rPr>
              <a:t>Den </a:t>
            </a:r>
            <a:r>
              <a:rPr lang="en-GB" sz="2400" dirty="0" err="1">
                <a:latin typeface="Calibri"/>
                <a:cs typeface="Calibri"/>
              </a:rPr>
              <a:t>engelska</a:t>
            </a:r>
            <a:r>
              <a:rPr lang="en-GB" sz="2400" dirty="0">
                <a:latin typeface="Calibri"/>
                <a:cs typeface="Calibri"/>
              </a:rPr>
              <a:t> </a:t>
            </a:r>
            <a:r>
              <a:rPr lang="en-GB" sz="2400" dirty="0" err="1">
                <a:latin typeface="Calibri"/>
                <a:cs typeface="Calibri"/>
              </a:rPr>
              <a:t>termen</a:t>
            </a:r>
            <a:r>
              <a:rPr lang="en-GB" sz="2400" dirty="0">
                <a:latin typeface="Calibri"/>
                <a:cs typeface="Calibri"/>
              </a:rPr>
              <a:t> </a:t>
            </a:r>
            <a:r>
              <a:rPr lang="en-GB" sz="2400" dirty="0" err="1">
                <a:latin typeface="Calibri"/>
                <a:cs typeface="Calibri"/>
              </a:rPr>
              <a:t>betyder</a:t>
            </a:r>
            <a:r>
              <a:rPr lang="en-GB" sz="2400" dirty="0">
                <a:latin typeface="Calibri"/>
                <a:cs typeface="Calibri"/>
              </a:rPr>
              <a:t> </a:t>
            </a:r>
            <a:r>
              <a:rPr lang="en-GB" sz="2400" dirty="0" err="1">
                <a:latin typeface="Calibri"/>
                <a:cs typeface="Calibri"/>
              </a:rPr>
              <a:t>fettfritt</a:t>
            </a:r>
            <a:r>
              <a:rPr lang="en-GB" sz="2400" dirty="0">
                <a:latin typeface="Calibri"/>
                <a:cs typeface="Calibri"/>
              </a:rPr>
              <a:t>, </a:t>
            </a:r>
            <a:r>
              <a:rPr lang="en-GB" sz="2400" dirty="0" err="1">
                <a:latin typeface="Calibri"/>
                <a:cs typeface="Calibri"/>
              </a:rPr>
              <a:t>slankt</a:t>
            </a:r>
            <a:r>
              <a:rPr lang="en-GB" sz="2400" dirty="0">
                <a:latin typeface="Calibri"/>
                <a:cs typeface="Calibri"/>
              </a:rPr>
              <a:t> </a:t>
            </a:r>
            <a:r>
              <a:rPr lang="en-GB" sz="2400" dirty="0" err="1">
                <a:latin typeface="Calibri"/>
                <a:cs typeface="Calibri"/>
              </a:rPr>
              <a:t>och</a:t>
            </a:r>
            <a:r>
              <a:rPr lang="en-GB" sz="2400" dirty="0">
                <a:latin typeface="Calibri"/>
                <a:cs typeface="Calibri"/>
              </a:rPr>
              <a:t> </a:t>
            </a:r>
            <a:r>
              <a:rPr lang="en-GB" sz="2400" dirty="0" err="1">
                <a:latin typeface="Calibri"/>
                <a:cs typeface="Calibri"/>
              </a:rPr>
              <a:t>tunnt</a:t>
            </a:r>
            <a:endParaRPr lang="en-GB" sz="2400" dirty="0">
              <a:latin typeface="Calibri"/>
              <a:cs typeface="Calibri"/>
            </a:endParaRPr>
          </a:p>
          <a:p>
            <a:pPr>
              <a:lnSpc>
                <a:spcPct val="100000"/>
              </a:lnSpc>
              <a:spcBef>
                <a:spcPts val="600"/>
              </a:spcBef>
              <a:buFont typeface="Wingdings" panose="05000000000000000000" pitchFamily="2" charset="2"/>
              <a:buChar char="§"/>
            </a:pPr>
            <a:r>
              <a:rPr lang="en-GB" sz="2400" dirty="0" err="1">
                <a:latin typeface="Calibri"/>
                <a:cs typeface="Calibri"/>
              </a:rPr>
              <a:t>Nånting</a:t>
            </a:r>
            <a:r>
              <a:rPr lang="en-GB" sz="2400" dirty="0">
                <a:latin typeface="Calibri"/>
                <a:cs typeface="Calibri"/>
              </a:rPr>
              <a:t> </a:t>
            </a:r>
            <a:r>
              <a:rPr lang="en-GB" sz="2400" dirty="0" err="1">
                <a:latin typeface="Calibri"/>
                <a:cs typeface="Calibri"/>
              </a:rPr>
              <a:t>som</a:t>
            </a:r>
            <a:r>
              <a:rPr lang="en-GB" sz="2400" dirty="0">
                <a:latin typeface="Calibri"/>
                <a:cs typeface="Calibri"/>
              </a:rPr>
              <a:t> </a:t>
            </a:r>
            <a:r>
              <a:rPr lang="en-GB" sz="2400" dirty="0" err="1">
                <a:latin typeface="Calibri"/>
                <a:cs typeface="Calibri"/>
              </a:rPr>
              <a:t>innehåller</a:t>
            </a:r>
            <a:r>
              <a:rPr lang="en-GB" sz="2400" dirty="0">
                <a:latin typeface="Calibri"/>
                <a:cs typeface="Calibri"/>
              </a:rPr>
              <a:t> bara </a:t>
            </a:r>
            <a:r>
              <a:rPr lang="en-GB" sz="2400" dirty="0" err="1">
                <a:latin typeface="Calibri"/>
                <a:cs typeface="Calibri"/>
              </a:rPr>
              <a:t>det</a:t>
            </a:r>
            <a:r>
              <a:rPr lang="en-GB" sz="2400" dirty="0">
                <a:latin typeface="Calibri"/>
                <a:cs typeface="Calibri"/>
              </a:rPr>
              <a:t> </a:t>
            </a:r>
            <a:r>
              <a:rPr lang="en-GB" sz="2400" dirty="0" err="1">
                <a:latin typeface="Calibri"/>
                <a:cs typeface="Calibri"/>
              </a:rPr>
              <a:t>som</a:t>
            </a:r>
            <a:r>
              <a:rPr lang="en-GB" sz="2400" dirty="0">
                <a:latin typeface="Calibri"/>
                <a:cs typeface="Calibri"/>
              </a:rPr>
              <a:t> </a:t>
            </a:r>
            <a:r>
              <a:rPr lang="en-GB" sz="2400" dirty="0" err="1">
                <a:latin typeface="Calibri"/>
                <a:cs typeface="Calibri"/>
              </a:rPr>
              <a:t>behövs</a:t>
            </a:r>
            <a:r>
              <a:rPr lang="en-GB" sz="2400" dirty="0">
                <a:latin typeface="Calibri"/>
                <a:cs typeface="Calibri"/>
              </a:rPr>
              <a:t>.</a:t>
            </a:r>
          </a:p>
          <a:p>
            <a:pPr marL="0" indent="0">
              <a:lnSpc>
                <a:spcPct val="100000"/>
              </a:lnSpc>
              <a:spcBef>
                <a:spcPts val="600"/>
              </a:spcBef>
              <a:buNone/>
            </a:pPr>
            <a:endParaRPr lang="pt-PT" sz="1000" dirty="0"/>
          </a:p>
          <a:p>
            <a:pPr marL="0" indent="0">
              <a:lnSpc>
                <a:spcPct val="100000"/>
              </a:lnSpc>
              <a:spcBef>
                <a:spcPts val="600"/>
              </a:spcBef>
              <a:buNone/>
            </a:pPr>
            <a:endParaRPr lang="pt-PT" sz="1000" dirty="0"/>
          </a:p>
          <a:p>
            <a:pPr marL="0" indent="0">
              <a:lnSpc>
                <a:spcPct val="100000"/>
              </a:lnSpc>
              <a:spcBef>
                <a:spcPts val="600"/>
              </a:spcBef>
              <a:buNone/>
            </a:pPr>
            <a:r>
              <a:rPr lang="pt-PT" sz="3200" b="1" dirty="0">
                <a:latin typeface="Calibri"/>
                <a:cs typeface="Calibri"/>
              </a:rPr>
              <a:t>Lean-produktion (Lean Manufacturing) </a:t>
            </a:r>
            <a:endParaRPr lang="pt-PT" sz="3200" b="1" dirty="0">
              <a:latin typeface="Calibri" pitchFamily="34" charset="0"/>
              <a:cs typeface="Calibri"/>
            </a:endParaRPr>
          </a:p>
          <a:p>
            <a:pPr>
              <a:lnSpc>
                <a:spcPct val="100000"/>
              </a:lnSpc>
              <a:spcBef>
                <a:spcPts val="600"/>
              </a:spcBef>
              <a:buFont typeface="Wingdings" panose="05000000000000000000" pitchFamily="2" charset="2"/>
              <a:buChar char="§"/>
            </a:pPr>
            <a:r>
              <a:rPr lang="en-GB" sz="2400" dirty="0" err="1">
                <a:latin typeface="Calibri"/>
                <a:cs typeface="Calibri"/>
              </a:rPr>
              <a:t>Tankesätt</a:t>
            </a:r>
            <a:r>
              <a:rPr lang="en-GB" sz="2400" dirty="0">
                <a:latin typeface="Calibri"/>
                <a:cs typeface="Calibri"/>
              </a:rPr>
              <a:t> (</a:t>
            </a:r>
            <a:r>
              <a:rPr lang="en-GB" sz="2400" dirty="0" err="1">
                <a:latin typeface="Calibri"/>
                <a:cs typeface="Calibri"/>
              </a:rPr>
              <a:t>filosofi</a:t>
            </a:r>
            <a:r>
              <a:rPr lang="en-GB" sz="2400" dirty="0">
                <a:latin typeface="Calibri"/>
                <a:cs typeface="Calibri"/>
              </a:rPr>
              <a:t>) </a:t>
            </a:r>
            <a:r>
              <a:rPr lang="en-GB" sz="2400" dirty="0" err="1">
                <a:latin typeface="Calibri"/>
                <a:cs typeface="Calibri"/>
              </a:rPr>
              <a:t>som</a:t>
            </a:r>
            <a:r>
              <a:rPr lang="en-GB" sz="2400" dirty="0">
                <a:latin typeface="Calibri"/>
                <a:cs typeface="Calibri"/>
              </a:rPr>
              <a:t> </a:t>
            </a:r>
            <a:r>
              <a:rPr lang="en-GB" sz="2400" dirty="0" err="1">
                <a:latin typeface="Calibri"/>
                <a:cs typeface="Calibri"/>
              </a:rPr>
              <a:t>koncentrerar</a:t>
            </a:r>
            <a:r>
              <a:rPr lang="en-GB" sz="2400" dirty="0">
                <a:latin typeface="Calibri"/>
                <a:cs typeface="Calibri"/>
              </a:rPr>
              <a:t> sig </a:t>
            </a:r>
            <a:r>
              <a:rPr lang="en-GB" sz="2400" dirty="0" err="1">
                <a:latin typeface="Calibri"/>
                <a:cs typeface="Calibri"/>
              </a:rPr>
              <a:t>på</a:t>
            </a:r>
            <a:r>
              <a:rPr lang="en-GB" sz="2400" dirty="0">
                <a:latin typeface="Calibri"/>
                <a:cs typeface="Calibri"/>
              </a:rPr>
              <a:t> </a:t>
            </a:r>
            <a:r>
              <a:rPr lang="en-GB" sz="2400" dirty="0" err="1">
                <a:latin typeface="Calibri"/>
                <a:cs typeface="Calibri"/>
              </a:rPr>
              <a:t>att</a:t>
            </a:r>
            <a:r>
              <a:rPr lang="en-GB" sz="2400" dirty="0">
                <a:latin typeface="Calibri"/>
                <a:cs typeface="Calibri"/>
              </a:rPr>
              <a:t> </a:t>
            </a:r>
            <a:r>
              <a:rPr lang="en-GB" sz="2400" dirty="0" err="1">
                <a:latin typeface="Calibri"/>
                <a:cs typeface="Calibri"/>
              </a:rPr>
              <a:t>maximera</a:t>
            </a:r>
            <a:r>
              <a:rPr lang="en-GB" sz="2400" dirty="0">
                <a:latin typeface="Calibri"/>
                <a:cs typeface="Calibri"/>
              </a:rPr>
              <a:t> </a:t>
            </a:r>
            <a:r>
              <a:rPr lang="en-GB" sz="2400" dirty="0" err="1">
                <a:latin typeface="Calibri"/>
                <a:cs typeface="Calibri"/>
              </a:rPr>
              <a:t>värdet</a:t>
            </a:r>
            <a:r>
              <a:rPr lang="en-GB" sz="2400" dirty="0">
                <a:latin typeface="Calibri"/>
                <a:cs typeface="Calibri"/>
              </a:rPr>
              <a:t>  </a:t>
            </a:r>
            <a:r>
              <a:rPr lang="en-GB" sz="2400" dirty="0" err="1">
                <a:latin typeface="Calibri"/>
                <a:cs typeface="Calibri"/>
              </a:rPr>
              <a:t>för</a:t>
            </a:r>
            <a:r>
              <a:rPr lang="en-GB" sz="2400" dirty="0">
                <a:latin typeface="Calibri"/>
                <a:cs typeface="Calibri"/>
              </a:rPr>
              <a:t> </a:t>
            </a:r>
            <a:r>
              <a:rPr lang="en-GB" sz="2400" dirty="0" err="1">
                <a:latin typeface="Calibri"/>
                <a:cs typeface="Calibri"/>
              </a:rPr>
              <a:t>kunden</a:t>
            </a:r>
            <a:r>
              <a:rPr lang="en-GB" sz="2400" dirty="0">
                <a:latin typeface="Calibri"/>
                <a:cs typeface="Calibri"/>
              </a:rPr>
              <a:t> </a:t>
            </a:r>
            <a:r>
              <a:rPr lang="en-GB" sz="2400" dirty="0" err="1">
                <a:latin typeface="Calibri"/>
                <a:cs typeface="Calibri"/>
              </a:rPr>
              <a:t>och</a:t>
            </a:r>
            <a:r>
              <a:rPr lang="en-GB" sz="2400" dirty="0">
                <a:latin typeface="Calibri"/>
                <a:cs typeface="Calibri"/>
              </a:rPr>
              <a:t> </a:t>
            </a:r>
            <a:r>
              <a:rPr lang="en-GB" sz="2400" dirty="0" err="1">
                <a:latin typeface="Calibri"/>
                <a:cs typeface="Calibri"/>
              </a:rPr>
              <a:t>för</a:t>
            </a:r>
            <a:r>
              <a:rPr lang="en-GB" sz="2400" dirty="0">
                <a:latin typeface="Calibri"/>
                <a:cs typeface="Calibri"/>
              </a:rPr>
              <a:t> </a:t>
            </a:r>
            <a:r>
              <a:rPr lang="en-GB" sz="2400" dirty="0" err="1">
                <a:latin typeface="Calibri"/>
                <a:cs typeface="Calibri"/>
              </a:rPr>
              <a:t>att</a:t>
            </a:r>
            <a:r>
              <a:rPr lang="en-GB" sz="2400" dirty="0">
                <a:latin typeface="Calibri"/>
                <a:cs typeface="Calibri"/>
              </a:rPr>
              <a:t> </a:t>
            </a:r>
            <a:r>
              <a:rPr lang="en-GB" sz="2400" dirty="0" err="1">
                <a:latin typeface="Calibri"/>
                <a:cs typeface="Calibri"/>
              </a:rPr>
              <a:t>eliminera</a:t>
            </a:r>
            <a:r>
              <a:rPr lang="en-GB" sz="2400" dirty="0">
                <a:latin typeface="Calibri"/>
                <a:cs typeface="Calibri"/>
              </a:rPr>
              <a:t> </a:t>
            </a:r>
            <a:r>
              <a:rPr lang="en-GB" sz="2400" dirty="0" err="1" smtClean="0">
                <a:latin typeface="Calibri"/>
                <a:cs typeface="Calibri"/>
              </a:rPr>
              <a:t>slöseri</a:t>
            </a:r>
            <a:r>
              <a:rPr lang="en-GB" sz="2400" dirty="0" smtClean="0">
                <a:latin typeface="Calibri"/>
                <a:cs typeface="Calibri"/>
              </a:rPr>
              <a:t> (spill).</a:t>
            </a:r>
            <a:endParaRPr lang="en-GB" sz="2400" dirty="0">
              <a:latin typeface="Calibri"/>
              <a:cs typeface="Calibri"/>
            </a:endParaRPr>
          </a:p>
          <a:p>
            <a:pPr>
              <a:lnSpc>
                <a:spcPct val="100000"/>
              </a:lnSpc>
              <a:spcBef>
                <a:spcPts val="600"/>
              </a:spcBef>
              <a:buFont typeface="Wingdings" panose="05000000000000000000" pitchFamily="2" charset="2"/>
              <a:buChar char="§"/>
            </a:pPr>
            <a:r>
              <a:rPr lang="en-GB" sz="2400" dirty="0" err="1">
                <a:latin typeface="Calibri"/>
                <a:cs typeface="Calibri"/>
              </a:rPr>
              <a:t>Begreppet</a:t>
            </a:r>
            <a:r>
              <a:rPr lang="en-GB" sz="2400" dirty="0">
                <a:latin typeface="Calibri"/>
                <a:cs typeface="Calibri"/>
              </a:rPr>
              <a:t> </a:t>
            </a:r>
            <a:r>
              <a:rPr lang="en-GB" sz="2400" dirty="0" err="1">
                <a:latin typeface="Calibri"/>
                <a:cs typeface="Calibri"/>
              </a:rPr>
              <a:t>baserar</a:t>
            </a:r>
            <a:r>
              <a:rPr lang="en-GB" sz="2400" dirty="0">
                <a:latin typeface="Calibri"/>
                <a:cs typeface="Calibri"/>
              </a:rPr>
              <a:t> sig </a:t>
            </a:r>
            <a:r>
              <a:rPr lang="en-GB" sz="2400" dirty="0" err="1">
                <a:latin typeface="Calibri"/>
                <a:cs typeface="Calibri"/>
              </a:rPr>
              <a:t>också</a:t>
            </a:r>
            <a:r>
              <a:rPr lang="en-GB" sz="2400" dirty="0">
                <a:latin typeface="Calibri"/>
                <a:cs typeface="Calibri"/>
              </a:rPr>
              <a:t> </a:t>
            </a:r>
            <a:r>
              <a:rPr lang="en-GB" sz="2400" dirty="0" err="1">
                <a:latin typeface="Calibri"/>
                <a:cs typeface="Calibri"/>
              </a:rPr>
              <a:t>på</a:t>
            </a:r>
            <a:r>
              <a:rPr lang="en-GB" sz="2400" dirty="0">
                <a:latin typeface="Calibri"/>
                <a:cs typeface="Calibri"/>
              </a:rPr>
              <a:t> </a:t>
            </a:r>
            <a:r>
              <a:rPr lang="en-GB" sz="2400" dirty="0" err="1">
                <a:latin typeface="Calibri"/>
                <a:cs typeface="Calibri"/>
              </a:rPr>
              <a:t>kontinuerlig</a:t>
            </a:r>
            <a:r>
              <a:rPr lang="en-GB" sz="2400" dirty="0">
                <a:latin typeface="Calibri"/>
                <a:cs typeface="Calibri"/>
              </a:rPr>
              <a:t> </a:t>
            </a:r>
            <a:r>
              <a:rPr lang="en-GB" sz="2400" dirty="0" err="1">
                <a:latin typeface="Calibri"/>
                <a:cs typeface="Calibri"/>
              </a:rPr>
              <a:t>förbättring</a:t>
            </a:r>
            <a:r>
              <a:rPr lang="en-GB" sz="2400" dirty="0">
                <a:latin typeface="Calibri"/>
                <a:cs typeface="Calibri"/>
              </a:rPr>
              <a:t> </a:t>
            </a:r>
            <a:r>
              <a:rPr lang="en-GB" sz="2400" dirty="0" err="1">
                <a:latin typeface="Calibri"/>
                <a:cs typeface="Calibri"/>
              </a:rPr>
              <a:t>av</a:t>
            </a:r>
            <a:r>
              <a:rPr lang="en-GB" sz="2400" dirty="0">
                <a:latin typeface="Calibri"/>
                <a:cs typeface="Calibri"/>
              </a:rPr>
              <a:t> </a:t>
            </a:r>
            <a:r>
              <a:rPr lang="en-GB" sz="2400" dirty="0" err="1">
                <a:latin typeface="Calibri"/>
                <a:cs typeface="Calibri"/>
              </a:rPr>
              <a:t>produktionsprocesserna</a:t>
            </a:r>
            <a:r>
              <a:rPr lang="en-GB" sz="2400" dirty="0">
                <a:latin typeface="Calibri"/>
                <a:cs typeface="Calibri"/>
              </a:rPr>
              <a:t>.</a:t>
            </a:r>
            <a:endParaRPr lang="pt-PT" sz="2400" dirty="0">
              <a:latin typeface="Calibri"/>
              <a:cs typeface="Calibri"/>
            </a:endParaRPr>
          </a:p>
          <a:p>
            <a:pPr marL="0" indent="0">
              <a:lnSpc>
                <a:spcPct val="100000"/>
              </a:lnSpc>
              <a:spcBef>
                <a:spcPts val="600"/>
              </a:spcBef>
              <a:buNone/>
            </a:pPr>
            <a:endParaRPr lang="en-GB" sz="2400" dirty="0">
              <a:latin typeface="Calibri"/>
              <a:cs typeface="Calibri"/>
            </a:endParaRPr>
          </a:p>
        </p:txBody>
      </p:sp>
      <p:sp>
        <p:nvSpPr>
          <p:cNvPr id="6"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Inledning</a:t>
            </a:r>
            <a:endParaRPr lang="en-US" sz="4100" b="1" dirty="0">
              <a:latin typeface="+mn-lt"/>
            </a:endParaRPr>
          </a:p>
          <a:p>
            <a:pPr algn="ctr"/>
            <a:r>
              <a:rPr lang="en-US" sz="3300" b="1" dirty="0" err="1">
                <a:latin typeface="+mn-lt"/>
              </a:rPr>
              <a:t>Vad</a:t>
            </a:r>
            <a:r>
              <a:rPr lang="en-US" sz="3300" b="1" dirty="0">
                <a:latin typeface="+mn-lt"/>
              </a:rPr>
              <a:t> </a:t>
            </a:r>
            <a:r>
              <a:rPr lang="en-US" sz="3300" b="1" dirty="0" err="1">
                <a:latin typeface="+mn-lt"/>
              </a:rPr>
              <a:t>är</a:t>
            </a:r>
            <a:r>
              <a:rPr lang="en-US" sz="3300" b="1" dirty="0">
                <a:latin typeface="+mn-lt"/>
              </a:rPr>
              <a:t> Lean?</a:t>
            </a:r>
          </a:p>
        </p:txBody>
      </p:sp>
    </p:spTree>
    <p:extLst>
      <p:ext uri="{BB962C8B-B14F-4D97-AF65-F5344CB8AC3E}">
        <p14:creationId xmlns:p14="http://schemas.microsoft.com/office/powerpoint/2010/main" val="393730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639097" y="1762308"/>
            <a:ext cx="10913806" cy="3791146"/>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buNone/>
            </a:pPr>
            <a:r>
              <a:rPr lang="pt-PT" sz="3200" b="1" dirty="0">
                <a:latin typeface="Calibri"/>
                <a:cs typeface="Calibri"/>
              </a:rPr>
              <a:t>Lean-produktion (Lean Production)</a:t>
            </a:r>
          </a:p>
          <a:p>
            <a:pPr>
              <a:lnSpc>
                <a:spcPct val="100000"/>
              </a:lnSpc>
              <a:spcBef>
                <a:spcPts val="600"/>
              </a:spcBef>
              <a:buFont typeface="Wingdings" panose="05000000000000000000" pitchFamily="2" charset="2"/>
              <a:buChar char="§"/>
            </a:pPr>
            <a:r>
              <a:rPr lang="sv-SE" sz="2400" dirty="0">
                <a:latin typeface="Calibri"/>
                <a:cs typeface="Calibri"/>
              </a:rPr>
              <a:t>Produktion av produkter och tjänster i en bred produktfamilj i små satser och förkortade produktionstider.</a:t>
            </a:r>
            <a:endParaRPr lang="en-GB" sz="2400" dirty="0">
              <a:latin typeface="Calibri"/>
              <a:cs typeface="Calibri"/>
            </a:endParaRPr>
          </a:p>
          <a:p>
            <a:pPr>
              <a:lnSpc>
                <a:spcPct val="100000"/>
              </a:lnSpc>
              <a:spcBef>
                <a:spcPts val="600"/>
              </a:spcBef>
              <a:buFont typeface="Wingdings" panose="05000000000000000000" pitchFamily="2" charset="2"/>
              <a:buChar char="§"/>
            </a:pPr>
            <a:r>
              <a:rPr lang="en-GB" sz="2400" dirty="0" err="1" smtClean="0">
                <a:latin typeface="Calibri"/>
                <a:cs typeface="Calibri"/>
              </a:rPr>
              <a:t>Övriga</a:t>
            </a:r>
            <a:r>
              <a:rPr lang="en-GB" sz="2400" dirty="0" smtClean="0">
                <a:latin typeface="Calibri"/>
                <a:cs typeface="Calibri"/>
              </a:rPr>
              <a:t> </a:t>
            </a:r>
            <a:r>
              <a:rPr lang="en-GB" sz="2400" dirty="0" err="1">
                <a:latin typeface="Calibri"/>
                <a:cs typeface="Calibri"/>
              </a:rPr>
              <a:t>tyngdpunkter</a:t>
            </a:r>
            <a:r>
              <a:rPr lang="en-GB" sz="2400" dirty="0">
                <a:latin typeface="Calibri"/>
                <a:cs typeface="Calibri"/>
              </a:rPr>
              <a:t> </a:t>
            </a:r>
            <a:r>
              <a:rPr lang="en-GB" sz="2400" dirty="0" err="1">
                <a:latin typeface="Calibri"/>
                <a:cs typeface="Calibri"/>
              </a:rPr>
              <a:t>är</a:t>
            </a:r>
            <a:r>
              <a:rPr lang="en-GB" sz="2400" dirty="0">
                <a:latin typeface="Calibri"/>
                <a:cs typeface="Calibri"/>
              </a:rPr>
              <a:t> </a:t>
            </a:r>
            <a:r>
              <a:rPr lang="en-GB" sz="2400" dirty="0" err="1">
                <a:latin typeface="Calibri"/>
                <a:cs typeface="Calibri"/>
              </a:rPr>
              <a:t>kvalitet</a:t>
            </a:r>
            <a:r>
              <a:rPr lang="en-GB" sz="2400" dirty="0">
                <a:latin typeface="Calibri"/>
                <a:cs typeface="Calibri"/>
              </a:rPr>
              <a:t>, </a:t>
            </a:r>
            <a:r>
              <a:rPr lang="en-GB" sz="2400" dirty="0" err="1">
                <a:latin typeface="Calibri"/>
                <a:cs typeface="Calibri"/>
              </a:rPr>
              <a:t>flexibilitet</a:t>
            </a:r>
            <a:r>
              <a:rPr lang="en-GB" sz="2400" dirty="0">
                <a:latin typeface="Calibri"/>
                <a:cs typeface="Calibri"/>
              </a:rPr>
              <a:t> </a:t>
            </a:r>
            <a:r>
              <a:rPr lang="en-GB" sz="2400" dirty="0" err="1">
                <a:latin typeface="Calibri"/>
                <a:cs typeface="Calibri"/>
              </a:rPr>
              <a:t>och</a:t>
            </a:r>
            <a:r>
              <a:rPr lang="en-GB" sz="2400" dirty="0">
                <a:latin typeface="Calibri"/>
                <a:cs typeface="Calibri"/>
              </a:rPr>
              <a:t> (</a:t>
            </a:r>
            <a:r>
              <a:rPr lang="en-GB" sz="2400" dirty="0" err="1">
                <a:latin typeface="Calibri"/>
                <a:cs typeface="Calibri"/>
              </a:rPr>
              <a:t>låga</a:t>
            </a:r>
            <a:r>
              <a:rPr lang="en-GB" sz="2400" dirty="0">
                <a:latin typeface="Calibri"/>
                <a:cs typeface="Calibri"/>
              </a:rPr>
              <a:t>) </a:t>
            </a:r>
            <a:r>
              <a:rPr lang="en-GB" sz="2400" dirty="0" err="1">
                <a:latin typeface="Calibri"/>
                <a:cs typeface="Calibri"/>
              </a:rPr>
              <a:t>kostnader</a:t>
            </a:r>
            <a:r>
              <a:rPr lang="en-GB" sz="2400" dirty="0">
                <a:latin typeface="Calibri"/>
                <a:cs typeface="Calibri"/>
              </a:rPr>
              <a:t>.</a:t>
            </a:r>
          </a:p>
          <a:p>
            <a:pPr marL="0" indent="0">
              <a:lnSpc>
                <a:spcPct val="100000"/>
              </a:lnSpc>
              <a:spcBef>
                <a:spcPts val="600"/>
              </a:spcBef>
              <a:buNone/>
            </a:pPr>
            <a:endParaRPr lang="pt-PT" sz="2400" dirty="0">
              <a:latin typeface="Calibri" pitchFamily="34" charset="0"/>
            </a:endParaRPr>
          </a:p>
          <a:p>
            <a:pPr marL="0" indent="0">
              <a:lnSpc>
                <a:spcPct val="100000"/>
              </a:lnSpc>
              <a:spcBef>
                <a:spcPts val="600"/>
              </a:spcBef>
              <a:buNone/>
            </a:pPr>
            <a:r>
              <a:rPr lang="pt-PT" sz="3200" b="1" dirty="0">
                <a:latin typeface="Calibri"/>
                <a:cs typeface="Calibri"/>
              </a:rPr>
              <a:t>Lean-tänkande </a:t>
            </a:r>
            <a:endParaRPr lang="pt-PT" sz="3200" b="1" dirty="0" smtClean="0">
              <a:latin typeface="Calibri"/>
              <a:cs typeface="Calibri"/>
            </a:endParaRPr>
          </a:p>
          <a:p>
            <a:pPr>
              <a:lnSpc>
                <a:spcPct val="100000"/>
              </a:lnSpc>
              <a:spcBef>
                <a:spcPts val="600"/>
              </a:spcBef>
            </a:pPr>
            <a:r>
              <a:rPr lang="sv-SE" sz="2400" dirty="0">
                <a:latin typeface="Calibri"/>
                <a:cs typeface="Calibri"/>
              </a:rPr>
              <a:t>En ledningsfilosofi genom vilken organisationer gradvis utvecklar kapacitet genom att eliminera slöseri och skapa mer värde för kunderna.</a:t>
            </a:r>
            <a:endParaRPr lang="pt-PT" sz="2400" dirty="0">
              <a:latin typeface="Calibri"/>
              <a:cs typeface="Calibri"/>
            </a:endParaRPr>
          </a:p>
        </p:txBody>
      </p:sp>
      <p:sp>
        <p:nvSpPr>
          <p:cNvPr id="4"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t>Inledning</a:t>
            </a:r>
            <a:endParaRPr lang="en-US" sz="4100" b="1" dirty="0"/>
          </a:p>
          <a:p>
            <a:pPr algn="ctr"/>
            <a:r>
              <a:rPr lang="en-US" sz="3300" b="1" dirty="0" err="1"/>
              <a:t>Vad</a:t>
            </a:r>
            <a:r>
              <a:rPr lang="en-US" sz="3300" b="1" dirty="0"/>
              <a:t> </a:t>
            </a:r>
            <a:r>
              <a:rPr lang="en-US" sz="3300" b="1" dirty="0" err="1"/>
              <a:t>är</a:t>
            </a:r>
            <a:r>
              <a:rPr lang="en-US" sz="3300" b="1" dirty="0"/>
              <a:t> Lean?</a:t>
            </a:r>
          </a:p>
          <a:p>
            <a:pPr algn="ctr"/>
            <a:endParaRPr lang="en-US" sz="3300" b="1" dirty="0">
              <a:latin typeface="+mn-lt"/>
            </a:endParaRPr>
          </a:p>
        </p:txBody>
      </p:sp>
    </p:spTree>
    <p:extLst>
      <p:ext uri="{BB962C8B-B14F-4D97-AF65-F5344CB8AC3E}">
        <p14:creationId xmlns:p14="http://schemas.microsoft.com/office/powerpoint/2010/main" val="136500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8913" y="2009251"/>
            <a:ext cx="6974701" cy="10779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b="1"/>
              <a:t>Lean = Toyota Production System (TPS)</a:t>
            </a:r>
          </a:p>
        </p:txBody>
      </p:sp>
      <p:sp>
        <p:nvSpPr>
          <p:cNvPr id="11" name="Sisällön paikkamerkki 2"/>
          <p:cNvSpPr txBox="1">
            <a:spLocks/>
          </p:cNvSpPr>
          <p:nvPr/>
        </p:nvSpPr>
        <p:spPr>
          <a:xfrm>
            <a:off x="451910" y="3825472"/>
            <a:ext cx="11308702" cy="2138093"/>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dirty="0">
                <a:latin typeface="Calibri" pitchFamily="34" charset="0"/>
              </a:rPr>
              <a:t>Lean-</a:t>
            </a:r>
            <a:r>
              <a:rPr lang="en-US" b="1" dirty="0" err="1">
                <a:latin typeface="Calibri" pitchFamily="34" charset="0"/>
              </a:rPr>
              <a:t>produktion</a:t>
            </a:r>
            <a:r>
              <a:rPr lang="en-US" b="1" dirty="0">
                <a:latin typeface="Calibri" pitchFamily="34" charset="0"/>
              </a:rPr>
              <a:t> </a:t>
            </a:r>
            <a:r>
              <a:rPr lang="en-US" b="1" dirty="0" err="1" smtClean="0">
                <a:latin typeface="Calibri" pitchFamily="34" charset="0"/>
              </a:rPr>
              <a:t>eller</a:t>
            </a:r>
            <a:r>
              <a:rPr lang="en-US" b="1" dirty="0" smtClean="0">
                <a:latin typeface="Calibri" pitchFamily="34" charset="0"/>
              </a:rPr>
              <a:t> </a:t>
            </a:r>
            <a:r>
              <a:rPr lang="en-US" b="1" dirty="0" err="1" smtClean="0">
                <a:latin typeface="Calibri" pitchFamily="34" charset="0"/>
              </a:rPr>
              <a:t>framställning</a:t>
            </a:r>
            <a:r>
              <a:rPr lang="en-US" b="1" dirty="0" smtClean="0">
                <a:latin typeface="Calibri" pitchFamily="34" charset="0"/>
              </a:rPr>
              <a:t> </a:t>
            </a:r>
            <a:r>
              <a:rPr lang="en-US" b="1" dirty="0" err="1">
                <a:latin typeface="Calibri" pitchFamily="34" charset="0"/>
              </a:rPr>
              <a:t>betyder</a:t>
            </a:r>
            <a:r>
              <a:rPr lang="en-US" b="1" dirty="0">
                <a:latin typeface="Calibri" pitchFamily="34" charset="0"/>
              </a:rPr>
              <a:t> </a:t>
            </a:r>
            <a:r>
              <a:rPr lang="en-US" b="1" dirty="0" err="1">
                <a:latin typeface="Calibri" pitchFamily="34" charset="0"/>
              </a:rPr>
              <a:t>produktion</a:t>
            </a:r>
            <a:r>
              <a:rPr lang="en-US" b="1" dirty="0">
                <a:latin typeface="Calibri" pitchFamily="34" charset="0"/>
              </a:rPr>
              <a:t> </a:t>
            </a:r>
            <a:r>
              <a:rPr lang="en-US" b="1" dirty="0" err="1">
                <a:latin typeface="Calibri" pitchFamily="34" charset="0"/>
              </a:rPr>
              <a:t>och</a:t>
            </a:r>
            <a:r>
              <a:rPr lang="en-US" b="1" dirty="0">
                <a:latin typeface="Calibri" pitchFamily="34" charset="0"/>
              </a:rPr>
              <a:t>/</a:t>
            </a:r>
            <a:r>
              <a:rPr lang="en-US" b="1" dirty="0" err="1">
                <a:latin typeface="Calibri" pitchFamily="34" charset="0"/>
              </a:rPr>
              <a:t>eller</a:t>
            </a:r>
            <a:r>
              <a:rPr lang="en-US" b="1" dirty="0">
                <a:latin typeface="Calibri" pitchFamily="34" charset="0"/>
              </a:rPr>
              <a:t> </a:t>
            </a:r>
            <a:r>
              <a:rPr lang="en-US" b="1" dirty="0" err="1" smtClean="0">
                <a:latin typeface="Calibri" pitchFamily="34" charset="0"/>
              </a:rPr>
              <a:t>leverans</a:t>
            </a:r>
            <a:r>
              <a:rPr lang="en-US" b="1" dirty="0" smtClean="0">
                <a:latin typeface="Calibri" pitchFamily="34" charset="0"/>
              </a:rPr>
              <a:t>:</a:t>
            </a:r>
            <a:endParaRPr lang="en-US" b="1" dirty="0">
              <a:latin typeface="Calibri" pitchFamily="34" charset="0"/>
            </a:endParaRPr>
          </a:p>
          <a:p>
            <a:pPr>
              <a:lnSpc>
                <a:spcPct val="120000"/>
              </a:lnSpc>
              <a:spcBef>
                <a:spcPts val="600"/>
              </a:spcBef>
              <a:buFont typeface="Wingdings" panose="05000000000000000000" pitchFamily="2" charset="2"/>
              <a:buChar char="§"/>
            </a:pPr>
            <a:r>
              <a:rPr lang="en-US" sz="2400" dirty="0" err="1">
                <a:latin typeface="Calibri"/>
                <a:cs typeface="Calibri"/>
              </a:rPr>
              <a:t>Vad</a:t>
            </a:r>
            <a:r>
              <a:rPr lang="en-US" sz="2400" dirty="0">
                <a:latin typeface="Calibri"/>
                <a:cs typeface="Calibri"/>
              </a:rPr>
              <a:t>? Bara </a:t>
            </a:r>
            <a:r>
              <a:rPr lang="en-US" sz="2400" i="1" dirty="0" err="1">
                <a:latin typeface="Calibri"/>
                <a:cs typeface="Calibri"/>
              </a:rPr>
              <a:t>det</a:t>
            </a:r>
            <a:r>
              <a:rPr lang="en-US" sz="2400" i="1" dirty="0">
                <a:latin typeface="Calibri"/>
                <a:cs typeface="Calibri"/>
              </a:rPr>
              <a:t> </a:t>
            </a:r>
            <a:r>
              <a:rPr lang="en-US" sz="2400" i="1" dirty="0" err="1">
                <a:latin typeface="Calibri"/>
                <a:cs typeface="Calibri"/>
              </a:rPr>
              <a:t>som</a:t>
            </a:r>
            <a:r>
              <a:rPr lang="en-US" sz="2400" i="1" dirty="0">
                <a:latin typeface="Calibri"/>
                <a:cs typeface="Calibri"/>
              </a:rPr>
              <a:t> </a:t>
            </a:r>
            <a:r>
              <a:rPr lang="en-US" sz="2400" i="1" dirty="0" err="1">
                <a:latin typeface="Calibri"/>
                <a:cs typeface="Calibri"/>
              </a:rPr>
              <a:t>behövs</a:t>
            </a:r>
            <a:r>
              <a:rPr lang="en-US" sz="2400" i="1" dirty="0">
                <a:latin typeface="Calibri"/>
                <a:cs typeface="Calibri"/>
              </a:rPr>
              <a:t> </a:t>
            </a:r>
            <a:r>
              <a:rPr lang="en-US" sz="2400" dirty="0" err="1">
                <a:latin typeface="Calibri"/>
                <a:cs typeface="Calibri"/>
              </a:rPr>
              <a:t>och</a:t>
            </a:r>
            <a:r>
              <a:rPr lang="en-US" sz="2400" dirty="0">
                <a:latin typeface="Calibri"/>
                <a:cs typeface="Calibri"/>
              </a:rPr>
              <a:t> bara </a:t>
            </a:r>
            <a:r>
              <a:rPr lang="en-US" sz="2400" dirty="0" smtClean="0">
                <a:latin typeface="Calibri"/>
                <a:cs typeface="Calibri"/>
              </a:rPr>
              <a:t>ï </a:t>
            </a:r>
            <a:r>
              <a:rPr lang="en-US" sz="2400" dirty="0">
                <a:latin typeface="Calibri"/>
                <a:cs typeface="Calibri"/>
              </a:rPr>
              <a:t>den </a:t>
            </a:r>
            <a:r>
              <a:rPr lang="en-US" sz="2400" i="1" dirty="0" err="1">
                <a:latin typeface="Calibri"/>
                <a:cs typeface="Calibri"/>
              </a:rPr>
              <a:t>mängd</a:t>
            </a:r>
            <a:r>
              <a:rPr lang="en-US" sz="2400" i="1" dirty="0">
                <a:latin typeface="Calibri"/>
                <a:cs typeface="Calibri"/>
              </a:rPr>
              <a:t> </a:t>
            </a:r>
            <a:r>
              <a:rPr lang="en-US" sz="2400" i="1" dirty="0" err="1">
                <a:latin typeface="Calibri"/>
                <a:cs typeface="Calibri"/>
              </a:rPr>
              <a:t>som</a:t>
            </a:r>
            <a:r>
              <a:rPr lang="en-US" sz="2400" i="1" dirty="0">
                <a:latin typeface="Calibri"/>
                <a:cs typeface="Calibri"/>
              </a:rPr>
              <a:t> </a:t>
            </a:r>
            <a:r>
              <a:rPr lang="en-US" sz="2400" i="1" dirty="0" err="1">
                <a:latin typeface="Calibri"/>
                <a:cs typeface="Calibri"/>
              </a:rPr>
              <a:t>behövs</a:t>
            </a:r>
            <a:r>
              <a:rPr lang="en-US" sz="2400" dirty="0">
                <a:latin typeface="Calibri"/>
                <a:cs typeface="Calibri"/>
              </a:rPr>
              <a:t>.</a:t>
            </a:r>
          </a:p>
          <a:p>
            <a:pPr>
              <a:lnSpc>
                <a:spcPct val="120000"/>
              </a:lnSpc>
              <a:spcBef>
                <a:spcPts val="600"/>
              </a:spcBef>
              <a:buFont typeface="Wingdings" panose="05000000000000000000" pitchFamily="2" charset="2"/>
              <a:buChar char="§"/>
            </a:pPr>
            <a:r>
              <a:rPr lang="en-US" sz="2400" dirty="0" err="1">
                <a:latin typeface="Calibri"/>
                <a:cs typeface="Calibri"/>
              </a:rPr>
              <a:t>Var</a:t>
            </a:r>
            <a:r>
              <a:rPr lang="en-US" sz="2400" dirty="0">
                <a:latin typeface="Calibri"/>
                <a:cs typeface="Calibri"/>
              </a:rPr>
              <a:t>? Bara </a:t>
            </a:r>
            <a:r>
              <a:rPr lang="en-US" sz="2400" i="1" dirty="0" err="1">
                <a:latin typeface="Calibri"/>
                <a:cs typeface="Calibri"/>
              </a:rPr>
              <a:t>där</a:t>
            </a:r>
            <a:r>
              <a:rPr lang="en-US" sz="2400" i="1" dirty="0">
                <a:latin typeface="Calibri"/>
                <a:cs typeface="Calibri"/>
              </a:rPr>
              <a:t> </a:t>
            </a:r>
            <a:r>
              <a:rPr lang="en-US" sz="2400" i="1" dirty="0" err="1">
                <a:latin typeface="Calibri"/>
                <a:cs typeface="Calibri"/>
              </a:rPr>
              <a:t>det</a:t>
            </a:r>
            <a:r>
              <a:rPr lang="en-US" sz="2400" i="1" dirty="0">
                <a:latin typeface="Calibri"/>
                <a:cs typeface="Calibri"/>
              </a:rPr>
              <a:t> </a:t>
            </a:r>
            <a:r>
              <a:rPr lang="en-US" sz="2400" i="1" dirty="0" err="1">
                <a:latin typeface="Calibri"/>
                <a:cs typeface="Calibri"/>
              </a:rPr>
              <a:t>behövs</a:t>
            </a:r>
            <a:r>
              <a:rPr lang="en-US" sz="2400" dirty="0">
                <a:latin typeface="Calibri"/>
                <a:cs typeface="Calibri"/>
              </a:rPr>
              <a:t>.</a:t>
            </a:r>
            <a:endParaRPr lang="en-US" sz="2400" i="1" dirty="0">
              <a:latin typeface="Calibri"/>
              <a:cs typeface="Calibri"/>
            </a:endParaRPr>
          </a:p>
          <a:p>
            <a:pPr>
              <a:lnSpc>
                <a:spcPct val="120000"/>
              </a:lnSpc>
              <a:spcBef>
                <a:spcPts val="600"/>
              </a:spcBef>
              <a:buFont typeface="Wingdings" panose="05000000000000000000" pitchFamily="2" charset="2"/>
              <a:buChar char="§"/>
            </a:pPr>
            <a:r>
              <a:rPr lang="en-US" sz="2400" dirty="0" err="1">
                <a:latin typeface="Calibri"/>
                <a:cs typeface="Calibri"/>
              </a:rPr>
              <a:t>När</a:t>
            </a:r>
            <a:r>
              <a:rPr lang="en-US" sz="2400" dirty="0">
                <a:latin typeface="Calibri"/>
                <a:cs typeface="Calibri"/>
              </a:rPr>
              <a:t>? Bara </a:t>
            </a:r>
            <a:r>
              <a:rPr lang="en-US" sz="2400" i="1" dirty="0" err="1">
                <a:latin typeface="Calibri"/>
                <a:cs typeface="Calibri"/>
              </a:rPr>
              <a:t>då</a:t>
            </a:r>
            <a:r>
              <a:rPr lang="en-US" sz="2400" i="1" dirty="0">
                <a:latin typeface="Calibri"/>
                <a:cs typeface="Calibri"/>
              </a:rPr>
              <a:t> </a:t>
            </a:r>
            <a:r>
              <a:rPr lang="en-US" sz="2400" i="1" dirty="0" err="1">
                <a:latin typeface="Calibri"/>
                <a:cs typeface="Calibri"/>
              </a:rPr>
              <a:t>det</a:t>
            </a:r>
            <a:r>
              <a:rPr lang="en-US" sz="2400" i="1" dirty="0">
                <a:latin typeface="Calibri"/>
                <a:cs typeface="Calibri"/>
              </a:rPr>
              <a:t> </a:t>
            </a:r>
            <a:r>
              <a:rPr lang="en-US" sz="2400" i="1" dirty="0" err="1">
                <a:latin typeface="Calibri"/>
                <a:cs typeface="Calibri"/>
              </a:rPr>
              <a:t>behövs</a:t>
            </a:r>
            <a:r>
              <a:rPr lang="en-US" sz="2400" dirty="0">
                <a:latin typeface="Calibri"/>
                <a:cs typeface="Calibri"/>
              </a:rPr>
              <a:t>.</a:t>
            </a:r>
            <a:endParaRPr lang="en-US" sz="2400" i="1" dirty="0">
              <a:latin typeface="Calibri"/>
              <a:cs typeface="Calibri"/>
            </a:endParaRPr>
          </a:p>
        </p:txBody>
      </p:sp>
      <p:sp>
        <p:nvSpPr>
          <p:cNvPr id="2" name="TextBox 1"/>
          <p:cNvSpPr txBox="1"/>
          <p:nvPr/>
        </p:nvSpPr>
        <p:spPr>
          <a:xfrm>
            <a:off x="1520455" y="1486031"/>
            <a:ext cx="1592103" cy="523220"/>
          </a:xfrm>
          <a:prstGeom prst="rect">
            <a:avLst/>
          </a:prstGeom>
          <a:noFill/>
        </p:spPr>
        <p:txBody>
          <a:bodyPr wrap="none" rtlCol="0">
            <a:spAutoFit/>
          </a:bodyPr>
          <a:lstStyle/>
          <a:p>
            <a:r>
              <a:rPr lang="pt-PT" sz="2800" b="1" dirty="0">
                <a:latin typeface="Calibri" pitchFamily="34" charset="0"/>
              </a:rPr>
              <a:t>I början…</a:t>
            </a:r>
            <a:endParaRPr lang="en-GB" sz="2800" b="1" dirty="0">
              <a:latin typeface="Calibri" pitchFamily="34" charset="0"/>
            </a:endParaRPr>
          </a:p>
        </p:txBody>
      </p:sp>
      <p:sp>
        <p:nvSpPr>
          <p:cNvPr id="6" name="Otsikko 1"/>
          <p:cNvSpPr txBox="1">
            <a:spLocks/>
          </p:cNvSpPr>
          <p:nvPr/>
        </p:nvSpPr>
        <p:spPr>
          <a:xfrm>
            <a:off x="1" y="442452"/>
            <a:ext cx="12192000" cy="1199536"/>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5400" b="1" dirty="0" err="1"/>
              <a:t>Inledning</a:t>
            </a:r>
            <a:endParaRPr lang="en-US" sz="5400" b="1" dirty="0"/>
          </a:p>
          <a:p>
            <a:pPr algn="ctr"/>
            <a:r>
              <a:rPr lang="en-US" b="1" dirty="0" err="1"/>
              <a:t>Vad</a:t>
            </a:r>
            <a:r>
              <a:rPr lang="en-US" b="1" dirty="0"/>
              <a:t> </a:t>
            </a:r>
            <a:r>
              <a:rPr lang="en-US" b="1" dirty="0" err="1"/>
              <a:t>är</a:t>
            </a:r>
            <a:r>
              <a:rPr lang="en-US" b="1" dirty="0"/>
              <a:t> Lean?</a:t>
            </a:r>
          </a:p>
          <a:p>
            <a:pPr algn="ctr"/>
            <a:endParaRPr lang="en-US" sz="4100" b="1" dirty="0">
              <a:latin typeface="+mn-lt"/>
            </a:endParaRPr>
          </a:p>
        </p:txBody>
      </p:sp>
      <p:sp>
        <p:nvSpPr>
          <p:cNvPr id="4" name="Rectangle 3"/>
          <p:cNvSpPr/>
          <p:nvPr/>
        </p:nvSpPr>
        <p:spPr>
          <a:xfrm>
            <a:off x="904228" y="3302252"/>
            <a:ext cx="10404067" cy="523220"/>
          </a:xfrm>
          <a:prstGeom prst="rect">
            <a:avLst/>
          </a:prstGeom>
        </p:spPr>
        <p:txBody>
          <a:bodyPr wrap="square">
            <a:spAutoFit/>
          </a:bodyPr>
          <a:lstStyle/>
          <a:p>
            <a:r>
              <a:rPr lang="en-US" sz="2800" b="1" dirty="0">
                <a:latin typeface="Calibri" pitchFamily="34" charset="0"/>
              </a:rPr>
              <a:t>… </a:t>
            </a:r>
            <a:r>
              <a:rPr lang="en-US" sz="2800" b="1" dirty="0" err="1" smtClean="0">
                <a:latin typeface="Calibri" pitchFamily="34" charset="0"/>
              </a:rPr>
              <a:t>nuförtiden</a:t>
            </a:r>
            <a:r>
              <a:rPr lang="en-US" sz="2800" b="1" dirty="0" smtClean="0">
                <a:latin typeface="Calibri" pitchFamily="34" charset="0"/>
              </a:rPr>
              <a:t> </a:t>
            </a:r>
            <a:r>
              <a:rPr lang="en-US" sz="2800" b="1" dirty="0" err="1" smtClean="0">
                <a:latin typeface="Calibri" pitchFamily="34" charset="0"/>
              </a:rPr>
              <a:t>innhåller</a:t>
            </a:r>
            <a:r>
              <a:rPr lang="en-US" sz="2800" b="1" dirty="0" smtClean="0">
                <a:latin typeface="Calibri" pitchFamily="34" charset="0"/>
              </a:rPr>
              <a:t> Lean </a:t>
            </a:r>
            <a:r>
              <a:rPr lang="en-US" sz="2800" b="1" dirty="0" err="1" smtClean="0">
                <a:latin typeface="Calibri" pitchFamily="34" charset="0"/>
              </a:rPr>
              <a:t>TPS:n</a:t>
            </a:r>
            <a:r>
              <a:rPr lang="en-US" sz="2800" b="1" dirty="0" smtClean="0">
                <a:latin typeface="Calibri" pitchFamily="34" charset="0"/>
              </a:rPr>
              <a:t> </a:t>
            </a:r>
            <a:r>
              <a:rPr lang="en-US" sz="2800" b="1" dirty="0" err="1" smtClean="0">
                <a:latin typeface="Calibri" pitchFamily="34" charset="0"/>
              </a:rPr>
              <a:t>och</a:t>
            </a:r>
            <a:r>
              <a:rPr lang="en-US" sz="2800" b="1" dirty="0" smtClean="0">
                <a:latin typeface="Calibri" pitchFamily="34" charset="0"/>
              </a:rPr>
              <a:t> and </a:t>
            </a:r>
            <a:r>
              <a:rPr lang="en-US" sz="2800" b="1" dirty="0" err="1" smtClean="0">
                <a:latin typeface="Calibri" pitchFamily="34" charset="0"/>
              </a:rPr>
              <a:t>fungerande</a:t>
            </a:r>
            <a:r>
              <a:rPr lang="en-US" sz="2800" b="1" dirty="0" smtClean="0">
                <a:latin typeface="Calibri" pitchFamily="34" charset="0"/>
              </a:rPr>
              <a:t> </a:t>
            </a:r>
            <a:r>
              <a:rPr lang="en-US" sz="2800" b="1" dirty="0" err="1" smtClean="0">
                <a:latin typeface="Calibri" pitchFamily="34" charset="0"/>
              </a:rPr>
              <a:t>metoder</a:t>
            </a:r>
            <a:r>
              <a:rPr lang="en-US" sz="2800" b="1" dirty="0" smtClean="0">
                <a:latin typeface="Calibri" pitchFamily="34" charset="0"/>
              </a:rPr>
              <a:t> </a:t>
            </a:r>
            <a:endParaRPr lang="fi-FI" sz="2800" dirty="0"/>
          </a:p>
        </p:txBody>
      </p:sp>
    </p:spTree>
    <p:extLst>
      <p:ext uri="{BB962C8B-B14F-4D97-AF65-F5344CB8AC3E}">
        <p14:creationId xmlns:p14="http://schemas.microsoft.com/office/powerpoint/2010/main" val="224999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spect="1" noChangeArrowheads="1"/>
          </p:cNvSpPr>
          <p:nvPr/>
        </p:nvSpPr>
        <p:spPr>
          <a:xfrm>
            <a:off x="570271" y="1922467"/>
            <a:ext cx="6869215" cy="3759241"/>
          </a:xfrm>
          <a:prstGeom prst="rect">
            <a:avLst/>
          </a:prstGeom>
        </p:spPr>
        <p:txBody>
          <a:bodyPr anchor="t">
            <a:noAutofit/>
          </a:bodyPr>
          <a:lstStyle>
            <a:defPPr>
              <a:defRPr lang="sv-SE"/>
            </a:defPPr>
            <a:lvl1pPr indent="0">
              <a:lnSpc>
                <a:spcPct val="120000"/>
              </a:lnSpc>
              <a:spcBef>
                <a:spcPts val="600"/>
              </a:spcBef>
              <a:buFont typeface="Arial"/>
              <a:buNone/>
              <a:defRPr sz="2800" b="1">
                <a:latin typeface="Calibri" pitchFamily="34"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3200" dirty="0">
                <a:latin typeface="Calibri"/>
                <a:cs typeface="Calibri"/>
              </a:rPr>
              <a:t>Leans </a:t>
            </a:r>
            <a:r>
              <a:rPr lang="en-US" sz="3200" dirty="0" err="1">
                <a:latin typeface="Calibri"/>
                <a:cs typeface="Calibri"/>
              </a:rPr>
              <a:t>fokuserar</a:t>
            </a:r>
            <a:r>
              <a:rPr lang="en-US" sz="3200" dirty="0">
                <a:latin typeface="Calibri"/>
                <a:cs typeface="Calibri"/>
              </a:rPr>
              <a:t> </a:t>
            </a:r>
            <a:r>
              <a:rPr lang="en-US" sz="3200" dirty="0" err="1">
                <a:latin typeface="Calibri"/>
                <a:cs typeface="Calibri"/>
              </a:rPr>
              <a:t>på</a:t>
            </a:r>
            <a:r>
              <a:rPr lang="en-US" sz="3200" dirty="0">
                <a:latin typeface="Calibri"/>
                <a:cs typeface="Calibri"/>
              </a:rPr>
              <a:t>:</a:t>
            </a:r>
            <a:endParaRPr lang="en-US" altLang="en-US" sz="3200" dirty="0">
              <a:latin typeface="Calibri"/>
              <a:cs typeface="Calibri"/>
            </a:endParaRPr>
          </a:p>
          <a:p>
            <a:pPr marL="228600" lvl="2">
              <a:lnSpc>
                <a:spcPct val="120000"/>
              </a:lnSpc>
              <a:spcBef>
                <a:spcPts val="600"/>
              </a:spcBef>
              <a:buFont typeface="Wingdings" panose="05000000000000000000" pitchFamily="2" charset="2"/>
              <a:buChar char="§"/>
            </a:pPr>
            <a:r>
              <a:rPr lang="en-US" altLang="en-US" sz="2800" dirty="0">
                <a:latin typeface="Calibri" pitchFamily="34" charset="0"/>
              </a:rPr>
              <a:t> </a:t>
            </a:r>
            <a:r>
              <a:rPr lang="en-US" altLang="en-US" sz="2800" dirty="0" err="1">
                <a:latin typeface="Calibri" pitchFamily="34" charset="0"/>
              </a:rPr>
              <a:t>Eliminering</a:t>
            </a:r>
            <a:r>
              <a:rPr lang="en-US" altLang="en-US" sz="2800" dirty="0">
                <a:latin typeface="Calibri" pitchFamily="34" charset="0"/>
              </a:rPr>
              <a:t> </a:t>
            </a:r>
            <a:r>
              <a:rPr lang="en-US" altLang="en-US" sz="2800" dirty="0" err="1">
                <a:latin typeface="Calibri" pitchFamily="34" charset="0"/>
              </a:rPr>
              <a:t>av</a:t>
            </a:r>
            <a:r>
              <a:rPr lang="en-US" altLang="en-US" sz="2800" dirty="0">
                <a:latin typeface="Calibri" pitchFamily="34" charset="0"/>
              </a:rPr>
              <a:t> </a:t>
            </a:r>
            <a:r>
              <a:rPr lang="en-US" altLang="en-US" sz="2800" dirty="0" err="1" smtClean="0">
                <a:latin typeface="Calibri" pitchFamily="34" charset="0"/>
              </a:rPr>
              <a:t>slöseri</a:t>
            </a:r>
            <a:r>
              <a:rPr lang="en-US" altLang="en-US" sz="2800" dirty="0" smtClean="0">
                <a:latin typeface="Calibri" pitchFamily="34" charset="0"/>
              </a:rPr>
              <a:t> (spill)</a:t>
            </a:r>
          </a:p>
          <a:p>
            <a:pPr marL="228600" lvl="2">
              <a:lnSpc>
                <a:spcPct val="120000"/>
              </a:lnSpc>
              <a:spcBef>
                <a:spcPts val="600"/>
              </a:spcBef>
              <a:buFont typeface="Wingdings" panose="05000000000000000000" pitchFamily="2" charset="2"/>
              <a:buChar char="§"/>
            </a:pPr>
            <a:r>
              <a:rPr lang="en-US" altLang="en-US" sz="2800" dirty="0">
                <a:latin typeface="Calibri"/>
                <a:cs typeface="Calibri"/>
              </a:rPr>
              <a:t> </a:t>
            </a:r>
            <a:r>
              <a:rPr lang="en-US" altLang="en-US" sz="2800" dirty="0" err="1">
                <a:latin typeface="Calibri"/>
                <a:cs typeface="Calibri"/>
              </a:rPr>
              <a:t>Kontinuerlig</a:t>
            </a:r>
            <a:r>
              <a:rPr lang="en-US" altLang="en-US" sz="2800" dirty="0">
                <a:latin typeface="Calibri"/>
                <a:cs typeface="Calibri"/>
              </a:rPr>
              <a:t> </a:t>
            </a:r>
            <a:r>
              <a:rPr lang="en-US" altLang="en-US" sz="2800" dirty="0" err="1">
                <a:latin typeface="Calibri"/>
                <a:cs typeface="Calibri"/>
              </a:rPr>
              <a:t>ström</a:t>
            </a:r>
            <a:r>
              <a:rPr lang="en-US" altLang="en-US" sz="2800" dirty="0">
                <a:latin typeface="Calibri"/>
                <a:cs typeface="Calibri"/>
              </a:rPr>
              <a:t> </a:t>
            </a:r>
            <a:r>
              <a:rPr lang="en-US" altLang="en-US" sz="2800" dirty="0" err="1">
                <a:latin typeface="Calibri"/>
                <a:cs typeface="Calibri"/>
              </a:rPr>
              <a:t>och</a:t>
            </a:r>
            <a:r>
              <a:rPr lang="en-US" altLang="en-US" sz="2800" dirty="0">
                <a:latin typeface="Calibri"/>
                <a:cs typeface="Calibri"/>
              </a:rPr>
              <a:t> </a:t>
            </a:r>
            <a:r>
              <a:rPr lang="en-US" altLang="en-US" sz="2800" dirty="0" err="1" smtClean="0">
                <a:latin typeface="Calibri"/>
                <a:cs typeface="Calibri"/>
              </a:rPr>
              <a:t>sug</a:t>
            </a:r>
            <a:r>
              <a:rPr lang="en-US" altLang="en-US" sz="2800" dirty="0" smtClean="0">
                <a:latin typeface="Calibri"/>
                <a:cs typeface="Calibri"/>
              </a:rPr>
              <a:t> (pull)</a:t>
            </a:r>
            <a:endParaRPr lang="en-US" altLang="en-US" sz="2800" dirty="0">
              <a:latin typeface="Calibri"/>
              <a:cs typeface="Calibri"/>
            </a:endParaRPr>
          </a:p>
          <a:p>
            <a:pPr marL="228600" lvl="2">
              <a:lnSpc>
                <a:spcPct val="120000"/>
              </a:lnSpc>
              <a:spcBef>
                <a:spcPts val="600"/>
              </a:spcBef>
              <a:buFont typeface="Wingdings" panose="05000000000000000000" pitchFamily="2" charset="2"/>
              <a:buChar char="§"/>
            </a:pPr>
            <a:r>
              <a:rPr lang="en-US" altLang="en-US" sz="2800" dirty="0">
                <a:latin typeface="Calibri"/>
                <a:cs typeface="Calibri"/>
              </a:rPr>
              <a:t> </a:t>
            </a:r>
            <a:r>
              <a:rPr lang="en-US" altLang="en-US" sz="2800" dirty="0" smtClean="0">
                <a:latin typeface="Calibri"/>
                <a:cs typeface="Calibri"/>
              </a:rPr>
              <a:t>Pull </a:t>
            </a:r>
            <a:r>
              <a:rPr lang="en-US" altLang="en-US" sz="2800" dirty="0" err="1" smtClean="0">
                <a:latin typeface="Calibri"/>
                <a:cs typeface="Calibri"/>
              </a:rPr>
              <a:t>eller</a:t>
            </a:r>
            <a:r>
              <a:rPr lang="en-US" altLang="en-US" sz="2800" dirty="0" smtClean="0">
                <a:latin typeface="Calibri"/>
                <a:cs typeface="Calibri"/>
              </a:rPr>
              <a:t> </a:t>
            </a:r>
            <a:r>
              <a:rPr lang="en-US" altLang="en-US" sz="2800" dirty="0" err="1" smtClean="0">
                <a:latin typeface="Calibri"/>
                <a:cs typeface="Calibri"/>
              </a:rPr>
              <a:t>Sug</a:t>
            </a:r>
            <a:r>
              <a:rPr lang="en-US" altLang="en-US" sz="2800" dirty="0" smtClean="0">
                <a:latin typeface="Calibri"/>
                <a:cs typeface="Calibri"/>
              </a:rPr>
              <a:t> </a:t>
            </a:r>
            <a:r>
              <a:rPr lang="en-US" altLang="en-US" sz="2800" dirty="0">
                <a:latin typeface="Calibri"/>
                <a:cs typeface="Calibri"/>
              </a:rPr>
              <a:t>(</a:t>
            </a:r>
            <a:r>
              <a:rPr lang="en-US" altLang="en-US" sz="2800" dirty="0" err="1">
                <a:latin typeface="Calibri"/>
                <a:cs typeface="Calibri"/>
              </a:rPr>
              <a:t>styrning</a:t>
            </a:r>
            <a:r>
              <a:rPr lang="en-US" altLang="en-US" sz="2800" dirty="0">
                <a:latin typeface="Calibri"/>
                <a:cs typeface="Calibri"/>
              </a:rPr>
              <a:t> </a:t>
            </a:r>
            <a:r>
              <a:rPr lang="en-US" altLang="en-US" sz="2800" dirty="0" err="1">
                <a:latin typeface="Calibri"/>
                <a:cs typeface="Calibri"/>
              </a:rPr>
              <a:t>av</a:t>
            </a:r>
            <a:r>
              <a:rPr lang="en-US" altLang="en-US" sz="2800" dirty="0">
                <a:latin typeface="Calibri"/>
                <a:cs typeface="Calibri"/>
              </a:rPr>
              <a:t> </a:t>
            </a:r>
            <a:r>
              <a:rPr lang="en-US" altLang="en-US" sz="2800" dirty="0" err="1">
                <a:latin typeface="Calibri"/>
                <a:cs typeface="Calibri"/>
              </a:rPr>
              <a:t>behovssug</a:t>
            </a:r>
            <a:r>
              <a:rPr lang="en-US" altLang="en-US" sz="2800" dirty="0">
                <a:latin typeface="Calibri"/>
                <a:cs typeface="Calibri"/>
              </a:rPr>
              <a:t>)</a:t>
            </a:r>
          </a:p>
          <a:p>
            <a:pPr marL="228600" lvl="2">
              <a:lnSpc>
                <a:spcPct val="120000"/>
              </a:lnSpc>
              <a:spcBef>
                <a:spcPts val="600"/>
              </a:spcBef>
              <a:buFont typeface="Wingdings" panose="05000000000000000000" pitchFamily="2" charset="2"/>
              <a:buChar char="§"/>
            </a:pPr>
            <a:r>
              <a:rPr lang="en-US" altLang="en-US" sz="2800" dirty="0" err="1">
                <a:latin typeface="Calibri" pitchFamily="34" charset="0"/>
              </a:rPr>
              <a:t>Fullständighet</a:t>
            </a:r>
            <a:endParaRPr lang="en-US" altLang="en-US" sz="2800" dirty="0">
              <a:latin typeface="Calibri" pitchFamily="34" charset="0"/>
            </a:endParaRPr>
          </a:p>
        </p:txBody>
      </p:sp>
      <p:pic>
        <p:nvPicPr>
          <p:cNvPr id="8" name="Picture 7" descr="picture-3.png"/>
          <p:cNvPicPr>
            <a:picLocks noChangeAspect="1"/>
          </p:cNvPicPr>
          <p:nvPr/>
        </p:nvPicPr>
        <p:blipFill>
          <a:blip r:embed="rId3" cstate="print">
            <a:extLst>
              <a:ext uri="{28A0092B-C50C-407E-A947-70E740481C1C}">
                <a14:useLocalDpi xmlns:a14="http://schemas.microsoft.com/office/drawing/2010/main" val="0"/>
              </a:ext>
            </a:extLst>
          </a:blip>
          <a:srcRect l="2381" t="2515" r="4762" b="1905"/>
          <a:stretch>
            <a:fillRect/>
          </a:stretch>
        </p:blipFill>
        <p:spPr>
          <a:xfrm>
            <a:off x="7520300" y="2108114"/>
            <a:ext cx="3368068" cy="3281707"/>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t>Inledning</a:t>
            </a:r>
            <a:endParaRPr lang="en-US" sz="4100" b="1" dirty="0"/>
          </a:p>
          <a:p>
            <a:pPr algn="ctr"/>
            <a:r>
              <a:rPr lang="en-US" sz="3300" b="1" dirty="0" err="1"/>
              <a:t>Vad</a:t>
            </a:r>
            <a:r>
              <a:rPr lang="en-US" sz="3300" b="1" dirty="0"/>
              <a:t> </a:t>
            </a:r>
            <a:r>
              <a:rPr lang="en-US" sz="3300" b="1" dirty="0" err="1"/>
              <a:t>är</a:t>
            </a:r>
            <a:r>
              <a:rPr lang="en-US" sz="3300" b="1" dirty="0"/>
              <a:t> Lean?</a:t>
            </a:r>
          </a:p>
          <a:p>
            <a:pPr algn="ctr"/>
            <a:endParaRPr lang="en-US" sz="3300" b="1" dirty="0">
              <a:latin typeface="+mn-lt"/>
            </a:endParaRPr>
          </a:p>
        </p:txBody>
      </p:sp>
    </p:spTree>
    <p:extLst>
      <p:ext uri="{BB962C8B-B14F-4D97-AF65-F5344CB8AC3E}">
        <p14:creationId xmlns:p14="http://schemas.microsoft.com/office/powerpoint/2010/main" val="34200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ox(i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ox(in)">
                                      <p:cBhvr>
                                        <p:cTn id="15" dur="500"/>
                                        <p:tgtEl>
                                          <p:spTgt spid="6">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ox(in)">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txBox="1">
            <a:spLocks noChangeAspect="1" noChangeArrowheads="1"/>
          </p:cNvSpPr>
          <p:nvPr/>
        </p:nvSpPr>
        <p:spPr>
          <a:xfrm>
            <a:off x="838200" y="1812261"/>
            <a:ext cx="3345254" cy="4405659"/>
          </a:xfrm>
          <a:prstGeom prst="rect">
            <a:avLst/>
          </a:prstGeom>
        </p:spPr>
        <p:txBody>
          <a:bodyPr vert="horz" lIns="91440" tIns="45720" rIns="91440" bIns="45720" rtlCol="0" anchor="t">
            <a:normAutofit/>
          </a:bodyPr>
          <a:lstStyle>
            <a:defPPr>
              <a:defRPr lang="sv-SE"/>
            </a:defPPr>
            <a:lvl1pPr indent="0">
              <a:lnSpc>
                <a:spcPct val="120000"/>
              </a:lnSpc>
              <a:spcBef>
                <a:spcPts val="600"/>
              </a:spcBef>
              <a:buFont typeface="Arial"/>
              <a:buNone/>
              <a:defRPr sz="2800" b="1">
                <a:latin typeface="Calibri" pitchFamily="34"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lnSpc>
                <a:spcPct val="90000"/>
              </a:lnSpc>
            </a:pPr>
            <a:r>
              <a:rPr lang="en-US" dirty="0" err="1">
                <a:solidFill>
                  <a:srgbClr val="FF0000"/>
                </a:solidFill>
                <a:latin typeface="+mn-lt"/>
              </a:rPr>
              <a:t>Nyttan</a:t>
            </a:r>
            <a:r>
              <a:rPr lang="en-US" dirty="0">
                <a:solidFill>
                  <a:srgbClr val="FF0000"/>
                </a:solidFill>
                <a:latin typeface="+mn-lt"/>
              </a:rPr>
              <a:t>:</a:t>
            </a:r>
            <a:endParaRPr lang="en-US" altLang="en-US" dirty="0">
              <a:solidFill>
                <a:srgbClr val="FF0000"/>
              </a:solidFill>
              <a:latin typeface="+mn-lt"/>
              <a:cs typeface="Calibri"/>
            </a:endParaRPr>
          </a:p>
          <a:p>
            <a:pPr marL="228600" lvl="2">
              <a:spcBef>
                <a:spcPts val="600"/>
              </a:spcBef>
              <a:buFont typeface="Arial" panose="020B0604020202020204" pitchFamily="34" charset="0"/>
              <a:buChar char="•"/>
            </a:pPr>
            <a:r>
              <a:rPr lang="en-US" altLang="en-US" sz="2400" dirty="0" err="1"/>
              <a:t>Lägre</a:t>
            </a:r>
            <a:r>
              <a:rPr lang="en-US" altLang="en-US" sz="2400" dirty="0"/>
              <a:t> </a:t>
            </a:r>
            <a:r>
              <a:rPr lang="en-US" altLang="en-US" sz="2400" dirty="0" err="1"/>
              <a:t>tillrednings</a:t>
            </a:r>
            <a:r>
              <a:rPr lang="en-US" altLang="en-US" sz="2400" dirty="0"/>
              <a:t>- </a:t>
            </a:r>
            <a:r>
              <a:rPr lang="en-US" altLang="en-US" sz="2400" dirty="0" err="1"/>
              <a:t>eller</a:t>
            </a:r>
            <a:r>
              <a:rPr lang="en-US" altLang="en-US" sz="2400" dirty="0"/>
              <a:t> </a:t>
            </a:r>
            <a:r>
              <a:rPr lang="en-US" altLang="en-US" sz="2400" dirty="0" err="1"/>
              <a:t>produktionstid</a:t>
            </a:r>
            <a:endParaRPr lang="en-US" altLang="en-US" sz="2400" dirty="0"/>
          </a:p>
          <a:p>
            <a:pPr marL="228600" lvl="2">
              <a:spcBef>
                <a:spcPts val="600"/>
              </a:spcBef>
              <a:buFont typeface="Arial" panose="020B0604020202020204" pitchFamily="34" charset="0"/>
              <a:buChar char="•"/>
            </a:pPr>
            <a:r>
              <a:rPr lang="en-US" altLang="en-US" sz="2400" dirty="0" err="1"/>
              <a:t>Sänkning</a:t>
            </a:r>
            <a:r>
              <a:rPr lang="en-US" altLang="en-US" sz="2400" dirty="0"/>
              <a:t> </a:t>
            </a:r>
            <a:r>
              <a:rPr lang="en-US" altLang="en-US" sz="2400" dirty="0" err="1"/>
              <a:t>av</a:t>
            </a:r>
            <a:r>
              <a:rPr lang="en-US" altLang="en-US" sz="2400" dirty="0"/>
              <a:t> </a:t>
            </a:r>
            <a:r>
              <a:rPr lang="en-US" altLang="en-US" sz="2400" dirty="0" err="1"/>
              <a:t>lagervärdet</a:t>
            </a:r>
            <a:endParaRPr lang="en-US" altLang="en-US" sz="2400" dirty="0">
              <a:cs typeface="Calibri"/>
            </a:endParaRPr>
          </a:p>
          <a:p>
            <a:pPr marL="228600" lvl="2">
              <a:spcBef>
                <a:spcPts val="600"/>
              </a:spcBef>
              <a:buFont typeface="Arial" panose="020B0604020202020204" pitchFamily="34" charset="0"/>
              <a:buChar char="•"/>
            </a:pPr>
            <a:r>
              <a:rPr lang="en-US" altLang="en-US" sz="2400" dirty="0" err="1"/>
              <a:t>Sänkning</a:t>
            </a:r>
            <a:r>
              <a:rPr lang="en-US" altLang="en-US" sz="2400" dirty="0"/>
              <a:t> </a:t>
            </a:r>
            <a:r>
              <a:rPr lang="en-US" altLang="en-US" sz="2400" dirty="0" err="1"/>
              <a:t>av</a:t>
            </a:r>
            <a:r>
              <a:rPr lang="en-US" altLang="en-US" sz="2400" dirty="0"/>
              <a:t> </a:t>
            </a:r>
            <a:r>
              <a:rPr lang="en-US" altLang="en-US" sz="2400" dirty="0" err="1"/>
              <a:t>kostnaderna</a:t>
            </a:r>
            <a:endParaRPr lang="en-US" altLang="en-US" sz="2400" dirty="0">
              <a:cs typeface="Calibri"/>
            </a:endParaRPr>
          </a:p>
          <a:p>
            <a:pPr marL="228600" lvl="2">
              <a:spcBef>
                <a:spcPts val="600"/>
              </a:spcBef>
              <a:buFont typeface="Arial" panose="020B0604020202020204" pitchFamily="34" charset="0"/>
              <a:buChar char="•"/>
            </a:pPr>
            <a:r>
              <a:rPr lang="en-US" altLang="en-US" sz="2400" dirty="0" err="1"/>
              <a:t>Ökad</a:t>
            </a:r>
            <a:r>
              <a:rPr lang="en-US" altLang="en-US" sz="2400" dirty="0"/>
              <a:t> </a:t>
            </a:r>
            <a:r>
              <a:rPr lang="en-US" altLang="en-US" sz="2400" dirty="0" err="1"/>
              <a:t>produktivitet</a:t>
            </a:r>
            <a:endParaRPr lang="en-US" altLang="en-US" sz="2400" dirty="0">
              <a:cs typeface="Calibri"/>
            </a:endParaRPr>
          </a:p>
          <a:p>
            <a:pPr marL="228600" lvl="2">
              <a:spcBef>
                <a:spcPts val="600"/>
              </a:spcBef>
              <a:buFont typeface="Arial" panose="020B0604020202020204" pitchFamily="34" charset="0"/>
              <a:buChar char="•"/>
            </a:pPr>
            <a:r>
              <a:rPr lang="en-US" altLang="en-US" sz="2400" dirty="0" err="1"/>
              <a:t>Ökad</a:t>
            </a:r>
            <a:r>
              <a:rPr lang="en-US" altLang="en-US" sz="2400" dirty="0"/>
              <a:t> </a:t>
            </a:r>
            <a:r>
              <a:rPr lang="en-US" altLang="en-US" sz="2400" dirty="0" err="1"/>
              <a:t>kundnöjdhet</a:t>
            </a:r>
            <a:endParaRPr lang="en-US" altLang="en-US" sz="2400" dirty="0">
              <a:cs typeface="Calibri"/>
            </a:endParaRPr>
          </a:p>
        </p:txBody>
      </p:sp>
      <p:pic>
        <p:nvPicPr>
          <p:cNvPr id="3" name="Picture 3" descr="A person flying through the air on top of a grass covered field&#10;&#10;Description generated with very high confidence">
            <a:extLst>
              <a:ext uri="{FF2B5EF4-FFF2-40B4-BE49-F238E27FC236}">
                <a16:creationId xmlns:a16="http://schemas.microsoft.com/office/drawing/2014/main" id="{8B4A6E7B-5203-4A04-A0D6-D7561B1941FB}"/>
              </a:ext>
            </a:extLst>
          </p:cNvPr>
          <p:cNvPicPr>
            <a:picLocks noChangeAspect="1"/>
          </p:cNvPicPr>
          <p:nvPr/>
        </p:nvPicPr>
        <p:blipFill rotWithShape="1">
          <a:blip r:embed="rId3"/>
          <a:srcRect t="4194" b="11378"/>
          <a:stretch/>
        </p:blipFill>
        <p:spPr>
          <a:xfrm>
            <a:off x="4467564" y="1888469"/>
            <a:ext cx="6676570" cy="3754019"/>
          </a:xfrm>
          <a:prstGeom prst="rect">
            <a:avLst/>
          </a:prstGeom>
        </p:spPr>
      </p:pic>
      <p:sp>
        <p:nvSpPr>
          <p:cNvPr id="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t>Inledning</a:t>
            </a:r>
            <a:endParaRPr lang="en-US" sz="4100" b="1" dirty="0"/>
          </a:p>
          <a:p>
            <a:pPr algn="ctr"/>
            <a:r>
              <a:rPr lang="en-US" sz="3300" b="1" dirty="0" err="1"/>
              <a:t>Vad</a:t>
            </a:r>
            <a:r>
              <a:rPr lang="en-US" sz="3300" b="1" dirty="0"/>
              <a:t> </a:t>
            </a:r>
            <a:r>
              <a:rPr lang="en-US" sz="3300" b="1" dirty="0" err="1"/>
              <a:t>är</a:t>
            </a:r>
            <a:r>
              <a:rPr lang="en-US" sz="3300" b="1" dirty="0"/>
              <a:t> Lean?</a:t>
            </a:r>
          </a:p>
          <a:p>
            <a:pPr algn="ctr"/>
            <a:endParaRPr lang="en-US" sz="3300" b="1" dirty="0">
              <a:latin typeface="+mn-lt"/>
            </a:endParaRPr>
          </a:p>
        </p:txBody>
      </p:sp>
    </p:spTree>
    <p:extLst>
      <p:ext uri="{BB962C8B-B14F-4D97-AF65-F5344CB8AC3E}">
        <p14:creationId xmlns:p14="http://schemas.microsoft.com/office/powerpoint/2010/main" val="193079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spect="1" noChangeArrowheads="1"/>
          </p:cNvSpPr>
          <p:nvPr/>
        </p:nvSpPr>
        <p:spPr>
          <a:xfrm>
            <a:off x="570272" y="1931346"/>
            <a:ext cx="6041544" cy="663863"/>
          </a:xfrm>
          <a:prstGeom prst="rect">
            <a:avLst/>
          </a:prstGeom>
        </p:spPr>
        <p:txBody>
          <a:bodyPr>
            <a:noAutofit/>
          </a:bodyPr>
          <a:lstStyle>
            <a:defPPr>
              <a:defRPr lang="sv-SE"/>
            </a:defPPr>
            <a:lvl1pPr indent="0">
              <a:lnSpc>
                <a:spcPct val="120000"/>
              </a:lnSpc>
              <a:spcBef>
                <a:spcPts val="600"/>
              </a:spcBef>
              <a:buFont typeface="Arial"/>
              <a:buNone/>
              <a:defRPr sz="2800" b="1">
                <a:latin typeface="Calibri" pitchFamily="34"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3200" dirty="0" err="1"/>
              <a:t>Var</a:t>
            </a:r>
            <a:r>
              <a:rPr lang="en-US" sz="3200" dirty="0"/>
              <a:t> </a:t>
            </a:r>
            <a:r>
              <a:rPr lang="en-US" sz="3200" dirty="0" err="1"/>
              <a:t>kan</a:t>
            </a:r>
            <a:r>
              <a:rPr lang="en-US" sz="3200" dirty="0"/>
              <a:t> </a:t>
            </a:r>
            <a:r>
              <a:rPr lang="en-US" sz="3200" dirty="0" smtClean="0"/>
              <a:t>man </a:t>
            </a:r>
            <a:r>
              <a:rPr lang="en-US" sz="3200" dirty="0" err="1"/>
              <a:t>använda</a:t>
            </a:r>
            <a:r>
              <a:rPr lang="en-US" sz="3200" dirty="0"/>
              <a:t> Lean?</a:t>
            </a:r>
            <a:endParaRPr lang="en-US" altLang="en-US" dirty="0">
              <a:latin typeface="Calibri" pitchFamily="34" charset="0"/>
            </a:endParaRPr>
          </a:p>
        </p:txBody>
      </p:sp>
      <p:pic>
        <p:nvPicPr>
          <p:cNvPr id="8" name="Picture 2" descr="http://www.cabtec.com.br/en/images/FOCO_CABTEC.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8044" y="3194733"/>
            <a:ext cx="3054350" cy="2105025"/>
          </a:xfrm>
          <a:prstGeom prst="rect">
            <a:avLst/>
          </a:prstGeom>
          <a:noFill/>
          <a:ln w="9525">
            <a:noFill/>
            <a:miter lim="800000"/>
            <a:headEnd/>
            <a:tailEnd/>
          </a:ln>
        </p:spPr>
      </p:pic>
      <p:sp>
        <p:nvSpPr>
          <p:cNvPr id="11" name="TextBox 8"/>
          <p:cNvSpPr txBox="1">
            <a:spLocks noChangeArrowheads="1"/>
          </p:cNvSpPr>
          <p:nvPr/>
        </p:nvSpPr>
        <p:spPr bwMode="auto">
          <a:xfrm>
            <a:off x="940085" y="3253755"/>
            <a:ext cx="4212414" cy="523220"/>
          </a:xfrm>
          <a:prstGeom prst="rect">
            <a:avLst/>
          </a:prstGeom>
          <a:noFill/>
          <a:ln w="9525">
            <a:noFill/>
            <a:miter lim="800000"/>
            <a:headEnd/>
            <a:tailEnd/>
          </a:ln>
        </p:spPr>
        <p:txBody>
          <a:bodyPr wrap="square" anchor="t">
            <a:spAutoFit/>
          </a:bodyPr>
          <a:lstStyle/>
          <a:p>
            <a:r>
              <a:rPr lang="pt-PT" sz="2800" dirty="0">
                <a:latin typeface="Calibri"/>
                <a:cs typeface="Calibri"/>
              </a:rPr>
              <a:t>Produktion / Tillverkning</a:t>
            </a:r>
            <a:endParaRPr lang="en-US" sz="2800" dirty="0">
              <a:latin typeface="Calibri" pitchFamily="34" charset="0"/>
            </a:endParaRPr>
          </a:p>
        </p:txBody>
      </p:sp>
      <p:sp>
        <p:nvSpPr>
          <p:cNvPr id="12" name="TextBox 9"/>
          <p:cNvSpPr txBox="1">
            <a:spLocks noChangeArrowheads="1"/>
          </p:cNvSpPr>
          <p:nvPr/>
        </p:nvSpPr>
        <p:spPr bwMode="auto">
          <a:xfrm>
            <a:off x="7802872" y="4049824"/>
            <a:ext cx="3543152" cy="523220"/>
          </a:xfrm>
          <a:prstGeom prst="rect">
            <a:avLst/>
          </a:prstGeom>
          <a:noFill/>
          <a:ln w="9525">
            <a:noFill/>
            <a:miter lim="800000"/>
            <a:headEnd/>
            <a:tailEnd/>
          </a:ln>
        </p:spPr>
        <p:txBody>
          <a:bodyPr wrap="square">
            <a:spAutoFit/>
          </a:bodyPr>
          <a:lstStyle/>
          <a:p>
            <a:r>
              <a:rPr lang="pt-PT" sz="2800" dirty="0">
                <a:latin typeface="Calibri" pitchFamily="34" charset="0"/>
              </a:rPr>
              <a:t>Kommunikationsteknik</a:t>
            </a:r>
            <a:endParaRPr lang="en-US" sz="2800" dirty="0">
              <a:latin typeface="Calibri" pitchFamily="34" charset="0"/>
            </a:endParaRPr>
          </a:p>
        </p:txBody>
      </p:sp>
      <p:sp>
        <p:nvSpPr>
          <p:cNvPr id="13" name="TextBox 10"/>
          <p:cNvSpPr txBox="1">
            <a:spLocks noChangeArrowheads="1"/>
          </p:cNvSpPr>
          <p:nvPr/>
        </p:nvSpPr>
        <p:spPr bwMode="auto">
          <a:xfrm>
            <a:off x="6869548" y="2845906"/>
            <a:ext cx="4957493" cy="954107"/>
          </a:xfrm>
          <a:prstGeom prst="rect">
            <a:avLst/>
          </a:prstGeom>
          <a:noFill/>
          <a:ln w="9525">
            <a:noFill/>
            <a:miter lim="800000"/>
            <a:headEnd/>
            <a:tailEnd/>
          </a:ln>
        </p:spPr>
        <p:txBody>
          <a:bodyPr wrap="square">
            <a:spAutoFit/>
          </a:bodyPr>
          <a:lstStyle>
            <a:defPPr>
              <a:defRPr lang="sv-SE"/>
            </a:defPPr>
            <a:lvl1pPr>
              <a:defRPr sz="2400">
                <a:latin typeface="Calibri" pitchFamily="34" charset="0"/>
              </a:defRPr>
            </a:lvl1pPr>
          </a:lstStyle>
          <a:p>
            <a:r>
              <a:rPr lang="pt-PT" sz="2800" dirty="0" smtClean="0"/>
              <a:t>Service/Tjänster </a:t>
            </a:r>
            <a:r>
              <a:rPr lang="pt-PT" sz="2800" dirty="0"/>
              <a:t>(offentlig, privat)</a:t>
            </a:r>
            <a:endParaRPr lang="en-US" sz="2800" dirty="0"/>
          </a:p>
        </p:txBody>
      </p:sp>
      <p:sp>
        <p:nvSpPr>
          <p:cNvPr id="14" name="TextBox 11"/>
          <p:cNvSpPr txBox="1">
            <a:spLocks noChangeArrowheads="1"/>
          </p:cNvSpPr>
          <p:nvPr/>
        </p:nvSpPr>
        <p:spPr bwMode="auto">
          <a:xfrm>
            <a:off x="6869548" y="5038148"/>
            <a:ext cx="2857037" cy="523220"/>
          </a:xfrm>
          <a:prstGeom prst="rect">
            <a:avLst/>
          </a:prstGeom>
          <a:noFill/>
          <a:ln w="9525">
            <a:noFill/>
            <a:miter lim="800000"/>
            <a:headEnd/>
            <a:tailEnd/>
          </a:ln>
        </p:spPr>
        <p:txBody>
          <a:bodyPr wrap="square">
            <a:spAutoFit/>
          </a:bodyPr>
          <a:lstStyle/>
          <a:p>
            <a:r>
              <a:rPr lang="pt-PT" sz="2800" dirty="0" smtClean="0">
                <a:latin typeface="Calibri" pitchFamily="34" charset="0"/>
              </a:rPr>
              <a:t>Inom byggande</a:t>
            </a:r>
            <a:endParaRPr lang="en-US" sz="2800" dirty="0">
              <a:latin typeface="Calibri" pitchFamily="34" charset="0"/>
            </a:endParaRPr>
          </a:p>
        </p:txBody>
      </p:sp>
      <p:sp>
        <p:nvSpPr>
          <p:cNvPr id="9" name="TextBox 11"/>
          <p:cNvSpPr txBox="1">
            <a:spLocks noChangeArrowheads="1"/>
          </p:cNvSpPr>
          <p:nvPr/>
        </p:nvSpPr>
        <p:spPr bwMode="auto">
          <a:xfrm>
            <a:off x="1046747" y="4776891"/>
            <a:ext cx="4293129" cy="523220"/>
          </a:xfrm>
          <a:prstGeom prst="rect">
            <a:avLst/>
          </a:prstGeom>
          <a:noFill/>
          <a:ln w="9525">
            <a:noFill/>
            <a:miter lim="800000"/>
            <a:headEnd/>
            <a:tailEnd/>
          </a:ln>
        </p:spPr>
        <p:txBody>
          <a:bodyPr wrap="square">
            <a:spAutoFit/>
          </a:bodyPr>
          <a:lstStyle/>
          <a:p>
            <a:r>
              <a:rPr lang="pt-PT" sz="2800" dirty="0">
                <a:latin typeface="Calibri" pitchFamily="34" charset="0"/>
              </a:rPr>
              <a:t>Hälsovårdstjänster</a:t>
            </a:r>
            <a:endParaRPr lang="en-US" sz="2800" dirty="0">
              <a:latin typeface="Calibri" pitchFamily="34" charset="0"/>
            </a:endParaRPr>
          </a:p>
        </p:txBody>
      </p:sp>
      <p:sp>
        <p:nvSpPr>
          <p:cNvPr id="16"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t>Inledning</a:t>
            </a:r>
            <a:endParaRPr lang="en-US" sz="4100" b="1" dirty="0"/>
          </a:p>
          <a:p>
            <a:pPr algn="ctr"/>
            <a:r>
              <a:rPr lang="en-US" sz="3300" b="1" dirty="0" err="1"/>
              <a:t>Vad</a:t>
            </a:r>
            <a:r>
              <a:rPr lang="en-US" sz="3300" b="1" dirty="0"/>
              <a:t> </a:t>
            </a:r>
            <a:r>
              <a:rPr lang="en-US" sz="3300" b="1" dirty="0" err="1"/>
              <a:t>är</a:t>
            </a:r>
            <a:r>
              <a:rPr lang="en-US" sz="3300" b="1" dirty="0"/>
              <a:t> Lean?</a:t>
            </a:r>
          </a:p>
          <a:p>
            <a:pPr algn="ctr"/>
            <a:endParaRPr lang="en-US" sz="3300" b="1" dirty="0">
              <a:latin typeface="+mn-lt"/>
            </a:endParaRPr>
          </a:p>
        </p:txBody>
      </p:sp>
    </p:spTree>
    <p:extLst>
      <p:ext uri="{BB962C8B-B14F-4D97-AF65-F5344CB8AC3E}">
        <p14:creationId xmlns:p14="http://schemas.microsoft.com/office/powerpoint/2010/main" val="15038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Lean Initiatives in the Portuguese air fo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44" y="1934949"/>
            <a:ext cx="2223050" cy="1667287"/>
          </a:xfrm>
          <a:prstGeom prst="rect">
            <a:avLst/>
          </a:prstGeom>
          <a:ln>
            <a:noFill/>
          </a:ln>
          <a:effectLst>
            <a:outerShdw blurRad="292100" dist="139700" dir="2700000" algn="tl" rotWithShape="0">
              <a:srgbClr val="333333">
                <a:alpha val="65000"/>
              </a:srgbClr>
            </a:outerShdw>
          </a:effectLst>
        </p:spPr>
      </p:pic>
      <p:pic>
        <p:nvPicPr>
          <p:cNvPr id="13" name="Picture 8" descr="http://gep.ist.utl.pt/html/oe/img/empr/ed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0929" y="4325110"/>
            <a:ext cx="2894048" cy="1239097"/>
          </a:xfrm>
          <a:prstGeom prst="rect">
            <a:avLst/>
          </a:prstGeom>
          <a:noFill/>
          <a:ln w="9525">
            <a:noFill/>
            <a:miter lim="800000"/>
            <a:headEnd/>
            <a:tailEnd/>
          </a:ln>
        </p:spPr>
      </p:pic>
      <p:sp>
        <p:nvSpPr>
          <p:cNvPr id="10"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t>Inledning</a:t>
            </a:r>
            <a:endParaRPr lang="en-US" sz="4100" b="1" dirty="0"/>
          </a:p>
          <a:p>
            <a:pPr algn="ctr"/>
            <a:r>
              <a:rPr lang="en-US" sz="3300" b="1" dirty="0" err="1"/>
              <a:t>Vad</a:t>
            </a:r>
            <a:r>
              <a:rPr lang="en-US" sz="3300" b="1" dirty="0"/>
              <a:t> </a:t>
            </a:r>
            <a:r>
              <a:rPr lang="en-US" sz="3300" b="1" dirty="0" err="1"/>
              <a:t>är</a:t>
            </a:r>
            <a:r>
              <a:rPr lang="en-US" sz="3300" b="1" dirty="0"/>
              <a:t> Lean?</a:t>
            </a:r>
          </a:p>
          <a:p>
            <a:pPr algn="ctr"/>
            <a:endParaRPr lang="en-US" sz="3300" b="1" dirty="0">
              <a:latin typeface="+mn-lt"/>
            </a:endParaRPr>
          </a:p>
        </p:txBody>
      </p:sp>
      <p:sp>
        <p:nvSpPr>
          <p:cNvPr id="11" name="Sisällön paikkamerkki 2"/>
          <p:cNvSpPr txBox="1">
            <a:spLocks/>
          </p:cNvSpPr>
          <p:nvPr/>
        </p:nvSpPr>
        <p:spPr>
          <a:xfrm>
            <a:off x="723479" y="4050189"/>
            <a:ext cx="7433931" cy="214533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sz="2400" b="1" dirty="0" err="1" smtClean="0">
                <a:latin typeface="Calibri" pitchFamily="34" charset="0"/>
              </a:rPr>
              <a:t>Elbolag</a:t>
            </a:r>
            <a:r>
              <a:rPr lang="en-US" sz="2400" b="1" dirty="0" smtClean="0">
                <a:latin typeface="Calibri" pitchFamily="34" charset="0"/>
              </a:rPr>
              <a:t> </a:t>
            </a:r>
            <a:r>
              <a:rPr lang="en-US" sz="2400" b="1" dirty="0" err="1">
                <a:latin typeface="Calibri" pitchFamily="34" charset="0"/>
              </a:rPr>
              <a:t>i</a:t>
            </a:r>
            <a:r>
              <a:rPr lang="en-US" sz="2400" b="1" dirty="0">
                <a:latin typeface="Calibri" pitchFamily="34" charset="0"/>
              </a:rPr>
              <a:t> Portugal </a:t>
            </a:r>
            <a:endParaRPr lang="en-US" sz="2400" b="1" dirty="0" smtClean="0">
              <a:latin typeface="Calibri" pitchFamily="34" charset="0"/>
            </a:endParaRPr>
          </a:p>
          <a:p>
            <a:pPr marL="0" indent="0">
              <a:lnSpc>
                <a:spcPct val="120000"/>
              </a:lnSpc>
              <a:spcBef>
                <a:spcPts val="600"/>
              </a:spcBef>
              <a:buNone/>
            </a:pPr>
            <a:r>
              <a:rPr lang="sv-SE" sz="2000" dirty="0">
                <a:latin typeface="Calibri" pitchFamily="34" charset="0"/>
              </a:rPr>
              <a:t>Introduktionen av </a:t>
            </a:r>
            <a:r>
              <a:rPr lang="sv-SE" sz="2000" dirty="0" err="1">
                <a:latin typeface="Calibri" pitchFamily="34" charset="0"/>
              </a:rPr>
              <a:t>Lean</a:t>
            </a:r>
            <a:r>
              <a:rPr lang="sv-SE" sz="2000" dirty="0">
                <a:latin typeface="Calibri" pitchFamily="34" charset="0"/>
              </a:rPr>
              <a:t> resulterade i kortare reparationstider efter </a:t>
            </a:r>
            <a:r>
              <a:rPr lang="sv-SE" sz="2000" dirty="0" err="1">
                <a:latin typeface="Calibri" pitchFamily="34" charset="0"/>
              </a:rPr>
              <a:t>nätfel</a:t>
            </a:r>
            <a:r>
              <a:rPr lang="sv-SE" sz="2000" dirty="0">
                <a:latin typeface="Calibri" pitchFamily="34" charset="0"/>
              </a:rPr>
              <a:t> i alla nätverksområden. Under de senaste fem åren har </a:t>
            </a:r>
            <a:r>
              <a:rPr lang="sv-SE" sz="2000" dirty="0" smtClean="0">
                <a:latin typeface="Calibri" pitchFamily="34" charset="0"/>
              </a:rPr>
              <a:t>strömavbrottstiden TIEPI </a:t>
            </a:r>
            <a:r>
              <a:rPr lang="sv-SE" sz="2000" dirty="0">
                <a:latin typeface="Calibri" pitchFamily="34" charset="0"/>
              </a:rPr>
              <a:t>(</a:t>
            </a:r>
            <a:r>
              <a:rPr lang="sv-SE" sz="2000" dirty="0" err="1">
                <a:latin typeface="Calibri" pitchFamily="34" charset="0"/>
              </a:rPr>
              <a:t>Installed</a:t>
            </a:r>
            <a:r>
              <a:rPr lang="sv-SE" sz="2000" dirty="0">
                <a:latin typeface="Calibri" pitchFamily="34" charset="0"/>
              </a:rPr>
              <a:t> Power </a:t>
            </a:r>
            <a:r>
              <a:rPr lang="sv-SE" sz="2000" dirty="0" err="1">
                <a:latin typeface="Calibri" pitchFamily="34" charset="0"/>
              </a:rPr>
              <a:t>Equivalent</a:t>
            </a:r>
            <a:r>
              <a:rPr lang="sv-SE" sz="2000" dirty="0">
                <a:latin typeface="Calibri" pitchFamily="34" charset="0"/>
              </a:rPr>
              <a:t> </a:t>
            </a:r>
            <a:r>
              <a:rPr lang="sv-SE" sz="2000" dirty="0" err="1">
                <a:latin typeface="Calibri" pitchFamily="34" charset="0"/>
              </a:rPr>
              <a:t>Interruption</a:t>
            </a:r>
            <a:r>
              <a:rPr lang="sv-SE" sz="2000" dirty="0">
                <a:latin typeface="Calibri" pitchFamily="34" charset="0"/>
              </a:rPr>
              <a:t> </a:t>
            </a:r>
            <a:r>
              <a:rPr lang="sv-SE" sz="2000" dirty="0" err="1">
                <a:latin typeface="Calibri" pitchFamily="34" charset="0"/>
              </a:rPr>
              <a:t>Time</a:t>
            </a:r>
            <a:r>
              <a:rPr lang="sv-SE" sz="2000" dirty="0">
                <a:latin typeface="Calibri" pitchFamily="34" charset="0"/>
              </a:rPr>
              <a:t>) reducerats med cirka </a:t>
            </a:r>
            <a:r>
              <a:rPr lang="sv-SE" sz="2000" dirty="0" smtClean="0">
                <a:latin typeface="Calibri" pitchFamily="34" charset="0"/>
              </a:rPr>
              <a:t>70%</a:t>
            </a:r>
            <a:endParaRPr lang="en-US" sz="2000" dirty="0">
              <a:latin typeface="Calibri" pitchFamily="34" charset="0"/>
            </a:endParaRPr>
          </a:p>
        </p:txBody>
      </p:sp>
      <p:sp>
        <p:nvSpPr>
          <p:cNvPr id="12" name="Sisällön paikkamerkki 2"/>
          <p:cNvSpPr txBox="1">
            <a:spLocks/>
          </p:cNvSpPr>
          <p:nvPr/>
        </p:nvSpPr>
        <p:spPr>
          <a:xfrm>
            <a:off x="3061194" y="1934949"/>
            <a:ext cx="7675076" cy="142655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sz="2400" b="1" dirty="0" err="1" smtClean="0">
                <a:latin typeface="Calibri" pitchFamily="34" charset="0"/>
              </a:rPr>
              <a:t>Flygvapnet</a:t>
            </a:r>
            <a:r>
              <a:rPr lang="en-US" sz="2400" b="1" dirty="0" smtClean="0">
                <a:latin typeface="Calibri" pitchFamily="34" charset="0"/>
              </a:rPr>
              <a:t> </a:t>
            </a:r>
            <a:r>
              <a:rPr lang="en-US" sz="2400" b="1" dirty="0" err="1" smtClean="0">
                <a:latin typeface="Calibri" pitchFamily="34" charset="0"/>
              </a:rPr>
              <a:t>i</a:t>
            </a:r>
            <a:r>
              <a:rPr lang="en-US" sz="2400" b="1" dirty="0" smtClean="0">
                <a:latin typeface="Calibri" pitchFamily="34" charset="0"/>
              </a:rPr>
              <a:t> Portugal</a:t>
            </a:r>
          </a:p>
          <a:p>
            <a:pPr marL="0" indent="0">
              <a:lnSpc>
                <a:spcPct val="120000"/>
              </a:lnSpc>
              <a:spcBef>
                <a:spcPts val="600"/>
              </a:spcBef>
              <a:buNone/>
            </a:pPr>
            <a:r>
              <a:rPr lang="en-US" sz="2400" b="1" dirty="0" smtClean="0">
                <a:latin typeface="Calibri" pitchFamily="34" charset="0"/>
              </a:rPr>
              <a:t> </a:t>
            </a:r>
            <a:r>
              <a:rPr lang="sv-SE" sz="2000" dirty="0">
                <a:latin typeface="Calibri" pitchFamily="34" charset="0"/>
              </a:rPr>
              <a:t>Tillämpningen av </a:t>
            </a:r>
            <a:r>
              <a:rPr lang="sv-SE" sz="2000" dirty="0" err="1">
                <a:latin typeface="Calibri" pitchFamily="34" charset="0"/>
              </a:rPr>
              <a:t>Lean</a:t>
            </a:r>
            <a:r>
              <a:rPr lang="sv-SE" sz="2000" dirty="0">
                <a:latin typeface="Calibri" pitchFamily="34" charset="0"/>
              </a:rPr>
              <a:t>-metoder resulterade i en 60% minskning av </a:t>
            </a:r>
            <a:r>
              <a:rPr lang="sv-SE" sz="2000" dirty="0" err="1">
                <a:latin typeface="Calibri" pitchFamily="34" charset="0"/>
              </a:rPr>
              <a:t>underhållstiden</a:t>
            </a:r>
            <a:r>
              <a:rPr lang="sv-SE" sz="2000" dirty="0">
                <a:latin typeface="Calibri" pitchFamily="34" charset="0"/>
              </a:rPr>
              <a:t>.</a:t>
            </a:r>
            <a:endParaRPr lang="en-US" sz="2000" dirty="0">
              <a:latin typeface="Calibri" pitchFamily="34" charset="0"/>
            </a:endParaRPr>
          </a:p>
        </p:txBody>
      </p:sp>
    </p:spTree>
    <p:extLst>
      <p:ext uri="{BB962C8B-B14F-4D97-AF65-F5344CB8AC3E}">
        <p14:creationId xmlns:p14="http://schemas.microsoft.com/office/powerpoint/2010/main" val="56740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395" y="4035155"/>
            <a:ext cx="2500826" cy="2190307"/>
          </a:xfrm>
          <a:prstGeom prst="rect">
            <a:avLst/>
          </a:prstGeom>
        </p:spPr>
      </p:pic>
      <p:sp>
        <p:nvSpPr>
          <p:cNvPr id="3" name="Título 1"/>
          <p:cNvSpPr txBox="1">
            <a:spLocks/>
          </p:cNvSpPr>
          <p:nvPr/>
        </p:nvSpPr>
        <p:spPr>
          <a:xfrm>
            <a:off x="279918" y="1128983"/>
            <a:ext cx="457919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s-ES" dirty="0"/>
              <a:t>Lean </a:t>
            </a:r>
            <a:r>
              <a:rPr lang="es-ES" dirty="0" smtClean="0"/>
              <a:t>i </a:t>
            </a:r>
            <a:r>
              <a:rPr lang="es-ES" dirty="0" err="1" smtClean="0"/>
              <a:t>användning</a:t>
            </a:r>
            <a:r>
              <a:rPr lang="es-ES" dirty="0" smtClean="0"/>
              <a:t>: </a:t>
            </a:r>
            <a:r>
              <a:rPr lang="es-ES" dirty="0"/>
              <a:t/>
            </a:r>
            <a:br>
              <a:rPr lang="es-ES" dirty="0"/>
            </a:br>
            <a:r>
              <a:rPr lang="es-ES" b="1" dirty="0" err="1"/>
              <a:t>McDonalds</a:t>
            </a:r>
            <a:endParaRPr lang="es-ES" b="1" dirty="0"/>
          </a:p>
        </p:txBody>
      </p:sp>
      <p:pic>
        <p:nvPicPr>
          <p:cNvPr id="4" name="Marcador de contenido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9108" y="538513"/>
            <a:ext cx="5241231" cy="5639003"/>
          </a:xfrm>
          <a:prstGeom prst="rect">
            <a:avLst/>
          </a:prstGeom>
        </p:spPr>
      </p:pic>
      <p:sp>
        <p:nvSpPr>
          <p:cNvPr id="2" name="TextBox 1"/>
          <p:cNvSpPr txBox="1"/>
          <p:nvPr/>
        </p:nvSpPr>
        <p:spPr>
          <a:xfrm>
            <a:off x="5986135" y="2115879"/>
            <a:ext cx="3880884" cy="1200329"/>
          </a:xfrm>
          <a:prstGeom prst="rect">
            <a:avLst/>
          </a:prstGeom>
          <a:solidFill>
            <a:schemeClr val="accent5"/>
          </a:solidFill>
          <a:ln>
            <a:solidFill>
              <a:srgbClr val="FF0000"/>
            </a:solidFill>
          </a:ln>
        </p:spPr>
        <p:txBody>
          <a:bodyPr wrap="square" rtlCol="0">
            <a:spAutoFit/>
          </a:bodyPr>
          <a:lstStyle/>
          <a:p>
            <a:r>
              <a:rPr lang="sv-SE"/>
              <a:t>Den strategiska bufferten för färdiga produkter förbättrar kundservice och upplevelse, vilket möjliggör service för ett större antal kunder</a:t>
            </a:r>
            <a:endParaRPr lang="fi-FI" dirty="0">
              <a:solidFill>
                <a:schemeClr val="bg1"/>
              </a:solidFill>
            </a:endParaRPr>
          </a:p>
        </p:txBody>
      </p:sp>
    </p:spTree>
    <p:extLst>
      <p:ext uri="{BB962C8B-B14F-4D97-AF65-F5344CB8AC3E}">
        <p14:creationId xmlns:p14="http://schemas.microsoft.com/office/powerpoint/2010/main" val="220462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4"/>
          <p:cNvPicPr>
            <a:picLocks noChangeAspect="1"/>
          </p:cNvPicPr>
          <p:nvPr/>
        </p:nvPicPr>
        <p:blipFill>
          <a:blip r:embed="rId3"/>
          <a:stretch>
            <a:fillRect/>
          </a:stretch>
        </p:blipFill>
        <p:spPr>
          <a:xfrm>
            <a:off x="4690779" y="1482725"/>
            <a:ext cx="5801784" cy="43513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87" y="2551812"/>
            <a:ext cx="2500826" cy="2190307"/>
          </a:xfrm>
          <a:prstGeom prst="rect">
            <a:avLst/>
          </a:prstGeom>
        </p:spPr>
      </p:pic>
    </p:spTree>
    <p:extLst>
      <p:ext uri="{BB962C8B-B14F-4D97-AF65-F5344CB8AC3E}">
        <p14:creationId xmlns:p14="http://schemas.microsoft.com/office/powerpoint/2010/main" val="108974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810584" y="3211770"/>
            <a:ext cx="6102682" cy="1569660"/>
          </a:xfrm>
          <a:prstGeom prst="rect">
            <a:avLst/>
          </a:prstGeom>
          <a:noFill/>
          <a:ln w="9525">
            <a:noFill/>
            <a:miter lim="800000"/>
            <a:headEnd/>
            <a:tailEnd/>
          </a:ln>
        </p:spPr>
        <p:txBody>
          <a:bodyPr wrap="square">
            <a:spAutoFit/>
          </a:bodyPr>
          <a:lstStyle/>
          <a:p>
            <a:r>
              <a:rPr lang="pt-PT" sz="4800" b="1" dirty="0">
                <a:latin typeface="Calibri" pitchFamily="34" charset="0"/>
              </a:rPr>
              <a:t>Hur fungerar marknaderna…</a:t>
            </a:r>
            <a:endParaRPr lang="en-US" altLang="ja-JP" sz="4800" b="1" dirty="0">
              <a:latin typeface="Calibri" pitchFamily="34" charset="0"/>
              <a:ea typeface="ＭＳ Ｐゴシック" charset="-128"/>
            </a:endParaRPr>
          </a:p>
        </p:txBody>
      </p:sp>
      <p:pic>
        <p:nvPicPr>
          <p:cNvPr id="27657" name="Picture 9" descr="Mercado dos Lavrador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70552" y="2355611"/>
            <a:ext cx="3699270" cy="2895081"/>
          </a:xfrm>
          <a:prstGeom prst="rect">
            <a:avLst/>
          </a:prstGeom>
          <a:ln w="38100">
            <a:noFill/>
          </a:ln>
          <a:effectLst>
            <a:outerShdw blurRad="292100" dist="139700" dir="2700000" algn="tl" rotWithShape="0">
              <a:srgbClr val="333333">
                <a:alpha val="65000"/>
              </a:srgbClr>
            </a:outerShdw>
          </a:effectLst>
        </p:spPr>
      </p:pic>
      <p:sp>
        <p:nvSpPr>
          <p:cNvPr id="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Inledning</a:t>
            </a:r>
            <a:endParaRPr lang="en-US" sz="4100" b="1" dirty="0">
              <a:latin typeface="+mn-lt"/>
            </a:endParaRPr>
          </a:p>
          <a:p>
            <a:pPr algn="ctr"/>
            <a:r>
              <a:rPr lang="en-US" sz="3300" b="1" dirty="0" err="1">
                <a:latin typeface="+mn-lt"/>
              </a:rPr>
              <a:t>Förändring</a:t>
            </a:r>
            <a:r>
              <a:rPr lang="en-US" sz="3300" b="1" dirty="0">
                <a:latin typeface="+mn-lt"/>
              </a:rPr>
              <a:t> </a:t>
            </a:r>
            <a:r>
              <a:rPr lang="en-US" sz="3300" b="1" dirty="0" err="1">
                <a:latin typeface="+mn-lt"/>
              </a:rPr>
              <a:t>på</a:t>
            </a:r>
            <a:r>
              <a:rPr lang="en-US" sz="3300" b="1" dirty="0">
                <a:latin typeface="+mn-lt"/>
              </a:rPr>
              <a:t> </a:t>
            </a:r>
            <a:r>
              <a:rPr lang="en-US" sz="3300" b="1" dirty="0" err="1">
                <a:latin typeface="+mn-lt"/>
              </a:rPr>
              <a:t>marknaden</a:t>
            </a:r>
            <a:endParaRPr lang="en-US" sz="3300" b="1" dirty="0">
              <a:latin typeface="+mn-lt"/>
            </a:endParaRPr>
          </a:p>
        </p:txBody>
      </p:sp>
    </p:spTree>
    <p:extLst>
      <p:ext uri="{BB962C8B-B14F-4D97-AF65-F5344CB8AC3E}">
        <p14:creationId xmlns:p14="http://schemas.microsoft.com/office/powerpoint/2010/main" val="68023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0FD6B7-0CA8-44C9-B1F9-29C4F9A91022}"/>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smtClean="0">
                <a:latin typeface="+mn-lt"/>
              </a:rPr>
              <a:t>Mål</a:t>
            </a:r>
            <a:endParaRPr lang="en-US" sz="4100" b="1" dirty="0">
              <a:latin typeface="+mn-lt"/>
            </a:endParaRPr>
          </a:p>
        </p:txBody>
      </p:sp>
      <p:sp>
        <p:nvSpPr>
          <p:cNvPr id="4" name="Text Box 5">
            <a:extLst>
              <a:ext uri="{FF2B5EF4-FFF2-40B4-BE49-F238E27FC236}">
                <a16:creationId xmlns:a16="http://schemas.microsoft.com/office/drawing/2014/main" id="{067EBD9D-A770-48F3-8D4D-5BE35C1DBFA8}"/>
              </a:ext>
            </a:extLst>
          </p:cNvPr>
          <p:cNvSpPr txBox="1">
            <a:spLocks noChangeArrowheads="1"/>
          </p:cNvSpPr>
          <p:nvPr/>
        </p:nvSpPr>
        <p:spPr bwMode="auto">
          <a:xfrm>
            <a:off x="562657" y="2001898"/>
            <a:ext cx="9145825" cy="2533001"/>
          </a:xfrm>
          <a:prstGeom prst="rect">
            <a:avLst/>
          </a:prstGeom>
          <a:noFill/>
          <a:ln w="9525">
            <a:noFill/>
            <a:miter lim="800000"/>
            <a:headEnd/>
            <a:tailEnd/>
          </a:ln>
        </p:spPr>
        <p:txBody>
          <a:bodyPr wrap="square">
            <a:spAutoFit/>
          </a:bodyPr>
          <a:lstStyle/>
          <a:p>
            <a:pPr>
              <a:lnSpc>
                <a:spcPct val="120000"/>
              </a:lnSpc>
              <a:spcBef>
                <a:spcPts val="600"/>
              </a:spcBef>
              <a:spcAft>
                <a:spcPts val="600"/>
              </a:spcAft>
              <a:defRPr/>
            </a:pPr>
            <a:r>
              <a:rPr lang="pt-PT" sz="2400" dirty="0" smtClean="0">
                <a:latin typeface="Calibri" pitchFamily="34" charset="0"/>
              </a:rPr>
              <a:t>Målen med Lean i det här kapitlet:</a:t>
            </a:r>
            <a:br>
              <a:rPr lang="pt-PT" sz="2400" dirty="0" smtClean="0">
                <a:latin typeface="Calibri" pitchFamily="34" charset="0"/>
              </a:rPr>
            </a:br>
            <a:endParaRPr lang="en-US" altLang="ja-JP" sz="2400" dirty="0">
              <a:latin typeface="Calibri" pitchFamily="34" charset="0"/>
            </a:endParaRPr>
          </a:p>
          <a:p>
            <a:pPr marL="342900" indent="-342900">
              <a:buFont typeface="Wingdings" panose="05000000000000000000" pitchFamily="2" charset="2"/>
              <a:buChar char="§"/>
              <a:defRPr/>
            </a:pPr>
            <a:r>
              <a:rPr lang="en-US" altLang="ja-JP" sz="3200" b="1" dirty="0" err="1" smtClean="0">
                <a:latin typeface="Calibri" pitchFamily="34" charset="0"/>
              </a:rPr>
              <a:t>En</a:t>
            </a:r>
            <a:r>
              <a:rPr lang="en-US" altLang="ja-JP" sz="3200" b="1" dirty="0" smtClean="0">
                <a:latin typeface="Calibri" pitchFamily="34" charset="0"/>
              </a:rPr>
              <a:t> </a:t>
            </a:r>
            <a:r>
              <a:rPr lang="en-US" altLang="ja-JP" sz="3200" b="1" dirty="0" err="1" smtClean="0">
                <a:latin typeface="Calibri" pitchFamily="34" charset="0"/>
              </a:rPr>
              <a:t>allmän</a:t>
            </a:r>
            <a:r>
              <a:rPr lang="en-US" altLang="ja-JP" sz="3200" b="1" dirty="0" smtClean="0">
                <a:latin typeface="Calibri" pitchFamily="34" charset="0"/>
              </a:rPr>
              <a:t> </a:t>
            </a:r>
            <a:r>
              <a:rPr lang="en-US" altLang="ja-JP" sz="3200" b="1" dirty="0" err="1" smtClean="0">
                <a:latin typeface="Calibri" pitchFamily="34" charset="0"/>
              </a:rPr>
              <a:t>förståelse</a:t>
            </a:r>
            <a:r>
              <a:rPr lang="en-US" altLang="ja-JP" sz="3200" b="1" dirty="0" smtClean="0">
                <a:latin typeface="Calibri" pitchFamily="34" charset="0"/>
              </a:rPr>
              <a:t> </a:t>
            </a:r>
            <a:r>
              <a:rPr lang="en-US" altLang="ja-JP" sz="3200" b="1" dirty="0" err="1" smtClean="0">
                <a:latin typeface="Calibri" pitchFamily="34" charset="0"/>
              </a:rPr>
              <a:t>för</a:t>
            </a:r>
            <a:r>
              <a:rPr lang="en-US" altLang="ja-JP" sz="3200" b="1" dirty="0" smtClean="0">
                <a:latin typeface="Calibri" pitchFamily="34" charset="0"/>
              </a:rPr>
              <a:t> </a:t>
            </a:r>
            <a:r>
              <a:rPr lang="en-US" altLang="ja-JP" sz="3200" b="1" dirty="0" err="1" smtClean="0">
                <a:latin typeface="Calibri" pitchFamily="34" charset="0"/>
              </a:rPr>
              <a:t>vad</a:t>
            </a:r>
            <a:r>
              <a:rPr lang="en-US" altLang="ja-JP" sz="3200" b="1" dirty="0" smtClean="0">
                <a:latin typeface="Calibri" pitchFamily="34" charset="0"/>
              </a:rPr>
              <a:t> Lean </a:t>
            </a:r>
            <a:r>
              <a:rPr lang="en-US" altLang="ja-JP" sz="3200" b="1" dirty="0" err="1" smtClean="0">
                <a:latin typeface="Calibri" pitchFamily="34" charset="0"/>
              </a:rPr>
              <a:t>är</a:t>
            </a:r>
            <a:r>
              <a:rPr lang="en-US" altLang="ja-JP" sz="3200" b="1" dirty="0" smtClean="0">
                <a:latin typeface="Calibri" pitchFamily="34" charset="0"/>
              </a:rPr>
              <a:t/>
            </a:r>
            <a:br>
              <a:rPr lang="en-US" altLang="ja-JP" sz="3200" b="1" dirty="0" smtClean="0">
                <a:latin typeface="Calibri" pitchFamily="34" charset="0"/>
              </a:rPr>
            </a:br>
            <a:endParaRPr lang="en-US" altLang="ja-JP" sz="3200" b="1" dirty="0">
              <a:latin typeface="Calibri" pitchFamily="34" charset="0"/>
            </a:endParaRPr>
          </a:p>
          <a:p>
            <a:pPr marL="342900" indent="-342900">
              <a:buFont typeface="Wingdings" panose="05000000000000000000" pitchFamily="2" charset="2"/>
              <a:buChar char="§"/>
              <a:defRPr/>
            </a:pPr>
            <a:r>
              <a:rPr lang="en-US" altLang="ja-JP" sz="3200" b="1" dirty="0" smtClean="0">
                <a:latin typeface="Calibri" pitchFamily="34" charset="0"/>
              </a:rPr>
              <a:t>Presentation </a:t>
            </a:r>
            <a:r>
              <a:rPr lang="en-US" altLang="ja-JP" sz="3200" b="1" dirty="0" err="1" smtClean="0">
                <a:latin typeface="Calibri" pitchFamily="34" charset="0"/>
              </a:rPr>
              <a:t>av</a:t>
            </a:r>
            <a:r>
              <a:rPr lang="en-US" altLang="ja-JP" sz="3200" b="1" dirty="0" smtClean="0">
                <a:latin typeface="Calibri" pitchFamily="34" charset="0"/>
              </a:rPr>
              <a:t> Lean </a:t>
            </a:r>
            <a:r>
              <a:rPr lang="en-US" altLang="ja-JP" sz="3200" b="1" dirty="0" err="1" smtClean="0">
                <a:latin typeface="Calibri" pitchFamily="34" charset="0"/>
              </a:rPr>
              <a:t>exempel</a:t>
            </a:r>
            <a:endParaRPr lang="en-US" altLang="ja-JP" sz="3200" b="1" dirty="0">
              <a:latin typeface="Calibri" pitchFamily="34" charset="0"/>
            </a:endParaRPr>
          </a:p>
        </p:txBody>
      </p:sp>
      <p:pic>
        <p:nvPicPr>
          <p:cNvPr id="6" name="Picture 5">
            <a:extLst>
              <a:ext uri="{FF2B5EF4-FFF2-40B4-BE49-F238E27FC236}">
                <a16:creationId xmlns:a16="http://schemas.microsoft.com/office/drawing/2014/main" id="{3F28A36F-22CA-4A39-B0A0-A8E164B8A7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00107" y="2396036"/>
            <a:ext cx="2416750" cy="2406444"/>
          </a:xfrm>
          <a:prstGeom prst="rect">
            <a:avLst/>
          </a:prstGeom>
        </p:spPr>
      </p:pic>
    </p:spTree>
    <p:extLst>
      <p:ext uri="{BB962C8B-B14F-4D97-AF65-F5344CB8AC3E}">
        <p14:creationId xmlns:p14="http://schemas.microsoft.com/office/powerpoint/2010/main" val="2606308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62657" y="1917674"/>
            <a:ext cx="9145825" cy="3431709"/>
          </a:xfrm>
          <a:prstGeom prst="rect">
            <a:avLst/>
          </a:prstGeom>
          <a:noFill/>
          <a:ln w="9525">
            <a:noFill/>
            <a:miter lim="800000"/>
            <a:headEnd/>
            <a:tailEnd/>
          </a:ln>
        </p:spPr>
        <p:txBody>
          <a:bodyPr wrap="square">
            <a:spAutoFit/>
          </a:bodyPr>
          <a:lstStyle/>
          <a:p>
            <a:pPr>
              <a:lnSpc>
                <a:spcPct val="120000"/>
              </a:lnSpc>
              <a:spcBef>
                <a:spcPts val="600"/>
              </a:spcBef>
              <a:spcAft>
                <a:spcPts val="600"/>
              </a:spcAft>
              <a:defRPr/>
            </a:pPr>
            <a:r>
              <a:rPr lang="pt-PT" sz="2400" dirty="0">
                <a:latin typeface="Calibri" pitchFamily="34" charset="0"/>
              </a:rPr>
              <a:t>Enligt det traditionella sättet </a:t>
            </a:r>
            <a:r>
              <a:rPr lang="sv-SE" sz="2400" dirty="0">
                <a:latin typeface="Calibri" pitchFamily="34" charset="0"/>
              </a:rPr>
              <a:t>bestämdes priset för marknaden</a:t>
            </a:r>
            <a:endParaRPr lang="pt-PT" sz="2400" dirty="0">
              <a:latin typeface="Calibri" pitchFamily="34" charset="0"/>
            </a:endParaRPr>
          </a:p>
          <a:p>
            <a:pPr>
              <a:lnSpc>
                <a:spcPct val="120000"/>
              </a:lnSpc>
              <a:spcBef>
                <a:spcPts val="600"/>
              </a:spcBef>
              <a:spcAft>
                <a:spcPts val="600"/>
              </a:spcAft>
              <a:defRPr/>
            </a:pPr>
            <a:r>
              <a:rPr lang="pt-PT" sz="2400" dirty="0">
                <a:latin typeface="Calibri" pitchFamily="34" charset="0"/>
              </a:rPr>
              <a:t>I samband med utvecklingen har </a:t>
            </a:r>
            <a:r>
              <a:rPr lang="pt-PT" sz="2400" dirty="0" smtClean="0">
                <a:latin typeface="Calibri" pitchFamily="34" charset="0"/>
              </a:rPr>
              <a:t>ekonomiska marknaderna  förändrats</a:t>
            </a:r>
            <a:r>
              <a:rPr lang="pt-PT" sz="2400" dirty="0">
                <a:latin typeface="Calibri" pitchFamily="34" charset="0"/>
              </a:rPr>
              <a:t>:</a:t>
            </a:r>
          </a:p>
          <a:p>
            <a:pPr marL="457200" indent="-457200">
              <a:lnSpc>
                <a:spcPct val="120000"/>
              </a:lnSpc>
              <a:spcBef>
                <a:spcPts val="600"/>
              </a:spcBef>
              <a:spcAft>
                <a:spcPts val="600"/>
              </a:spcAft>
              <a:buFont typeface="Arial" panose="020B0604020202020204" pitchFamily="34" charset="0"/>
              <a:buChar char="•"/>
              <a:defRPr/>
            </a:pPr>
            <a:r>
              <a:rPr lang="en-US" altLang="ja-JP" sz="3200" b="1" dirty="0" err="1">
                <a:latin typeface="Calibri" pitchFamily="34" charset="0"/>
              </a:rPr>
              <a:t>Kvalitet</a:t>
            </a:r>
            <a:endParaRPr lang="en-US" altLang="ja-JP" sz="3200" b="1" dirty="0">
              <a:latin typeface="Calibri" pitchFamily="34" charset="0"/>
            </a:endParaRPr>
          </a:p>
          <a:p>
            <a:pPr marL="457200" indent="-457200">
              <a:buFont typeface="Arial" panose="020B0604020202020204" pitchFamily="34" charset="0"/>
              <a:buChar char="•"/>
              <a:defRPr/>
            </a:pPr>
            <a:r>
              <a:rPr lang="en-US" altLang="ja-JP" sz="3200" b="1" dirty="0" err="1">
                <a:latin typeface="Calibri" pitchFamily="34" charset="0"/>
              </a:rPr>
              <a:t>Låg</a:t>
            </a:r>
            <a:r>
              <a:rPr lang="en-US" altLang="ja-JP" sz="3200" b="1" dirty="0">
                <a:latin typeface="Calibri" pitchFamily="34" charset="0"/>
              </a:rPr>
              <a:t> </a:t>
            </a:r>
            <a:r>
              <a:rPr lang="en-US" altLang="ja-JP" sz="3200" b="1" dirty="0" err="1">
                <a:latin typeface="Calibri" pitchFamily="34" charset="0"/>
              </a:rPr>
              <a:t>kostnad</a:t>
            </a:r>
            <a:r>
              <a:rPr lang="en-US" altLang="ja-JP" sz="3200" b="1" dirty="0">
                <a:latin typeface="Calibri" pitchFamily="34" charset="0"/>
              </a:rPr>
              <a:t>/ </a:t>
            </a:r>
            <a:r>
              <a:rPr lang="en-US" altLang="ja-JP" sz="3200" b="1" dirty="0" err="1">
                <a:latin typeface="Calibri" pitchFamily="34" charset="0"/>
              </a:rPr>
              <a:t>Rejäla</a:t>
            </a:r>
            <a:r>
              <a:rPr lang="en-US" altLang="ja-JP" sz="3200" b="1" dirty="0">
                <a:latin typeface="Calibri" pitchFamily="34" charset="0"/>
              </a:rPr>
              <a:t> </a:t>
            </a:r>
            <a:r>
              <a:rPr lang="en-US" altLang="ja-JP" sz="3200" b="1" dirty="0" err="1">
                <a:latin typeface="Calibri" pitchFamily="34" charset="0"/>
              </a:rPr>
              <a:t>priser</a:t>
            </a:r>
            <a:endParaRPr lang="en-US" altLang="ja-JP" sz="3200" b="1" dirty="0">
              <a:latin typeface="Calibri" pitchFamily="34" charset="0"/>
            </a:endParaRPr>
          </a:p>
          <a:p>
            <a:pPr marL="457200" indent="-457200">
              <a:buFont typeface="Arial" panose="020B0604020202020204" pitchFamily="34" charset="0"/>
              <a:buChar char="•"/>
              <a:defRPr/>
            </a:pPr>
            <a:r>
              <a:rPr lang="en-US" altLang="ja-JP" sz="3200" b="1" dirty="0" err="1">
                <a:latin typeface="Calibri" pitchFamily="34" charset="0"/>
              </a:rPr>
              <a:t>Leveranstider</a:t>
            </a:r>
            <a:endParaRPr lang="en-US" altLang="ja-JP" sz="3200" b="1" dirty="0">
              <a:latin typeface="Calibri" pitchFamily="34" charset="0"/>
            </a:endParaRPr>
          </a:p>
          <a:p>
            <a:pPr marL="457200" indent="-457200">
              <a:buFont typeface="Arial" panose="020B0604020202020204" pitchFamily="34" charset="0"/>
              <a:buChar char="•"/>
              <a:defRPr/>
            </a:pPr>
            <a:r>
              <a:rPr lang="en-US" altLang="ja-JP" sz="3200" b="1" dirty="0" err="1">
                <a:latin typeface="Calibri" pitchFamily="34" charset="0"/>
              </a:rPr>
              <a:t>Urval</a:t>
            </a:r>
            <a:endParaRPr lang="en-US" altLang="ja-JP" sz="3200" b="1" dirty="0">
              <a:latin typeface="Calibri" pitchFamily="34" charset="0"/>
            </a:endParaRPr>
          </a:p>
        </p:txBody>
      </p:sp>
      <p:sp>
        <p:nvSpPr>
          <p:cNvPr id="10" name="Rectangle 9"/>
          <p:cNvSpPr/>
          <p:nvPr/>
        </p:nvSpPr>
        <p:spPr>
          <a:xfrm>
            <a:off x="6096001" y="3993503"/>
            <a:ext cx="5961203" cy="23930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a:t>Numera</a:t>
            </a:r>
            <a:r>
              <a:rPr lang="en-US" sz="2800" b="1" dirty="0"/>
              <a:t> </a:t>
            </a:r>
            <a:r>
              <a:rPr lang="en-US" sz="2800" b="1" dirty="0" err="1">
                <a:solidFill>
                  <a:schemeClr val="bg1"/>
                </a:solidFill>
              </a:rPr>
              <a:t>bestämmer</a:t>
            </a:r>
            <a:r>
              <a:rPr lang="en-US" sz="2800" b="1" dirty="0">
                <a:solidFill>
                  <a:schemeClr val="bg1"/>
                </a:solidFill>
              </a:rPr>
              <a:t>  </a:t>
            </a:r>
            <a:r>
              <a:rPr lang="en-US" sz="2800" b="1" dirty="0" err="1">
                <a:solidFill>
                  <a:schemeClr val="bg1"/>
                </a:solidFill>
              </a:rPr>
              <a:t>inte</a:t>
            </a:r>
            <a:r>
              <a:rPr lang="en-US" sz="2800" b="1" dirty="0">
                <a:solidFill>
                  <a:schemeClr val="bg1"/>
                </a:solidFill>
              </a:rPr>
              <a:t> </a:t>
            </a:r>
            <a:r>
              <a:rPr lang="en-US" sz="2800" b="1" dirty="0" err="1"/>
              <a:t>företagen</a:t>
            </a:r>
            <a:r>
              <a:rPr lang="en-US" sz="2800" b="1" dirty="0"/>
              <a:t> </a:t>
            </a:r>
            <a:r>
              <a:rPr lang="en-US" sz="2800" b="1" dirty="0" err="1"/>
              <a:t>priserna</a:t>
            </a:r>
            <a:r>
              <a:rPr lang="en-US" sz="2800" b="1" dirty="0"/>
              <a:t>. KUNDERNA </a:t>
            </a:r>
            <a:r>
              <a:rPr lang="en-US" sz="2800" b="1" dirty="0" err="1"/>
              <a:t>bestämmer</a:t>
            </a:r>
            <a:r>
              <a:rPr lang="en-US" sz="2800" b="1" dirty="0"/>
              <a:t> </a:t>
            </a:r>
            <a:r>
              <a:rPr lang="en-US" sz="2800" b="1" dirty="0" err="1"/>
              <a:t>priserna</a:t>
            </a:r>
            <a:r>
              <a:rPr lang="en-US" sz="2800" b="1" dirty="0"/>
              <a:t>.</a:t>
            </a:r>
          </a:p>
          <a:p>
            <a:pPr algn="ctr"/>
            <a:endParaRPr lang="en-US" sz="3200" b="1" dirty="0"/>
          </a:p>
        </p:txBody>
      </p:sp>
      <p:sp>
        <p:nvSpPr>
          <p:cNvPr id="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t>Inledning</a:t>
            </a:r>
            <a:endParaRPr lang="en-US" sz="4100" b="1" dirty="0"/>
          </a:p>
          <a:p>
            <a:pPr algn="ctr"/>
            <a:r>
              <a:rPr lang="en-US" sz="3300" b="1" dirty="0" err="1"/>
              <a:t>Förändring</a:t>
            </a:r>
            <a:r>
              <a:rPr lang="en-US" sz="3300" b="1" dirty="0"/>
              <a:t> </a:t>
            </a:r>
            <a:r>
              <a:rPr lang="en-US" sz="3300" b="1" dirty="0" err="1"/>
              <a:t>på</a:t>
            </a:r>
            <a:r>
              <a:rPr lang="en-US" sz="3300" b="1" dirty="0"/>
              <a:t> </a:t>
            </a:r>
            <a:r>
              <a:rPr lang="en-US" sz="3300" b="1" dirty="0" err="1"/>
              <a:t>marknaden</a:t>
            </a:r>
            <a:endParaRPr lang="en-US" sz="3300" b="1" dirty="0"/>
          </a:p>
          <a:p>
            <a:pPr algn="ctr"/>
            <a:endParaRPr lang="en-US" sz="3300" b="1" dirty="0">
              <a:latin typeface="+mn-lt"/>
            </a:endParaRPr>
          </a:p>
        </p:txBody>
      </p:sp>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665" y="6091280"/>
            <a:ext cx="838200" cy="295275"/>
          </a:xfrm>
          <a:prstGeom prst="rect">
            <a:avLst/>
          </a:prstGeom>
        </p:spPr>
      </p:pic>
    </p:spTree>
    <p:extLst>
      <p:ext uri="{BB962C8B-B14F-4D97-AF65-F5344CB8AC3E}">
        <p14:creationId xmlns:p14="http://schemas.microsoft.com/office/powerpoint/2010/main" val="310188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77"/>
          <p:cNvSpPr txBox="1">
            <a:spLocks noChangeArrowheads="1"/>
          </p:cNvSpPr>
          <p:nvPr/>
        </p:nvSpPr>
        <p:spPr bwMode="auto">
          <a:xfrm>
            <a:off x="685435" y="2221814"/>
            <a:ext cx="10175398" cy="4093428"/>
          </a:xfrm>
          <a:prstGeom prst="rect">
            <a:avLst/>
          </a:prstGeom>
          <a:noFill/>
          <a:ln w="9525">
            <a:noFill/>
            <a:miter lim="800000"/>
            <a:headEnd/>
            <a:tailEnd/>
          </a:ln>
        </p:spPr>
        <p:txBody>
          <a:bodyPr wrap="square" lIns="0" tIns="0" rIns="0" bIns="0" anchor="t">
            <a:spAutoFit/>
          </a:bodyPr>
          <a:lstStyle/>
          <a:p>
            <a:pPr>
              <a:lnSpc>
                <a:spcPct val="120000"/>
              </a:lnSpc>
              <a:spcBef>
                <a:spcPts val="600"/>
              </a:spcBef>
              <a:spcAft>
                <a:spcPts val="600"/>
              </a:spcAft>
              <a:defRPr/>
            </a:pPr>
            <a:r>
              <a:rPr lang="sv-SE" sz="2800" dirty="0" smtClean="0"/>
              <a:t> </a:t>
            </a:r>
            <a:r>
              <a:rPr lang="sv-SE" sz="2800" b="1" dirty="0">
                <a:ea typeface="Yu Gothic"/>
                <a:cs typeface="Calibri"/>
              </a:rPr>
              <a:t>Det enda sättet att garantera vinstmarginal är att noggrant hantera kostnader </a:t>
            </a:r>
            <a:r>
              <a:rPr lang="sv-SE" sz="2800" b="1" dirty="0" smtClean="0">
                <a:ea typeface="Yu Gothic"/>
                <a:cs typeface="Calibri"/>
              </a:rPr>
              <a:t>i organisationens kärnverksamhet:</a:t>
            </a:r>
            <a:endParaRPr lang="fi-FI" altLang="ja-JP" sz="2800" b="1" dirty="0">
              <a:ea typeface="Yu Gothic"/>
              <a:cs typeface="Calibri"/>
            </a:endParaRPr>
          </a:p>
          <a:p>
            <a:pPr>
              <a:lnSpc>
                <a:spcPct val="120000"/>
              </a:lnSpc>
              <a:spcBef>
                <a:spcPts val="600"/>
              </a:spcBef>
              <a:spcAft>
                <a:spcPts val="600"/>
              </a:spcAft>
              <a:defRPr/>
            </a:pPr>
            <a:endParaRPr lang="en-US" altLang="ja-JP" sz="2800" b="1" dirty="0" smtClean="0">
              <a:latin typeface="Calibri" pitchFamily="34" charset="0"/>
            </a:endParaRPr>
          </a:p>
          <a:p>
            <a:pPr marL="342900" indent="-342900">
              <a:lnSpc>
                <a:spcPct val="120000"/>
              </a:lnSpc>
              <a:spcBef>
                <a:spcPts val="600"/>
              </a:spcBef>
              <a:spcAft>
                <a:spcPts val="600"/>
              </a:spcAft>
              <a:buFont typeface="Wingdings" panose="05000000000000000000" pitchFamily="2" charset="2"/>
              <a:buChar char="§"/>
              <a:defRPr/>
            </a:pPr>
            <a:r>
              <a:rPr lang="en-US" altLang="ja-JP" sz="2400" dirty="0" err="1" smtClean="0">
                <a:latin typeface="Calibri" pitchFamily="34" charset="0"/>
              </a:rPr>
              <a:t>Stöd</a:t>
            </a:r>
            <a:endParaRPr lang="en-US" altLang="ja-JP" sz="2400" dirty="0" smtClean="0">
              <a:latin typeface="Calibri" pitchFamily="34" charset="0"/>
            </a:endParaRPr>
          </a:p>
          <a:p>
            <a:pPr marL="342900" indent="-342900">
              <a:lnSpc>
                <a:spcPct val="120000"/>
              </a:lnSpc>
              <a:spcBef>
                <a:spcPts val="600"/>
              </a:spcBef>
              <a:spcAft>
                <a:spcPts val="600"/>
              </a:spcAft>
              <a:buFont typeface="Wingdings" panose="05000000000000000000" pitchFamily="2" charset="2"/>
              <a:buChar char="§"/>
              <a:defRPr/>
            </a:pPr>
            <a:r>
              <a:rPr lang="en-US" altLang="ja-JP" sz="2400" dirty="0" err="1" smtClean="0">
                <a:latin typeface="Calibri" pitchFamily="34" charset="0"/>
              </a:rPr>
              <a:t>Logistik</a:t>
            </a:r>
            <a:r>
              <a:rPr lang="en-US" altLang="ja-JP" sz="2400" dirty="0" smtClean="0">
                <a:latin typeface="Calibri" pitchFamily="34" charset="0"/>
              </a:rPr>
              <a:t> </a:t>
            </a:r>
          </a:p>
          <a:p>
            <a:pPr marL="342900" indent="-342900">
              <a:lnSpc>
                <a:spcPct val="120000"/>
              </a:lnSpc>
              <a:spcBef>
                <a:spcPts val="600"/>
              </a:spcBef>
              <a:spcAft>
                <a:spcPts val="600"/>
              </a:spcAft>
              <a:buFont typeface="Wingdings" panose="05000000000000000000" pitchFamily="2" charset="2"/>
              <a:buChar char="§"/>
              <a:defRPr/>
            </a:pPr>
            <a:r>
              <a:rPr lang="en-US" altLang="ja-JP" sz="2400" dirty="0" smtClean="0">
                <a:latin typeface="Calibri" pitchFamily="34" charset="0"/>
              </a:rPr>
              <a:t>Service </a:t>
            </a:r>
          </a:p>
          <a:p>
            <a:pPr marL="342900" indent="-342900">
              <a:lnSpc>
                <a:spcPct val="120000"/>
              </a:lnSpc>
              <a:spcBef>
                <a:spcPts val="600"/>
              </a:spcBef>
              <a:spcAft>
                <a:spcPts val="600"/>
              </a:spcAft>
              <a:buFont typeface="Wingdings" panose="05000000000000000000" pitchFamily="2" charset="2"/>
              <a:buChar char="§"/>
              <a:defRPr/>
            </a:pPr>
            <a:r>
              <a:rPr lang="en-US" altLang="ja-JP" sz="2400" dirty="0" err="1" smtClean="0">
                <a:latin typeface="Calibri" pitchFamily="34" charset="0"/>
              </a:rPr>
              <a:t>Operativ</a:t>
            </a:r>
            <a:r>
              <a:rPr lang="en-US" altLang="ja-JP" sz="2400" dirty="0" smtClean="0">
                <a:latin typeface="Calibri" pitchFamily="34" charset="0"/>
              </a:rPr>
              <a:t> </a:t>
            </a:r>
            <a:r>
              <a:rPr lang="en-US" altLang="ja-JP" sz="2400" dirty="0" err="1" smtClean="0">
                <a:latin typeface="Calibri" pitchFamily="34" charset="0"/>
              </a:rPr>
              <a:t>verksamhet</a:t>
            </a:r>
            <a:endParaRPr lang="en-US" altLang="ja-JP" sz="2400" dirty="0">
              <a:latin typeface="Calibri" pitchFamily="34" charset="0"/>
            </a:endParaRPr>
          </a:p>
        </p:txBody>
      </p:sp>
      <p:sp>
        <p:nvSpPr>
          <p:cNvPr id="9" name="Rectangle 8"/>
          <p:cNvSpPr/>
          <p:nvPr/>
        </p:nvSpPr>
        <p:spPr>
          <a:xfrm>
            <a:off x="4217428" y="3756062"/>
            <a:ext cx="4783503" cy="19491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ja-JP" sz="3200" dirty="0" err="1">
                <a:latin typeface="Calibri" pitchFamily="34" charset="0"/>
              </a:rPr>
              <a:t>Sänkning</a:t>
            </a:r>
            <a:r>
              <a:rPr lang="en-US" altLang="ja-JP" sz="3200" dirty="0">
                <a:latin typeface="Calibri" pitchFamily="34" charset="0"/>
              </a:rPr>
              <a:t> </a:t>
            </a:r>
            <a:r>
              <a:rPr lang="en-US" altLang="ja-JP" sz="3200" dirty="0" err="1">
                <a:latin typeface="Calibri" pitchFamily="34" charset="0"/>
              </a:rPr>
              <a:t>av</a:t>
            </a:r>
            <a:r>
              <a:rPr lang="en-US" altLang="ja-JP" sz="3200" dirty="0">
                <a:latin typeface="Calibri" pitchFamily="34" charset="0"/>
              </a:rPr>
              <a:t> </a:t>
            </a:r>
            <a:r>
              <a:rPr lang="en-US" altLang="ja-JP" sz="3200" dirty="0" err="1">
                <a:latin typeface="Calibri" pitchFamily="34" charset="0"/>
              </a:rPr>
              <a:t>kostnaderna</a:t>
            </a:r>
            <a:endParaRPr lang="en-US" altLang="ja-JP" sz="3200" dirty="0">
              <a:latin typeface="Calibri" pitchFamily="34" charset="0"/>
            </a:endParaRPr>
          </a:p>
          <a:p>
            <a:pPr algn="ctr"/>
            <a:r>
              <a:rPr lang="en-US" altLang="ja-JP" sz="3200" dirty="0" err="1">
                <a:latin typeface="Calibri" pitchFamily="34" charset="0"/>
              </a:rPr>
              <a:t>Eliminering</a:t>
            </a:r>
            <a:r>
              <a:rPr lang="en-US" altLang="ja-JP" sz="3200" dirty="0">
                <a:latin typeface="Calibri" pitchFamily="34" charset="0"/>
              </a:rPr>
              <a:t> </a:t>
            </a:r>
            <a:r>
              <a:rPr lang="en-US" altLang="ja-JP" sz="3200" dirty="0" err="1">
                <a:latin typeface="Calibri" pitchFamily="34" charset="0"/>
              </a:rPr>
              <a:t>av</a:t>
            </a:r>
            <a:r>
              <a:rPr lang="en-US" altLang="ja-JP" sz="3200" dirty="0">
                <a:latin typeface="Calibri" pitchFamily="34" charset="0"/>
              </a:rPr>
              <a:t> </a:t>
            </a:r>
            <a:r>
              <a:rPr lang="en-US" altLang="ja-JP" sz="3200" dirty="0" err="1" smtClean="0">
                <a:latin typeface="Calibri" pitchFamily="34" charset="0"/>
              </a:rPr>
              <a:t>slöseri</a:t>
            </a:r>
            <a:r>
              <a:rPr lang="en-US" altLang="ja-JP" sz="3200" dirty="0">
                <a:latin typeface="Calibri" pitchFamily="34" charset="0"/>
              </a:rPr>
              <a:t> </a:t>
            </a:r>
            <a:r>
              <a:rPr lang="en-US" altLang="ja-JP" sz="3200" dirty="0" smtClean="0">
                <a:latin typeface="Calibri" pitchFamily="34" charset="0"/>
              </a:rPr>
              <a:t>(spill)</a:t>
            </a:r>
            <a:endParaRPr lang="en-US" altLang="ja-JP" sz="3200" dirty="0">
              <a:latin typeface="Calibri" pitchFamily="34" charset="0"/>
            </a:endParaRPr>
          </a:p>
          <a:p>
            <a:pPr algn="ctr"/>
            <a:r>
              <a:rPr lang="en-US" altLang="ja-JP" sz="3200" dirty="0" err="1">
                <a:latin typeface="Calibri" pitchFamily="34" charset="0"/>
              </a:rPr>
              <a:t>Skapande</a:t>
            </a:r>
            <a:r>
              <a:rPr lang="en-US" altLang="ja-JP" sz="3200" dirty="0">
                <a:latin typeface="Calibri" pitchFamily="34" charset="0"/>
              </a:rPr>
              <a:t> </a:t>
            </a:r>
            <a:r>
              <a:rPr lang="en-US" altLang="ja-JP" sz="3200" dirty="0" err="1">
                <a:latin typeface="Calibri" pitchFamily="34" charset="0"/>
              </a:rPr>
              <a:t>av</a:t>
            </a:r>
            <a:r>
              <a:rPr lang="en-US" altLang="ja-JP" sz="3200" dirty="0">
                <a:latin typeface="Calibri" pitchFamily="34" charset="0"/>
              </a:rPr>
              <a:t> </a:t>
            </a:r>
            <a:r>
              <a:rPr lang="en-US" altLang="ja-JP" sz="3200" dirty="0" err="1">
                <a:latin typeface="Calibri" pitchFamily="34" charset="0"/>
              </a:rPr>
              <a:t>värde</a:t>
            </a:r>
            <a:endParaRPr lang="en-US" altLang="ja-JP" sz="3200" dirty="0">
              <a:latin typeface="Calibri" pitchFamily="34" charset="0"/>
            </a:endParaRPr>
          </a:p>
          <a:p>
            <a:pPr algn="ctr"/>
            <a:endParaRPr lang="en-US" sz="3600" b="1" dirty="0"/>
          </a:p>
        </p:txBody>
      </p:sp>
      <p:sp>
        <p:nvSpPr>
          <p:cNvPr id="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t>Inledning</a:t>
            </a:r>
            <a:endParaRPr lang="en-US" sz="4100" b="1" dirty="0"/>
          </a:p>
          <a:p>
            <a:pPr algn="ctr"/>
            <a:r>
              <a:rPr lang="en-US" sz="3300" b="1" dirty="0" err="1"/>
              <a:t>Förändring</a:t>
            </a:r>
            <a:r>
              <a:rPr lang="en-US" sz="3300" b="1" dirty="0"/>
              <a:t> </a:t>
            </a:r>
            <a:r>
              <a:rPr lang="en-US" sz="3300" b="1" dirty="0" err="1" smtClean="0"/>
              <a:t>på</a:t>
            </a:r>
            <a:r>
              <a:rPr lang="en-US" sz="3300" b="1" dirty="0" smtClean="0"/>
              <a:t> </a:t>
            </a:r>
            <a:r>
              <a:rPr lang="en-US" sz="3300" b="1" dirty="0" err="1"/>
              <a:t>marknaden</a:t>
            </a:r>
            <a:endParaRPr lang="en-US" sz="3300" b="1" dirty="0"/>
          </a:p>
          <a:p>
            <a:pPr algn="ctr"/>
            <a:endParaRPr lang="en-US" sz="3300" b="1" dirty="0">
              <a:latin typeface="+mn-lt"/>
            </a:endParaRPr>
          </a:p>
        </p:txBody>
      </p:sp>
    </p:spTree>
    <p:extLst>
      <p:ext uri="{BB962C8B-B14F-4D97-AF65-F5344CB8AC3E}">
        <p14:creationId xmlns:p14="http://schemas.microsoft.com/office/powerpoint/2010/main" val="128049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err="1">
                <a:latin typeface="+mn-lt"/>
              </a:rPr>
              <a:t>Övningar</a:t>
            </a:r>
            <a:endParaRPr lang="en-US" b="1" dirty="0">
              <a:latin typeface="+mn-lt"/>
            </a:endParaRPr>
          </a:p>
        </p:txBody>
      </p:sp>
      <p:sp>
        <p:nvSpPr>
          <p:cNvPr id="3" name="Sisällön paikkamerkki 2"/>
          <p:cNvSpPr txBox="1">
            <a:spLocks/>
          </p:cNvSpPr>
          <p:nvPr/>
        </p:nvSpPr>
        <p:spPr>
          <a:xfrm>
            <a:off x="612560" y="2213629"/>
            <a:ext cx="5483440" cy="296514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600"/>
              </a:spcBef>
              <a:buFont typeface="Wingdings" panose="05000000000000000000" pitchFamily="2" charset="2"/>
              <a:buChar char="§"/>
            </a:pPr>
            <a:r>
              <a:rPr lang="en-US" sz="4000" dirty="0" err="1" smtClean="0">
                <a:latin typeface="Calibri" pitchFamily="34" charset="0"/>
              </a:rPr>
              <a:t>Bollspel</a:t>
            </a:r>
            <a:r>
              <a:rPr lang="en-US" sz="4000" dirty="0" smtClean="0">
                <a:latin typeface="Calibri" pitchFamily="34" charset="0"/>
              </a:rPr>
              <a:t> </a:t>
            </a:r>
          </a:p>
          <a:p>
            <a:pPr>
              <a:lnSpc>
                <a:spcPct val="120000"/>
              </a:lnSpc>
              <a:spcBef>
                <a:spcPts val="600"/>
              </a:spcBef>
              <a:buFont typeface="Wingdings" panose="05000000000000000000" pitchFamily="2" charset="2"/>
              <a:buChar char="§"/>
            </a:pPr>
            <a:endParaRPr lang="en-US" sz="4000" dirty="0">
              <a:solidFill>
                <a:srgbClr val="FF0000"/>
              </a:solidFill>
              <a:latin typeface="Calibri" pitchFamily="34" charset="0"/>
            </a:endParaRPr>
          </a:p>
          <a:p>
            <a:pPr>
              <a:lnSpc>
                <a:spcPct val="120000"/>
              </a:lnSpc>
              <a:spcBef>
                <a:spcPts val="600"/>
              </a:spcBef>
              <a:buFont typeface="Wingdings" panose="05000000000000000000" pitchFamily="2" charset="2"/>
              <a:buChar char="§"/>
            </a:pPr>
            <a:r>
              <a:rPr lang="en-US" sz="4000" dirty="0" err="1" smtClean="0">
                <a:latin typeface="Calibri" pitchFamily="34" charset="0"/>
              </a:rPr>
              <a:t>Pennspel</a:t>
            </a:r>
            <a:endParaRPr lang="en-US" sz="4000" dirty="0">
              <a:latin typeface="Calibri" pitchFamily="34" charset="0"/>
            </a:endParaRP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0639" y="2191440"/>
            <a:ext cx="2987336" cy="2987336"/>
          </a:xfrm>
          <a:prstGeom prst="rect">
            <a:avLst/>
          </a:prstGeom>
        </p:spPr>
      </p:pic>
    </p:spTree>
    <p:extLst>
      <p:ext uri="{BB962C8B-B14F-4D97-AF65-F5344CB8AC3E}">
        <p14:creationId xmlns:p14="http://schemas.microsoft.com/office/powerpoint/2010/main" val="324562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08433650"/>
              </p:ext>
            </p:extLst>
          </p:nvPr>
        </p:nvGraphicFramePr>
        <p:xfrm>
          <a:off x="5710684" y="1973938"/>
          <a:ext cx="6021657" cy="3661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smtClean="0">
                <a:latin typeface="+mn-lt"/>
              </a:rPr>
              <a:t>De fem Lean </a:t>
            </a:r>
            <a:r>
              <a:rPr lang="en-US" b="1" dirty="0" err="1" smtClean="0">
                <a:latin typeface="+mn-lt"/>
              </a:rPr>
              <a:t>principerna</a:t>
            </a:r>
            <a:endParaRPr lang="en-US" b="1" dirty="0">
              <a:latin typeface="+mn-lt"/>
            </a:endParaRPr>
          </a:p>
        </p:txBody>
      </p:sp>
      <p:sp>
        <p:nvSpPr>
          <p:cNvPr id="4" name="Sisällön paikkamerkki 2"/>
          <p:cNvSpPr txBox="1">
            <a:spLocks/>
          </p:cNvSpPr>
          <p:nvPr/>
        </p:nvSpPr>
        <p:spPr>
          <a:xfrm>
            <a:off x="612560" y="2213629"/>
            <a:ext cx="4994156" cy="296514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endParaRPr lang="en-US" dirty="0">
              <a:latin typeface="Calibri" pitchFamily="34" charset="0"/>
            </a:endParaRPr>
          </a:p>
        </p:txBody>
      </p:sp>
      <p:sp>
        <p:nvSpPr>
          <p:cNvPr id="5" name="Rectangle 4"/>
          <p:cNvSpPr/>
          <p:nvPr/>
        </p:nvSpPr>
        <p:spPr>
          <a:xfrm>
            <a:off x="612560" y="2213629"/>
            <a:ext cx="5526983" cy="3108543"/>
          </a:xfrm>
          <a:prstGeom prst="rect">
            <a:avLst/>
          </a:prstGeom>
        </p:spPr>
        <p:txBody>
          <a:bodyPr wrap="square">
            <a:spAutoFit/>
          </a:bodyPr>
          <a:lstStyle/>
          <a:p>
            <a:r>
              <a:rPr lang="sv-SE" sz="2800" dirty="0">
                <a:solidFill>
                  <a:srgbClr val="000000"/>
                </a:solidFill>
                <a:latin typeface="Roboto"/>
              </a:rPr>
              <a:t>Kontinuerligt och grundligt genomförande av de fem </a:t>
            </a:r>
            <a:r>
              <a:rPr lang="sv-SE" sz="2800" dirty="0" err="1">
                <a:solidFill>
                  <a:srgbClr val="000000"/>
                </a:solidFill>
                <a:latin typeface="Roboto"/>
              </a:rPr>
              <a:t>Lean</a:t>
            </a:r>
            <a:r>
              <a:rPr lang="sv-SE" sz="2800" dirty="0">
                <a:solidFill>
                  <a:srgbClr val="000000"/>
                </a:solidFill>
                <a:latin typeface="Roboto"/>
              </a:rPr>
              <a:t>-principerna kommer att leda till att </a:t>
            </a:r>
            <a:r>
              <a:rPr lang="sv-SE" sz="2800" dirty="0" smtClean="0">
                <a:solidFill>
                  <a:srgbClr val="000000"/>
                </a:solidFill>
                <a:latin typeface="Roboto"/>
              </a:rPr>
              <a:t>slöseri/spill </a:t>
            </a:r>
            <a:r>
              <a:rPr lang="sv-SE" sz="2800" dirty="0">
                <a:solidFill>
                  <a:srgbClr val="000000"/>
                </a:solidFill>
                <a:latin typeface="Roboto"/>
              </a:rPr>
              <a:t>elimineras</a:t>
            </a:r>
            <a:r>
              <a:rPr lang="sv-SE" sz="2800" dirty="0" smtClean="0">
                <a:solidFill>
                  <a:srgbClr val="000000"/>
                </a:solidFill>
                <a:latin typeface="Roboto"/>
              </a:rPr>
              <a:t>.</a:t>
            </a:r>
          </a:p>
          <a:p>
            <a:endParaRPr lang="sv-SE" sz="2800" dirty="0" smtClean="0">
              <a:solidFill>
                <a:srgbClr val="000000"/>
              </a:solidFill>
              <a:latin typeface="Roboto"/>
            </a:endParaRPr>
          </a:p>
          <a:p>
            <a:r>
              <a:rPr lang="sv-SE" sz="2800" dirty="0" err="1" smtClean="0">
                <a:solidFill>
                  <a:srgbClr val="000000"/>
                </a:solidFill>
                <a:latin typeface="Roboto"/>
              </a:rPr>
              <a:t>Lean</a:t>
            </a:r>
            <a:r>
              <a:rPr lang="sv-SE" sz="2800" dirty="0" smtClean="0">
                <a:solidFill>
                  <a:srgbClr val="000000"/>
                </a:solidFill>
                <a:latin typeface="Roboto"/>
              </a:rPr>
              <a:t> visionen </a:t>
            </a:r>
            <a:r>
              <a:rPr lang="sv-SE" sz="2800" dirty="0">
                <a:solidFill>
                  <a:srgbClr val="000000"/>
                </a:solidFill>
                <a:latin typeface="Roboto"/>
              </a:rPr>
              <a:t>är att skapa en värdekedja utan slöseri.</a:t>
            </a:r>
            <a:endParaRPr lang="fi-FI" sz="2800" dirty="0"/>
          </a:p>
        </p:txBody>
      </p:sp>
    </p:spTree>
    <p:extLst>
      <p:ext uri="{BB962C8B-B14F-4D97-AF65-F5344CB8AC3E}">
        <p14:creationId xmlns:p14="http://schemas.microsoft.com/office/powerpoint/2010/main" val="489813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958742" y="2791368"/>
            <a:ext cx="8293104" cy="1200329"/>
          </a:xfrm>
          <a:prstGeom prst="rect">
            <a:avLst/>
          </a:prstGeom>
          <a:noFill/>
        </p:spPr>
        <p:txBody>
          <a:bodyPr wrap="none" rtlCol="0">
            <a:spAutoFit/>
          </a:bodyPr>
          <a:lstStyle/>
          <a:p>
            <a:pPr algn="ctr"/>
            <a:r>
              <a:rPr lang="sv-SE" sz="3600" b="1" dirty="0">
                <a:ea typeface="Arial" charset="0"/>
                <a:cs typeface="Arial" charset="0"/>
              </a:rPr>
              <a:t>LEAN FOR WORK AND LEAN FOR LIFE</a:t>
            </a:r>
          </a:p>
          <a:p>
            <a:pPr algn="ctr"/>
            <a:r>
              <a:rPr lang="en-US" sz="3600" b="1" dirty="0"/>
              <a:t>Train the trainer to teach Lean skills in VET</a:t>
            </a:r>
          </a:p>
        </p:txBody>
      </p:sp>
      <p:sp>
        <p:nvSpPr>
          <p:cNvPr id="2" name="TextBox 1"/>
          <p:cNvSpPr txBox="1"/>
          <p:nvPr/>
        </p:nvSpPr>
        <p:spPr>
          <a:xfrm>
            <a:off x="3470987" y="4217437"/>
            <a:ext cx="7165911" cy="646331"/>
          </a:xfrm>
          <a:prstGeom prst="rect">
            <a:avLst/>
          </a:prstGeom>
          <a:noFill/>
        </p:spPr>
        <p:txBody>
          <a:bodyPr wrap="square" rtlCol="0">
            <a:spAutoFit/>
          </a:bodyPr>
          <a:lstStyle/>
          <a:p>
            <a:r>
              <a:rPr lang="en-US" i="1" dirty="0"/>
              <a:t>This publication has been funded by the European Commission. The Commission accepts no responsibility for the contents of the </a:t>
            </a:r>
            <a:r>
              <a:rPr lang="en-US" i="1" dirty="0" smtClean="0"/>
              <a:t>publication.</a:t>
            </a:r>
            <a:endParaRPr lang="fi-FI" dirty="0"/>
          </a:p>
        </p:txBody>
      </p:sp>
    </p:spTree>
    <p:extLst>
      <p:ext uri="{BB962C8B-B14F-4D97-AF65-F5344CB8AC3E}">
        <p14:creationId xmlns:p14="http://schemas.microsoft.com/office/powerpoint/2010/main" val="147746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08" y="1138831"/>
            <a:ext cx="9184262" cy="707886"/>
          </a:xfrm>
          <a:prstGeom prst="rect">
            <a:avLst/>
          </a:prstGeom>
          <a:noFill/>
        </p:spPr>
        <p:txBody>
          <a:bodyPr wrap="square" rtlCol="0" anchor="t">
            <a:spAutoFit/>
          </a:bodyPr>
          <a:lstStyle/>
          <a:p>
            <a:r>
              <a:rPr lang="pt-PT" sz="2000" b="1" i="1"/>
              <a:t>Du vet – du undrar över – Du lär dig                                      </a:t>
            </a:r>
            <a:r>
              <a:rPr lang="pt-PT" sz="2000" i="1"/>
              <a:t>Know – Wonder – Learn (KWL) Chart</a:t>
            </a:r>
            <a:endParaRPr lang="en-GB" sz="2000" i="1" dirty="0"/>
          </a:p>
        </p:txBody>
      </p:sp>
      <p:graphicFrame>
        <p:nvGraphicFramePr>
          <p:cNvPr id="3" name="Table 2"/>
          <p:cNvGraphicFramePr>
            <a:graphicFrameLocks noGrp="1"/>
          </p:cNvGraphicFramePr>
          <p:nvPr>
            <p:extLst>
              <p:ext uri="{D42A27DB-BD31-4B8C-83A1-F6EECF244321}">
                <p14:modId xmlns:p14="http://schemas.microsoft.com/office/powerpoint/2010/main" val="666748973"/>
              </p:ext>
            </p:extLst>
          </p:nvPr>
        </p:nvGraphicFramePr>
        <p:xfrm>
          <a:off x="361508" y="1846717"/>
          <a:ext cx="11483160" cy="4118148"/>
        </p:xfrm>
        <a:graphic>
          <a:graphicData uri="http://schemas.openxmlformats.org/drawingml/2006/table">
            <a:tbl>
              <a:tblPr firstRow="1" bandRow="1">
                <a:tableStyleId>{5C22544A-7EE6-4342-B048-85BDC9FD1C3A}</a:tableStyleId>
              </a:tblPr>
              <a:tblGrid>
                <a:gridCol w="5810249">
                  <a:extLst>
                    <a:ext uri="{9D8B030D-6E8A-4147-A177-3AD203B41FA5}">
                      <a16:colId xmlns:a16="http://schemas.microsoft.com/office/drawing/2014/main" val="20000"/>
                    </a:ext>
                  </a:extLst>
                </a:gridCol>
                <a:gridCol w="5672911">
                  <a:extLst>
                    <a:ext uri="{9D8B030D-6E8A-4147-A177-3AD203B41FA5}">
                      <a16:colId xmlns:a16="http://schemas.microsoft.com/office/drawing/2014/main" val="20001"/>
                    </a:ext>
                  </a:extLst>
                </a:gridCol>
              </a:tblGrid>
              <a:tr h="451226">
                <a:tc>
                  <a:txBody>
                    <a:bodyPr/>
                    <a:lstStyle/>
                    <a:p>
                      <a:r>
                        <a:rPr lang="pt-PT" dirty="0" smtClean="0"/>
                        <a:t>Rubrik</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extLst>
                  <a:ext uri="{0D108BD9-81ED-4DB2-BD59-A6C34878D82A}">
                    <a16:rowId xmlns:a16="http://schemas.microsoft.com/office/drawing/2014/main" val="10000"/>
                  </a:ext>
                </a:extLst>
              </a:tr>
              <a:tr h="36669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Vad</a:t>
                      </a:r>
                      <a:r>
                        <a:rPr lang="pt-PT" baseline="0" dirty="0" smtClean="0"/>
                        <a:t> vet du redan om Lean </a:t>
                      </a:r>
                      <a:r>
                        <a:rPr lang="pt-PT" dirty="0" smtClean="0"/>
                        <a:t>(eller</a:t>
                      </a:r>
                      <a:r>
                        <a:rPr lang="pt-PT" baseline="0" dirty="0" smtClean="0"/>
                        <a:t> tror dej veta</a:t>
                      </a:r>
                      <a:r>
                        <a:rPr lang="pt-PT" dirty="0" smtClean="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Vad</a:t>
                      </a:r>
                      <a:r>
                        <a:rPr lang="pt-PT" baseline="0" dirty="0" smtClean="0"/>
                        <a:t> </a:t>
                      </a:r>
                      <a:r>
                        <a:rPr lang="pt-PT" b="1" baseline="0" dirty="0" smtClean="0"/>
                        <a:t>undrar du </a:t>
                      </a:r>
                      <a:r>
                        <a:rPr lang="pt-PT" baseline="0" dirty="0" smtClean="0"/>
                        <a:t>eller skulle </a:t>
                      </a:r>
                      <a:r>
                        <a:rPr lang="pt-PT" b="1" baseline="0" dirty="0" smtClean="0"/>
                        <a:t>vilja veta </a:t>
                      </a:r>
                      <a:r>
                        <a:rPr lang="pt-PT" baseline="0" dirty="0" smtClean="0"/>
                        <a:t>om Lean</a:t>
                      </a:r>
                      <a:endParaRPr lang="en-GB" dirty="0" smtClean="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793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icheiro:View of the entrance to the Arsenal by Canaletto, 1732.jpg">
            <a:hlinkClick r:id="rId3"/>
          </p:cNvPr>
          <p:cNvPicPr>
            <a:picLocks noChangeAspect="1" noChangeArrowheads="1"/>
          </p:cNvPicPr>
          <p:nvPr/>
        </p:nvPicPr>
        <p:blipFill>
          <a:blip r:embed="rId4" cstate="email">
            <a:lum bright="10000"/>
            <a:extLst>
              <a:ext uri="{28A0092B-C50C-407E-A947-70E740481C1C}">
                <a14:useLocalDpi xmlns:a14="http://schemas.microsoft.com/office/drawing/2010/main" val="0"/>
              </a:ext>
            </a:extLst>
          </a:blip>
          <a:srcRect/>
          <a:stretch>
            <a:fillRect/>
          </a:stretch>
        </p:blipFill>
        <p:spPr bwMode="auto">
          <a:xfrm>
            <a:off x="6637156" y="1961959"/>
            <a:ext cx="4970201" cy="296348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637156" y="1963623"/>
            <a:ext cx="4970201" cy="296348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Inledning</a:t>
            </a:r>
            <a:endParaRPr lang="en-US" sz="4100" b="1" dirty="0">
              <a:latin typeface="+mn-lt"/>
            </a:endParaRPr>
          </a:p>
          <a:p>
            <a:pPr algn="ctr"/>
            <a:r>
              <a:rPr lang="en-US" sz="3300" b="1" dirty="0" err="1">
                <a:latin typeface="+mn-lt"/>
              </a:rPr>
              <a:t>Historia</a:t>
            </a:r>
            <a:r>
              <a:rPr lang="en-US" sz="3300" b="1" dirty="0">
                <a:latin typeface="+mn-lt"/>
              </a:rPr>
              <a:t> om Lean-</a:t>
            </a:r>
            <a:r>
              <a:rPr lang="en-US" sz="3300" b="1" dirty="0" err="1">
                <a:latin typeface="+mn-lt"/>
              </a:rPr>
              <a:t>produktion</a:t>
            </a:r>
            <a:endParaRPr lang="en-US" sz="3300" b="1" dirty="0">
              <a:latin typeface="+mn-lt"/>
            </a:endParaRPr>
          </a:p>
        </p:txBody>
      </p:sp>
      <p:sp>
        <p:nvSpPr>
          <p:cNvPr id="7" name="Sisällön paikkamerkki 2"/>
          <p:cNvSpPr txBox="1">
            <a:spLocks/>
          </p:cNvSpPr>
          <p:nvPr/>
        </p:nvSpPr>
        <p:spPr>
          <a:xfrm>
            <a:off x="612560" y="1961959"/>
            <a:ext cx="5483440" cy="29651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dirty="0">
                <a:latin typeface="Calibri" pitchFamily="34" charset="0"/>
              </a:rPr>
              <a:t>1500-talet</a:t>
            </a:r>
          </a:p>
          <a:p>
            <a:pPr marL="0" indent="0">
              <a:lnSpc>
                <a:spcPct val="120000"/>
              </a:lnSpc>
              <a:spcBef>
                <a:spcPts val="600"/>
              </a:spcBef>
              <a:buNone/>
            </a:pPr>
            <a:r>
              <a:rPr lang="en-US" sz="2000" dirty="0">
                <a:ea typeface="+mn-lt"/>
                <a:cs typeface="+mn-lt"/>
              </a:rPr>
              <a:t>Den </a:t>
            </a:r>
            <a:r>
              <a:rPr lang="en-US" sz="2000" dirty="0" err="1">
                <a:ea typeface="+mn-lt"/>
                <a:cs typeface="+mn-lt"/>
              </a:rPr>
              <a:t>venetianska</a:t>
            </a:r>
            <a:r>
              <a:rPr lang="en-US" sz="2000" dirty="0">
                <a:ea typeface="+mn-lt"/>
                <a:cs typeface="+mn-lt"/>
              </a:rPr>
              <a:t> </a:t>
            </a:r>
            <a:r>
              <a:rPr lang="en-US" sz="2000" dirty="0" err="1">
                <a:ea typeface="+mn-lt"/>
                <a:cs typeface="+mn-lt"/>
              </a:rPr>
              <a:t>arsenalen</a:t>
            </a:r>
            <a:r>
              <a:rPr lang="en-US" sz="2000" dirty="0">
                <a:ea typeface="+mn-lt"/>
                <a:cs typeface="+mn-lt"/>
              </a:rPr>
              <a:t> var den </a:t>
            </a:r>
            <a:r>
              <a:rPr lang="en-US" sz="2000" dirty="0" err="1">
                <a:ea typeface="+mn-lt"/>
                <a:cs typeface="+mn-lt"/>
              </a:rPr>
              <a:t>första</a:t>
            </a:r>
            <a:r>
              <a:rPr lang="en-US" sz="2000" dirty="0">
                <a:ea typeface="+mn-lt"/>
                <a:cs typeface="+mn-lt"/>
              </a:rPr>
              <a:t> </a:t>
            </a:r>
            <a:r>
              <a:rPr lang="en-US" sz="2000" dirty="0" err="1">
                <a:ea typeface="+mn-lt"/>
                <a:cs typeface="+mn-lt"/>
              </a:rPr>
              <a:t>som</a:t>
            </a:r>
            <a:r>
              <a:rPr lang="en-US" sz="2000" dirty="0">
                <a:ea typeface="+mn-lt"/>
                <a:cs typeface="+mn-lt"/>
              </a:rPr>
              <a:t> </a:t>
            </a:r>
            <a:r>
              <a:rPr lang="en-US" sz="2000" dirty="0" err="1">
                <a:ea typeface="+mn-lt"/>
                <a:cs typeface="+mn-lt"/>
              </a:rPr>
              <a:t>utvecklade</a:t>
            </a:r>
            <a:r>
              <a:rPr lang="en-US" sz="2000" dirty="0">
                <a:ea typeface="+mn-lt"/>
                <a:cs typeface="+mn-lt"/>
              </a:rPr>
              <a:t> </a:t>
            </a:r>
            <a:r>
              <a:rPr lang="en-US" sz="2000" dirty="0" err="1">
                <a:ea typeface="+mn-lt"/>
                <a:cs typeface="+mn-lt"/>
              </a:rPr>
              <a:t>metoder</a:t>
            </a:r>
            <a:r>
              <a:rPr lang="en-US" sz="2000" dirty="0">
                <a:ea typeface="+mn-lt"/>
                <a:cs typeface="+mn-lt"/>
              </a:rPr>
              <a:t> </a:t>
            </a:r>
            <a:r>
              <a:rPr lang="en-US" sz="2000" dirty="0" err="1">
                <a:ea typeface="+mn-lt"/>
                <a:cs typeface="+mn-lt"/>
              </a:rPr>
              <a:t>för</a:t>
            </a:r>
            <a:r>
              <a:rPr lang="en-US" sz="2000" dirty="0">
                <a:ea typeface="+mn-lt"/>
                <a:cs typeface="+mn-lt"/>
              </a:rPr>
              <a:t> </a:t>
            </a:r>
            <a:r>
              <a:rPr lang="en-US" sz="2000" dirty="0" err="1">
                <a:ea typeface="+mn-lt"/>
                <a:cs typeface="+mn-lt"/>
              </a:rPr>
              <a:t>massproduktion</a:t>
            </a:r>
            <a:r>
              <a:rPr lang="en-US" sz="2000" dirty="0">
                <a:ea typeface="+mn-lt"/>
                <a:cs typeface="+mn-lt"/>
              </a:rPr>
              <a:t> </a:t>
            </a:r>
            <a:r>
              <a:rPr lang="en-US" sz="2000" dirty="0" err="1">
                <a:ea typeface="+mn-lt"/>
                <a:cs typeface="+mn-lt"/>
              </a:rPr>
              <a:t>när</a:t>
            </a:r>
            <a:r>
              <a:rPr lang="en-US" sz="2000" dirty="0">
                <a:ea typeface="+mn-lt"/>
                <a:cs typeface="+mn-lt"/>
              </a:rPr>
              <a:t> de </a:t>
            </a:r>
            <a:r>
              <a:rPr lang="en-US" sz="2000" dirty="0" err="1">
                <a:ea typeface="+mn-lt"/>
                <a:cs typeface="+mn-lt"/>
              </a:rPr>
              <a:t>byggde</a:t>
            </a:r>
            <a:r>
              <a:rPr lang="en-US" sz="2000" dirty="0">
                <a:ea typeface="+mn-lt"/>
                <a:cs typeface="+mn-lt"/>
              </a:rPr>
              <a:t> </a:t>
            </a:r>
            <a:r>
              <a:rPr lang="en-US" sz="2000" dirty="0" err="1">
                <a:ea typeface="+mn-lt"/>
                <a:cs typeface="+mn-lt"/>
              </a:rPr>
              <a:t>köl</a:t>
            </a:r>
            <a:r>
              <a:rPr lang="en-US" sz="2000" dirty="0">
                <a:ea typeface="+mn-lt"/>
                <a:cs typeface="+mn-lt"/>
              </a:rPr>
              <a:t> </a:t>
            </a:r>
            <a:r>
              <a:rPr lang="en-US" sz="2000" dirty="0" err="1">
                <a:ea typeface="+mn-lt"/>
                <a:cs typeface="+mn-lt"/>
              </a:rPr>
              <a:t>på</a:t>
            </a:r>
            <a:r>
              <a:rPr lang="en-US" sz="2000" dirty="0">
                <a:ea typeface="+mn-lt"/>
                <a:cs typeface="+mn-lt"/>
              </a:rPr>
              <a:t> </a:t>
            </a:r>
            <a:r>
              <a:rPr lang="en-US" sz="2000" dirty="0" err="1">
                <a:ea typeface="+mn-lt"/>
                <a:cs typeface="+mn-lt"/>
              </a:rPr>
              <a:t>krigsfartyg</a:t>
            </a:r>
            <a:r>
              <a:rPr lang="en-US" sz="2000" dirty="0">
                <a:ea typeface="+mn-lt"/>
                <a:cs typeface="+mn-lt"/>
              </a:rPr>
              <a:t>. Detta </a:t>
            </a:r>
            <a:r>
              <a:rPr lang="en-US" sz="2000" dirty="0" err="1">
                <a:ea typeface="+mn-lt"/>
                <a:cs typeface="+mn-lt"/>
              </a:rPr>
              <a:t>ersatte</a:t>
            </a:r>
            <a:r>
              <a:rPr lang="en-US" sz="2000" dirty="0">
                <a:ea typeface="+mn-lt"/>
                <a:cs typeface="+mn-lt"/>
              </a:rPr>
              <a:t> det </a:t>
            </a:r>
            <a:r>
              <a:rPr lang="en-US" sz="2000" dirty="0" err="1">
                <a:ea typeface="+mn-lt"/>
                <a:cs typeface="+mn-lt"/>
              </a:rPr>
              <a:t>gamla</a:t>
            </a:r>
            <a:r>
              <a:rPr lang="en-US" sz="2000" dirty="0">
                <a:ea typeface="+mn-lt"/>
                <a:cs typeface="+mn-lt"/>
              </a:rPr>
              <a:t> </a:t>
            </a:r>
            <a:r>
              <a:rPr lang="en-US" sz="2000" dirty="0" err="1">
                <a:ea typeface="+mn-lt"/>
                <a:cs typeface="+mn-lt"/>
              </a:rPr>
              <a:t>romerska</a:t>
            </a:r>
            <a:r>
              <a:rPr lang="en-US" sz="2000" dirty="0">
                <a:ea typeface="+mn-lt"/>
                <a:cs typeface="+mn-lt"/>
              </a:rPr>
              <a:t> </a:t>
            </a:r>
            <a:r>
              <a:rPr lang="en-US" sz="2000" dirty="0" err="1">
                <a:ea typeface="+mn-lt"/>
                <a:cs typeface="+mn-lt"/>
              </a:rPr>
              <a:t>sättet</a:t>
            </a:r>
            <a:r>
              <a:rPr lang="en-US" sz="2000" dirty="0">
                <a:ea typeface="+mn-lt"/>
                <a:cs typeface="+mn-lt"/>
              </a:rPr>
              <a:t> </a:t>
            </a:r>
            <a:r>
              <a:rPr lang="en-US" sz="2000" dirty="0" err="1">
                <a:ea typeface="+mn-lt"/>
                <a:cs typeface="+mn-lt"/>
              </a:rPr>
              <a:t>att</a:t>
            </a:r>
            <a:r>
              <a:rPr lang="en-US" sz="2000" dirty="0">
                <a:ea typeface="+mn-lt"/>
                <a:cs typeface="+mn-lt"/>
              </a:rPr>
              <a:t> </a:t>
            </a:r>
            <a:r>
              <a:rPr lang="en-US" sz="2000" dirty="0" err="1">
                <a:ea typeface="+mn-lt"/>
                <a:cs typeface="+mn-lt"/>
              </a:rPr>
              <a:t>först</a:t>
            </a:r>
            <a:r>
              <a:rPr lang="en-US" sz="2000" dirty="0">
                <a:ea typeface="+mn-lt"/>
                <a:cs typeface="+mn-lt"/>
              </a:rPr>
              <a:t> </a:t>
            </a:r>
            <a:r>
              <a:rPr lang="en-US" sz="2000" dirty="0" err="1">
                <a:ea typeface="+mn-lt"/>
                <a:cs typeface="+mn-lt"/>
              </a:rPr>
              <a:t>bygga</a:t>
            </a:r>
            <a:r>
              <a:rPr lang="en-US" sz="2000" dirty="0">
                <a:ea typeface="+mn-lt"/>
                <a:cs typeface="+mn-lt"/>
              </a:rPr>
              <a:t> </a:t>
            </a:r>
            <a:r>
              <a:rPr lang="en-US" sz="2000" dirty="0" err="1">
                <a:ea typeface="+mn-lt"/>
                <a:cs typeface="+mn-lt"/>
              </a:rPr>
              <a:t>fartygets</a:t>
            </a:r>
            <a:r>
              <a:rPr lang="en-US" sz="2000" dirty="0">
                <a:ea typeface="+mn-lt"/>
                <a:cs typeface="+mn-lt"/>
              </a:rPr>
              <a:t> </a:t>
            </a:r>
            <a:r>
              <a:rPr lang="en-US" sz="2000" dirty="0" err="1">
                <a:ea typeface="+mn-lt"/>
                <a:cs typeface="+mn-lt"/>
              </a:rPr>
              <a:t>skrov</a:t>
            </a:r>
            <a:r>
              <a:rPr lang="en-US" sz="2000" dirty="0">
                <a:ea typeface="+mn-lt"/>
                <a:cs typeface="+mn-lt"/>
              </a:rPr>
              <a:t>. Den </a:t>
            </a:r>
            <a:r>
              <a:rPr lang="en-US" sz="2000" dirty="0" err="1">
                <a:ea typeface="+mn-lt"/>
                <a:cs typeface="+mn-lt"/>
              </a:rPr>
              <a:t>nya</a:t>
            </a:r>
            <a:r>
              <a:rPr lang="en-US" sz="2000" dirty="0">
                <a:ea typeface="+mn-lt"/>
                <a:cs typeface="+mn-lt"/>
              </a:rPr>
              <a:t> </a:t>
            </a:r>
            <a:r>
              <a:rPr lang="en-US" sz="2000" dirty="0" err="1">
                <a:ea typeface="+mn-lt"/>
                <a:cs typeface="+mn-lt"/>
              </a:rPr>
              <a:t>metoden</a:t>
            </a:r>
            <a:r>
              <a:rPr lang="en-US" sz="2000" dirty="0">
                <a:ea typeface="+mn-lt"/>
                <a:cs typeface="+mn-lt"/>
              </a:rPr>
              <a:t> var </a:t>
            </a:r>
            <a:r>
              <a:rPr lang="en-US" sz="2000" dirty="0" err="1">
                <a:ea typeface="+mn-lt"/>
                <a:cs typeface="+mn-lt"/>
              </a:rPr>
              <a:t>mycket</a:t>
            </a:r>
            <a:r>
              <a:rPr lang="en-US" sz="2000" dirty="0">
                <a:ea typeface="+mn-lt"/>
                <a:cs typeface="+mn-lt"/>
              </a:rPr>
              <a:t> </a:t>
            </a:r>
            <a:r>
              <a:rPr lang="en-US" sz="2000" dirty="0" err="1">
                <a:ea typeface="+mn-lt"/>
                <a:cs typeface="+mn-lt"/>
              </a:rPr>
              <a:t>snabbare</a:t>
            </a:r>
            <a:r>
              <a:rPr lang="en-US" sz="2000" dirty="0">
                <a:ea typeface="+mn-lt"/>
                <a:cs typeface="+mn-lt"/>
              </a:rPr>
              <a:t> </a:t>
            </a:r>
            <a:r>
              <a:rPr lang="en-US" sz="2000" dirty="0" err="1">
                <a:ea typeface="+mn-lt"/>
                <a:cs typeface="+mn-lt"/>
              </a:rPr>
              <a:t>och</a:t>
            </a:r>
            <a:r>
              <a:rPr lang="en-US" sz="2000" dirty="0">
                <a:ea typeface="+mn-lt"/>
                <a:cs typeface="+mn-lt"/>
              </a:rPr>
              <a:t> </a:t>
            </a:r>
            <a:r>
              <a:rPr lang="en-US" sz="2000" dirty="0" err="1">
                <a:ea typeface="+mn-lt"/>
                <a:cs typeface="+mn-lt"/>
              </a:rPr>
              <a:t>förbrukade</a:t>
            </a:r>
            <a:r>
              <a:rPr lang="en-US" sz="2000" dirty="0">
                <a:ea typeface="+mn-lt"/>
                <a:cs typeface="+mn-lt"/>
              </a:rPr>
              <a:t> </a:t>
            </a:r>
            <a:r>
              <a:rPr lang="en-US" sz="2000" dirty="0" err="1">
                <a:ea typeface="+mn-lt"/>
                <a:cs typeface="+mn-lt"/>
              </a:rPr>
              <a:t>mindre</a:t>
            </a:r>
            <a:r>
              <a:rPr lang="en-US" sz="2000" dirty="0">
                <a:ea typeface="+mn-lt"/>
                <a:cs typeface="+mn-lt"/>
              </a:rPr>
              <a:t> </a:t>
            </a:r>
            <a:r>
              <a:rPr lang="en-US" sz="2000" dirty="0" err="1">
                <a:ea typeface="+mn-lt"/>
                <a:cs typeface="+mn-lt"/>
              </a:rPr>
              <a:t>trä</a:t>
            </a:r>
            <a:r>
              <a:rPr lang="en-US" dirty="0">
                <a:ea typeface="+mn-lt"/>
                <a:cs typeface="+mn-lt"/>
              </a:rPr>
              <a:t>.</a:t>
            </a:r>
            <a:endParaRPr lang="en-US" dirty="0"/>
          </a:p>
          <a:p>
            <a:pPr marL="0" indent="0">
              <a:lnSpc>
                <a:spcPct val="120000"/>
              </a:lnSpc>
              <a:spcBef>
                <a:spcPts val="600"/>
              </a:spcBef>
              <a:buNone/>
            </a:pPr>
            <a:endParaRPr lang="fi-FI" sz="2000" dirty="0">
              <a:solidFill>
                <a:srgbClr val="FF0000"/>
              </a:solidFill>
              <a:latin typeface="Calibri" pitchFamily="34" charset="0"/>
              <a:cs typeface="Calibri"/>
            </a:endParaRPr>
          </a:p>
        </p:txBody>
      </p:sp>
      <p:sp>
        <p:nvSpPr>
          <p:cNvPr id="8" name="TextBox 6"/>
          <p:cNvSpPr txBox="1">
            <a:spLocks noChangeArrowheads="1"/>
          </p:cNvSpPr>
          <p:nvPr/>
        </p:nvSpPr>
        <p:spPr bwMode="auto">
          <a:xfrm>
            <a:off x="6637156" y="4608092"/>
            <a:ext cx="1256306" cy="307777"/>
          </a:xfrm>
          <a:prstGeom prst="rect">
            <a:avLst/>
          </a:prstGeom>
          <a:noFill/>
          <a:ln w="9525">
            <a:noFill/>
            <a:miter lim="800000"/>
            <a:headEnd/>
            <a:tailEnd/>
          </a:ln>
        </p:spPr>
        <p:txBody>
          <a:bodyPr wrap="none">
            <a:spAutoFit/>
          </a:bodyPr>
          <a:lstStyle/>
          <a:p>
            <a:r>
              <a:rPr lang="pt-PT" sz="1400" err="1">
                <a:solidFill>
                  <a:schemeClr val="bg1"/>
                </a:solidFill>
              </a:rPr>
              <a:t>Venice</a:t>
            </a:r>
            <a:r>
              <a:rPr lang="pt-PT" sz="1400">
                <a:solidFill>
                  <a:schemeClr val="bg1"/>
                </a:solidFill>
              </a:rPr>
              <a:t> Arsenal</a:t>
            </a:r>
            <a:endParaRPr lang="en-US" sz="1400">
              <a:solidFill>
                <a:schemeClr val="bg1"/>
              </a:solidFill>
            </a:endParaRPr>
          </a:p>
        </p:txBody>
      </p:sp>
    </p:spTree>
    <p:extLst>
      <p:ext uri="{BB962C8B-B14F-4D97-AF65-F5344CB8AC3E}">
        <p14:creationId xmlns:p14="http://schemas.microsoft.com/office/powerpoint/2010/main" val="9409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290" y="2513844"/>
            <a:ext cx="2991453" cy="1773797"/>
          </a:xfrm>
          <a:prstGeom prst="rect">
            <a:avLst/>
          </a:prstGeom>
          <a:ln>
            <a:noFill/>
          </a:ln>
          <a:effectLst>
            <a:outerShdw blurRad="292100" dist="139700" dir="2700000" algn="tl" rotWithShape="0">
              <a:srgbClr val="333333">
                <a:alpha val="65000"/>
              </a:srgbClr>
            </a:outerShdw>
          </a:effectLst>
        </p:spPr>
      </p:pic>
      <p:pic>
        <p:nvPicPr>
          <p:cNvPr id="10" name="Picture 6" descr="http://rhapsodyinbooks.files.wordpress.com/2009/01/firear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323" y="2513844"/>
            <a:ext cx="2897201" cy="1773797"/>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5696323" y="2513845"/>
            <a:ext cx="5891420" cy="177379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Sisällön paikkamerkki 2"/>
          <p:cNvSpPr txBox="1">
            <a:spLocks/>
          </p:cNvSpPr>
          <p:nvPr/>
        </p:nvSpPr>
        <p:spPr>
          <a:xfrm>
            <a:off x="612560" y="1961959"/>
            <a:ext cx="4753524" cy="296514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dirty="0" smtClean="0">
                <a:latin typeface="Calibri"/>
                <a:cs typeface="Calibri"/>
              </a:rPr>
              <a:t>1811</a:t>
            </a:r>
          </a:p>
          <a:p>
            <a:pPr marL="0" indent="0">
              <a:lnSpc>
                <a:spcPct val="120000"/>
              </a:lnSpc>
              <a:spcBef>
                <a:spcPts val="600"/>
              </a:spcBef>
              <a:buNone/>
            </a:pPr>
            <a:r>
              <a:rPr lang="sv-SE" sz="2000" dirty="0" smtClean="0"/>
              <a:t>Eli Whitney skapade en produktionsmetod </a:t>
            </a:r>
            <a:r>
              <a:rPr lang="sv-SE" sz="2000" dirty="0"/>
              <a:t>där lågutbildade arbetare kunde producera produkter av samma kvalitet som proffsen själv, men också mycket snabbare.</a:t>
            </a:r>
            <a:endParaRPr lang="en-US" sz="2000" b="1" dirty="0">
              <a:latin typeface="Calibri"/>
              <a:cs typeface="Calibri"/>
            </a:endParaRPr>
          </a:p>
        </p:txBody>
      </p:sp>
      <p:sp>
        <p:nvSpPr>
          <p:cNvPr id="8" name="TextBox 6"/>
          <p:cNvSpPr txBox="1">
            <a:spLocks noChangeArrowheads="1"/>
          </p:cNvSpPr>
          <p:nvPr/>
        </p:nvSpPr>
        <p:spPr bwMode="auto">
          <a:xfrm>
            <a:off x="5696323" y="3969109"/>
            <a:ext cx="980205" cy="307777"/>
          </a:xfrm>
          <a:prstGeom prst="rect">
            <a:avLst/>
          </a:prstGeom>
          <a:noFill/>
          <a:ln w="9525">
            <a:noFill/>
            <a:miter lim="800000"/>
            <a:headEnd/>
            <a:tailEnd/>
          </a:ln>
        </p:spPr>
        <p:txBody>
          <a:bodyPr wrap="none">
            <a:spAutoFit/>
          </a:bodyPr>
          <a:lstStyle/>
          <a:p>
            <a:r>
              <a:rPr lang="pt-PT" sz="1400">
                <a:solidFill>
                  <a:schemeClr val="bg1"/>
                </a:solidFill>
              </a:rPr>
              <a:t>E. </a:t>
            </a:r>
            <a:r>
              <a:rPr lang="pt-PT" sz="1400" err="1">
                <a:solidFill>
                  <a:schemeClr val="bg1"/>
                </a:solidFill>
              </a:rPr>
              <a:t>Whitney</a:t>
            </a:r>
            <a:endParaRPr lang="en-US" sz="1400">
              <a:solidFill>
                <a:schemeClr val="bg1"/>
              </a:solidFill>
            </a:endParaRPr>
          </a:p>
        </p:txBody>
      </p:sp>
      <p:sp>
        <p:nvSpPr>
          <p:cNvPr id="13"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Inledning</a:t>
            </a:r>
            <a:endParaRPr lang="en-US" sz="4100" b="1" dirty="0">
              <a:latin typeface="+mn-lt"/>
            </a:endParaRPr>
          </a:p>
          <a:p>
            <a:pPr algn="ctr"/>
            <a:r>
              <a:rPr lang="en-US" sz="3300" b="1" dirty="0" err="1">
                <a:latin typeface="+mn-lt"/>
              </a:rPr>
              <a:t>Inledning</a:t>
            </a:r>
            <a:r>
              <a:rPr lang="en-US" sz="3300" b="1" dirty="0">
                <a:latin typeface="+mn-lt"/>
              </a:rPr>
              <a:t> om Lean-</a:t>
            </a:r>
            <a:r>
              <a:rPr lang="en-US" sz="3300" b="1" dirty="0" err="1">
                <a:latin typeface="+mn-lt"/>
              </a:rPr>
              <a:t>produktion</a:t>
            </a:r>
            <a:endParaRPr lang="en-US" sz="3300" b="1" dirty="0">
              <a:latin typeface="+mn-lt"/>
            </a:endParaRPr>
          </a:p>
        </p:txBody>
      </p:sp>
    </p:spTree>
    <p:extLst>
      <p:ext uri="{BB962C8B-B14F-4D97-AF65-F5344CB8AC3E}">
        <p14:creationId xmlns:p14="http://schemas.microsoft.com/office/powerpoint/2010/main" val="339993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629" y="1952274"/>
            <a:ext cx="2684918" cy="2231129"/>
          </a:xfrm>
          <a:prstGeom prst="rect">
            <a:avLst/>
          </a:prstGeom>
          <a:ln w="19050">
            <a:noFill/>
          </a:ln>
          <a:effectLst>
            <a:outerShdw blurRad="292100" dist="139700" dir="2700000" algn="tl" rotWithShape="0">
              <a:srgbClr val="333333">
                <a:alpha val="65000"/>
              </a:srgbClr>
            </a:outerShdw>
          </a:effectLst>
        </p:spPr>
      </p:pic>
      <p:pic>
        <p:nvPicPr>
          <p:cNvPr id="13" name="Picture 12" descr="m98yourerighthenryfordposte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080" y="1952274"/>
            <a:ext cx="2241290" cy="2231129"/>
          </a:xfrm>
          <a:prstGeom prst="rect">
            <a:avLst/>
          </a:prstGeom>
          <a:ln w="38100">
            <a:noFill/>
          </a:ln>
          <a:effectLst>
            <a:outerShdw blurRad="292100" dist="139700" dir="2700000" algn="tl" rotWithShape="0">
              <a:srgbClr val="333333">
                <a:alpha val="65000"/>
              </a:srgbClr>
            </a:outerShdw>
          </a:effectLst>
        </p:spPr>
      </p:pic>
      <p:sp>
        <p:nvSpPr>
          <p:cNvPr id="7" name="Sisällön paikkamerkki 2"/>
          <p:cNvSpPr txBox="1">
            <a:spLocks/>
          </p:cNvSpPr>
          <p:nvPr/>
        </p:nvSpPr>
        <p:spPr>
          <a:xfrm>
            <a:off x="612560" y="3981837"/>
            <a:ext cx="11000320" cy="135364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dirty="0">
                <a:latin typeface="Calibri" pitchFamily="34" charset="0"/>
              </a:rPr>
              <a:t>1913</a:t>
            </a:r>
          </a:p>
          <a:p>
            <a:pPr marL="0" indent="0">
              <a:lnSpc>
                <a:spcPct val="120000"/>
              </a:lnSpc>
              <a:spcBef>
                <a:spcPts val="600"/>
              </a:spcBef>
              <a:buNone/>
            </a:pPr>
            <a:r>
              <a:rPr lang="en-US" sz="2000" dirty="0">
                <a:latin typeface="Calibri" pitchFamily="34" charset="0"/>
              </a:rPr>
              <a:t>Henry Ford </a:t>
            </a:r>
            <a:r>
              <a:rPr lang="en-US" sz="2000" dirty="0" err="1">
                <a:latin typeface="Calibri" pitchFamily="34" charset="0"/>
              </a:rPr>
              <a:t>uppfann</a:t>
            </a:r>
            <a:r>
              <a:rPr lang="en-US" sz="2000" dirty="0">
                <a:latin typeface="Calibri" pitchFamily="34" charset="0"/>
              </a:rPr>
              <a:t> den </a:t>
            </a:r>
            <a:r>
              <a:rPr lang="en-US" sz="2000" dirty="0" err="1">
                <a:latin typeface="Calibri" pitchFamily="34" charset="0"/>
              </a:rPr>
              <a:t>första</a:t>
            </a:r>
            <a:r>
              <a:rPr lang="en-US" sz="2000" dirty="0">
                <a:latin typeface="Calibri" pitchFamily="34" charset="0"/>
              </a:rPr>
              <a:t> </a:t>
            </a:r>
            <a:r>
              <a:rPr lang="en-US" sz="2000" dirty="0" err="1" smtClean="0">
                <a:latin typeface="Calibri" pitchFamily="34" charset="0"/>
              </a:rPr>
              <a:t>produktionsmonteringslinjen</a:t>
            </a:r>
            <a:r>
              <a:rPr lang="en-US" sz="2000" dirty="0" smtClean="0">
                <a:latin typeface="Calibri" pitchFamily="34" charset="0"/>
              </a:rPr>
              <a:t>. </a:t>
            </a:r>
            <a:r>
              <a:rPr lang="en-US" sz="2000" dirty="0">
                <a:latin typeface="Calibri" pitchFamily="34" charset="0"/>
              </a:rPr>
              <a:t>Han </a:t>
            </a:r>
            <a:r>
              <a:rPr lang="en-US" sz="2000" dirty="0" err="1">
                <a:latin typeface="Calibri" pitchFamily="34" charset="0"/>
              </a:rPr>
              <a:t>skapade</a:t>
            </a:r>
            <a:r>
              <a:rPr lang="en-US" sz="2000" dirty="0">
                <a:latin typeface="Calibri" pitchFamily="34" charset="0"/>
              </a:rPr>
              <a:t> </a:t>
            </a:r>
            <a:r>
              <a:rPr lang="en-US" sz="2000" dirty="0" err="1">
                <a:latin typeface="Calibri" pitchFamily="34" charset="0"/>
              </a:rPr>
              <a:t>ett</a:t>
            </a:r>
            <a:r>
              <a:rPr lang="en-US" sz="2000" dirty="0">
                <a:latin typeface="Calibri" pitchFamily="34" charset="0"/>
              </a:rPr>
              <a:t> system </a:t>
            </a:r>
            <a:r>
              <a:rPr lang="en-US" sz="2000" dirty="0" err="1">
                <a:latin typeface="Calibri" pitchFamily="34" charset="0"/>
              </a:rPr>
              <a:t>där</a:t>
            </a:r>
            <a:r>
              <a:rPr lang="en-US" sz="2000" dirty="0">
                <a:latin typeface="Calibri" pitchFamily="34" charset="0"/>
              </a:rPr>
              <a:t> </a:t>
            </a:r>
            <a:r>
              <a:rPr lang="en-US" sz="2000" dirty="0" err="1">
                <a:latin typeface="Calibri" pitchFamily="34" charset="0"/>
              </a:rPr>
              <a:t>bilen</a:t>
            </a:r>
            <a:r>
              <a:rPr lang="en-US" sz="2000" dirty="0">
                <a:latin typeface="Calibri" pitchFamily="34" charset="0"/>
              </a:rPr>
              <a:t> </a:t>
            </a:r>
            <a:r>
              <a:rPr lang="en-US" sz="2000" dirty="0" err="1">
                <a:latin typeface="Calibri" pitchFamily="34" charset="0"/>
              </a:rPr>
              <a:t>som</a:t>
            </a:r>
            <a:r>
              <a:rPr lang="en-US" sz="2000" dirty="0">
                <a:latin typeface="Calibri" pitchFamily="34" charset="0"/>
              </a:rPr>
              <a:t> </a:t>
            </a:r>
            <a:r>
              <a:rPr lang="en-US" sz="2000" dirty="0" err="1">
                <a:latin typeface="Calibri" pitchFamily="34" charset="0"/>
              </a:rPr>
              <a:t>tillverkades</a:t>
            </a:r>
            <a:r>
              <a:rPr lang="en-US" sz="2000" dirty="0">
                <a:latin typeface="Calibri" pitchFamily="34" charset="0"/>
              </a:rPr>
              <a:t> </a:t>
            </a:r>
            <a:r>
              <a:rPr lang="en-US" sz="2000" dirty="0" err="1">
                <a:latin typeface="Calibri" pitchFamily="34" charset="0"/>
              </a:rPr>
              <a:t>rörde</a:t>
            </a:r>
            <a:r>
              <a:rPr lang="en-US" sz="2000" dirty="0">
                <a:latin typeface="Calibri" pitchFamily="34" charset="0"/>
              </a:rPr>
              <a:t> sig vid </a:t>
            </a:r>
            <a:r>
              <a:rPr lang="en-US" sz="2000" dirty="0" err="1" smtClean="0">
                <a:latin typeface="Calibri" pitchFamily="34" charset="0"/>
              </a:rPr>
              <a:t>sidan</a:t>
            </a:r>
            <a:r>
              <a:rPr lang="en-US" sz="2000" dirty="0" smtClean="0">
                <a:latin typeface="Calibri" pitchFamily="34" charset="0"/>
              </a:rPr>
              <a:t> </a:t>
            </a:r>
            <a:r>
              <a:rPr lang="en-US" sz="2000" dirty="0">
                <a:latin typeface="Calibri" pitchFamily="34" charset="0"/>
              </a:rPr>
              <a:t>om </a:t>
            </a:r>
            <a:r>
              <a:rPr lang="en-US" sz="2000" dirty="0" err="1" smtClean="0">
                <a:latin typeface="Calibri" pitchFamily="34" charset="0"/>
              </a:rPr>
              <a:t>arbetstagarna</a:t>
            </a:r>
            <a:r>
              <a:rPr lang="en-US" sz="2000" dirty="0" smtClean="0">
                <a:latin typeface="Calibri" pitchFamily="34" charset="0"/>
              </a:rPr>
              <a:t>.  </a:t>
            </a:r>
            <a:r>
              <a:rPr lang="en-US" sz="2000" dirty="0">
                <a:latin typeface="Calibri" pitchFamily="34" charset="0"/>
              </a:rPr>
              <a:t>Modell Ford T-</a:t>
            </a:r>
            <a:r>
              <a:rPr lang="en-US" sz="2000" dirty="0" err="1">
                <a:latin typeface="Calibri" pitchFamily="34" charset="0"/>
              </a:rPr>
              <a:t>massproduktion</a:t>
            </a:r>
            <a:r>
              <a:rPr lang="en-US" sz="2000" dirty="0">
                <a:latin typeface="Calibri" pitchFamily="34" charset="0"/>
              </a:rPr>
              <a:t>.</a:t>
            </a:r>
          </a:p>
        </p:txBody>
      </p:sp>
      <p:sp>
        <p:nvSpPr>
          <p:cNvPr id="9" name="Rectangle 8"/>
          <p:cNvSpPr/>
          <p:nvPr/>
        </p:nvSpPr>
        <p:spPr>
          <a:xfrm>
            <a:off x="3634630" y="1956098"/>
            <a:ext cx="4931034" cy="22273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6"/>
          <p:cNvSpPr txBox="1">
            <a:spLocks noChangeArrowheads="1"/>
          </p:cNvSpPr>
          <p:nvPr/>
        </p:nvSpPr>
        <p:spPr bwMode="auto">
          <a:xfrm>
            <a:off x="4799402" y="3904437"/>
            <a:ext cx="3767968" cy="307777"/>
          </a:xfrm>
          <a:prstGeom prst="rect">
            <a:avLst/>
          </a:prstGeom>
          <a:noFill/>
          <a:ln w="9525">
            <a:noFill/>
            <a:miter lim="800000"/>
            <a:headEnd/>
            <a:tailEnd/>
          </a:ln>
        </p:spPr>
        <p:txBody>
          <a:bodyPr wrap="square">
            <a:spAutoFit/>
          </a:bodyPr>
          <a:lstStyle/>
          <a:p>
            <a:pPr algn="r"/>
            <a:r>
              <a:rPr lang="pt-PT" sz="1400" err="1">
                <a:solidFill>
                  <a:schemeClr val="bg1"/>
                </a:solidFill>
              </a:rPr>
              <a:t>Mass</a:t>
            </a:r>
            <a:r>
              <a:rPr lang="pt-PT" sz="1400">
                <a:solidFill>
                  <a:schemeClr val="bg1"/>
                </a:solidFill>
              </a:rPr>
              <a:t> </a:t>
            </a:r>
            <a:r>
              <a:rPr lang="pt-PT" sz="1400" err="1">
                <a:solidFill>
                  <a:schemeClr val="bg1"/>
                </a:solidFill>
              </a:rPr>
              <a:t>production</a:t>
            </a:r>
            <a:r>
              <a:rPr lang="pt-PT" sz="1400">
                <a:solidFill>
                  <a:schemeClr val="bg1"/>
                </a:solidFill>
              </a:rPr>
              <a:t> of </a:t>
            </a:r>
            <a:r>
              <a:rPr lang="pt-PT" sz="1400" err="1">
                <a:solidFill>
                  <a:schemeClr val="bg1"/>
                </a:solidFill>
              </a:rPr>
              <a:t>the</a:t>
            </a:r>
            <a:r>
              <a:rPr lang="pt-PT" sz="1400">
                <a:solidFill>
                  <a:schemeClr val="bg1"/>
                </a:solidFill>
              </a:rPr>
              <a:t> Ford </a:t>
            </a:r>
            <a:r>
              <a:rPr lang="pt-PT" sz="1400" err="1">
                <a:solidFill>
                  <a:schemeClr val="bg1"/>
                </a:solidFill>
              </a:rPr>
              <a:t>model</a:t>
            </a:r>
            <a:r>
              <a:rPr lang="pt-PT" sz="1400">
                <a:solidFill>
                  <a:schemeClr val="bg1"/>
                </a:solidFill>
              </a:rPr>
              <a:t> T</a:t>
            </a:r>
            <a:endParaRPr lang="en-US" sz="1400">
              <a:solidFill>
                <a:schemeClr val="bg1"/>
              </a:solidFill>
            </a:endParaRPr>
          </a:p>
        </p:txBody>
      </p:sp>
      <p:sp>
        <p:nvSpPr>
          <p:cNvPr id="11"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Inledning</a:t>
            </a:r>
            <a:endParaRPr lang="en-US" sz="4100" b="1" dirty="0">
              <a:latin typeface="+mn-lt"/>
            </a:endParaRPr>
          </a:p>
          <a:p>
            <a:pPr algn="ctr"/>
            <a:r>
              <a:rPr lang="en-US" sz="3300" b="1" dirty="0" err="1">
                <a:latin typeface="+mn-lt"/>
              </a:rPr>
              <a:t>Historia</a:t>
            </a:r>
            <a:r>
              <a:rPr lang="en-US" sz="3300" b="1" dirty="0">
                <a:latin typeface="+mn-lt"/>
              </a:rPr>
              <a:t> om Lean-</a:t>
            </a:r>
            <a:r>
              <a:rPr lang="en-US" sz="3300" b="1" dirty="0" err="1">
                <a:latin typeface="+mn-lt"/>
              </a:rPr>
              <a:t>produktion</a:t>
            </a:r>
            <a:endParaRPr lang="en-US" sz="3300" b="1" dirty="0">
              <a:latin typeface="+mn-lt"/>
            </a:endParaRPr>
          </a:p>
        </p:txBody>
      </p:sp>
    </p:spTree>
    <p:extLst>
      <p:ext uri="{BB962C8B-B14F-4D97-AF65-F5344CB8AC3E}">
        <p14:creationId xmlns:p14="http://schemas.microsoft.com/office/powerpoint/2010/main" val="18823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2"/>
          <p:cNvSpPr txBox="1">
            <a:spLocks/>
          </p:cNvSpPr>
          <p:nvPr/>
        </p:nvSpPr>
        <p:spPr>
          <a:xfrm>
            <a:off x="5606850" y="2038810"/>
            <a:ext cx="5924514" cy="195689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sz="2400" b="1" dirty="0" err="1">
                <a:latin typeface="Calibri" pitchFamily="34" charset="0"/>
              </a:rPr>
              <a:t>Historia</a:t>
            </a:r>
            <a:r>
              <a:rPr lang="en-US" sz="2400" b="1" dirty="0">
                <a:latin typeface="Calibri" pitchFamily="34" charset="0"/>
              </a:rPr>
              <a:t> om TOYOTA</a:t>
            </a:r>
          </a:p>
          <a:p>
            <a:pPr marL="0" indent="0">
              <a:lnSpc>
                <a:spcPct val="100000"/>
              </a:lnSpc>
              <a:spcBef>
                <a:spcPts val="600"/>
              </a:spcBef>
              <a:buNone/>
            </a:pPr>
            <a:r>
              <a:rPr lang="en-US" sz="1800" dirty="0">
                <a:latin typeface="Calibri" pitchFamily="34" charset="0"/>
              </a:rPr>
              <a:t>I </a:t>
            </a:r>
            <a:r>
              <a:rPr lang="en-US" sz="1800" dirty="0" err="1">
                <a:latin typeface="Calibri" pitchFamily="34" charset="0"/>
              </a:rPr>
              <a:t>slutet</a:t>
            </a:r>
            <a:r>
              <a:rPr lang="en-US" sz="1800" dirty="0">
                <a:latin typeface="Calibri" pitchFamily="34" charset="0"/>
              </a:rPr>
              <a:t> </a:t>
            </a:r>
            <a:r>
              <a:rPr lang="en-US" sz="1800" dirty="0" err="1">
                <a:latin typeface="Calibri" pitchFamily="34" charset="0"/>
              </a:rPr>
              <a:t>av</a:t>
            </a:r>
            <a:r>
              <a:rPr lang="en-US" sz="1800" dirty="0">
                <a:latin typeface="Calibri" pitchFamily="34" charset="0"/>
              </a:rPr>
              <a:t> 1800-talet: </a:t>
            </a:r>
            <a:r>
              <a:rPr lang="en-US" sz="1800" dirty="0" err="1">
                <a:latin typeface="Calibri" pitchFamily="34" charset="0"/>
              </a:rPr>
              <a:t>Uppfann</a:t>
            </a:r>
            <a:r>
              <a:rPr lang="en-US" sz="1800" dirty="0">
                <a:latin typeface="Calibri" pitchFamily="34" charset="0"/>
              </a:rPr>
              <a:t> </a:t>
            </a:r>
            <a:r>
              <a:rPr lang="en-US" sz="1800" dirty="0" err="1">
                <a:latin typeface="Calibri" pitchFamily="34" charset="0"/>
              </a:rPr>
              <a:t>en</a:t>
            </a:r>
            <a:r>
              <a:rPr lang="en-US" sz="1800" dirty="0">
                <a:latin typeface="Calibri" pitchFamily="34" charset="0"/>
              </a:rPr>
              <a:t> </a:t>
            </a:r>
            <a:r>
              <a:rPr lang="en-US" sz="1800" dirty="0" err="1">
                <a:latin typeface="Calibri" pitchFamily="34" charset="0"/>
              </a:rPr>
              <a:t>automatisk</a:t>
            </a:r>
            <a:r>
              <a:rPr lang="en-US" sz="1800" dirty="0">
                <a:latin typeface="Calibri" pitchFamily="34" charset="0"/>
              </a:rPr>
              <a:t> </a:t>
            </a:r>
            <a:r>
              <a:rPr lang="en-US" sz="1800" dirty="0" err="1">
                <a:latin typeface="Calibri" pitchFamily="34" charset="0"/>
              </a:rPr>
              <a:t>vävstol</a:t>
            </a:r>
            <a:r>
              <a:rPr lang="en-US" sz="1800" dirty="0">
                <a:latin typeface="Calibri" pitchFamily="34" charset="0"/>
              </a:rPr>
              <a:t>.</a:t>
            </a:r>
          </a:p>
          <a:p>
            <a:pPr marL="0" indent="0">
              <a:lnSpc>
                <a:spcPct val="100000"/>
              </a:lnSpc>
              <a:spcBef>
                <a:spcPts val="600"/>
              </a:spcBef>
              <a:buNone/>
            </a:pPr>
            <a:r>
              <a:rPr lang="en-US" sz="1800" dirty="0">
                <a:latin typeface="Calibri" pitchFamily="34" charset="0"/>
              </a:rPr>
              <a:t>1918: Toyo</a:t>
            </a:r>
            <a:r>
              <a:rPr lang="en-US" sz="1800" u="sng" dirty="0">
                <a:latin typeface="Calibri" pitchFamily="34" charset="0"/>
              </a:rPr>
              <a:t>d</a:t>
            </a:r>
            <a:r>
              <a:rPr lang="en-US" sz="1800" dirty="0">
                <a:latin typeface="Calibri" pitchFamily="34" charset="0"/>
              </a:rPr>
              <a:t>a Spinning and Weaving Company</a:t>
            </a:r>
            <a:br>
              <a:rPr lang="en-US" sz="1800" dirty="0">
                <a:latin typeface="Calibri" pitchFamily="34" charset="0"/>
              </a:rPr>
            </a:br>
            <a:r>
              <a:rPr lang="en-US" sz="1800" dirty="0">
                <a:latin typeface="Calibri" pitchFamily="34" charset="0"/>
              </a:rPr>
              <a:t> 	          (</a:t>
            </a:r>
            <a:r>
              <a:rPr lang="en-US" sz="1800" dirty="0" smtClean="0">
                <a:latin typeface="Calibri" pitchFamily="34" charset="0"/>
              </a:rPr>
              <a:t>Spinning </a:t>
            </a:r>
            <a:r>
              <a:rPr lang="en-US" sz="1800" dirty="0" err="1">
                <a:latin typeface="Calibri" pitchFamily="34" charset="0"/>
              </a:rPr>
              <a:t>och</a:t>
            </a:r>
            <a:r>
              <a:rPr lang="en-US" sz="1800" dirty="0">
                <a:latin typeface="Calibri" pitchFamily="34" charset="0"/>
              </a:rPr>
              <a:t> </a:t>
            </a:r>
            <a:r>
              <a:rPr lang="en-US" sz="1800" dirty="0" err="1">
                <a:latin typeface="Calibri" pitchFamily="34" charset="0"/>
              </a:rPr>
              <a:t>vävning</a:t>
            </a:r>
            <a:r>
              <a:rPr lang="en-US" sz="1800" dirty="0">
                <a:latin typeface="Calibri" pitchFamily="34" charset="0"/>
              </a:rPr>
              <a:t>)</a:t>
            </a:r>
          </a:p>
          <a:p>
            <a:pPr marL="0" indent="0">
              <a:lnSpc>
                <a:spcPct val="100000"/>
              </a:lnSpc>
              <a:spcBef>
                <a:spcPts val="600"/>
              </a:spcBef>
              <a:buNone/>
            </a:pPr>
            <a:r>
              <a:rPr lang="en-US" sz="1800" dirty="0">
                <a:latin typeface="Calibri" pitchFamily="34" charset="0"/>
              </a:rPr>
              <a:t>1937: Toyo</a:t>
            </a:r>
            <a:r>
              <a:rPr lang="en-US" sz="1800" u="sng" dirty="0">
                <a:latin typeface="Calibri" pitchFamily="34" charset="0"/>
              </a:rPr>
              <a:t>t</a:t>
            </a:r>
            <a:r>
              <a:rPr lang="en-US" sz="1800" dirty="0">
                <a:latin typeface="Calibri" pitchFamily="34" charset="0"/>
              </a:rPr>
              <a:t>a Motor Corporation</a:t>
            </a:r>
          </a:p>
          <a:p>
            <a:pPr marL="0" indent="0">
              <a:lnSpc>
                <a:spcPct val="100000"/>
              </a:lnSpc>
              <a:spcBef>
                <a:spcPts val="600"/>
              </a:spcBef>
              <a:buNone/>
            </a:pPr>
            <a:r>
              <a:rPr lang="en-US" sz="1800" dirty="0">
                <a:latin typeface="Calibri" pitchFamily="34" charset="0"/>
              </a:rPr>
              <a:t>2010: Akio Toyoda</a:t>
            </a:r>
          </a:p>
        </p:txBody>
      </p:sp>
      <p:pic>
        <p:nvPicPr>
          <p:cNvPr id="10" name="Picture 6" descr="foto_fundadores_tcm270-599023"/>
          <p:cNvPicPr>
            <a:picLocks noChangeAspect="1" noChangeArrowheads="1"/>
          </p:cNvPicPr>
          <p:nvPr/>
        </p:nvPicPr>
        <p:blipFill rotWithShape="1">
          <a:blip r:embed="rId3">
            <a:extLst>
              <a:ext uri="{28A0092B-C50C-407E-A947-70E740481C1C}">
                <a14:useLocalDpi xmlns:a14="http://schemas.microsoft.com/office/drawing/2010/main" val="0"/>
              </a:ext>
            </a:extLst>
          </a:blip>
          <a:srcRect t="2601" b="13004"/>
          <a:stretch/>
        </p:blipFill>
        <p:spPr bwMode="auto">
          <a:xfrm>
            <a:off x="675437" y="2210705"/>
            <a:ext cx="1790700" cy="1614598"/>
          </a:xfrm>
          <a:prstGeom prst="rect">
            <a:avLst/>
          </a:prstGeom>
          <a:ln>
            <a:noFill/>
          </a:ln>
          <a:effectLst>
            <a:outerShdw blurRad="292100" dist="139700" dir="2700000" algn="tl" rotWithShape="0">
              <a:srgbClr val="333333">
                <a:alpha val="65000"/>
              </a:srgbClr>
            </a:outerShdw>
          </a:effectLst>
        </p:spPr>
      </p:pic>
      <p:pic>
        <p:nvPicPr>
          <p:cNvPr id="11" name="Picture 7" descr="abo_02_01_im_02_tcm270-139942"/>
          <p:cNvPicPr>
            <a:picLocks noChangeAspect="1" noChangeArrowheads="1"/>
          </p:cNvPicPr>
          <p:nvPr/>
        </p:nvPicPr>
        <p:blipFill rotWithShape="1">
          <a:blip r:embed="rId4">
            <a:extLst>
              <a:ext uri="{28A0092B-C50C-407E-A947-70E740481C1C}">
                <a14:useLocalDpi xmlns:a14="http://schemas.microsoft.com/office/drawing/2010/main" val="0"/>
              </a:ext>
            </a:extLst>
          </a:blip>
          <a:srcRect t="3005" b="1"/>
          <a:stretch/>
        </p:blipFill>
        <p:spPr bwMode="auto">
          <a:xfrm>
            <a:off x="2466137" y="2210705"/>
            <a:ext cx="2246265" cy="1614597"/>
          </a:xfrm>
          <a:prstGeom prst="rect">
            <a:avLst/>
          </a:prstGeom>
          <a:ln>
            <a:noFill/>
          </a:ln>
          <a:effectLst>
            <a:outerShdw blurRad="292100" dist="139700" dir="2700000" algn="tl" rotWithShape="0">
              <a:srgbClr val="333333">
                <a:alpha val="65000"/>
              </a:srgbClr>
            </a:outerShdw>
          </a:effectLst>
        </p:spPr>
      </p:pic>
      <p:sp>
        <p:nvSpPr>
          <p:cNvPr id="20" name="Rectangle 19"/>
          <p:cNvSpPr/>
          <p:nvPr/>
        </p:nvSpPr>
        <p:spPr>
          <a:xfrm>
            <a:off x="679441" y="2210705"/>
            <a:ext cx="4037240" cy="161310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6"/>
          <p:cNvSpPr txBox="1">
            <a:spLocks noChangeArrowheads="1"/>
          </p:cNvSpPr>
          <p:nvPr/>
        </p:nvSpPr>
        <p:spPr bwMode="auto">
          <a:xfrm>
            <a:off x="601494" y="3517526"/>
            <a:ext cx="1527726" cy="307777"/>
          </a:xfrm>
          <a:prstGeom prst="rect">
            <a:avLst/>
          </a:prstGeom>
          <a:noFill/>
          <a:ln w="9525">
            <a:noFill/>
            <a:miter lim="800000"/>
            <a:headEnd/>
            <a:tailEnd/>
          </a:ln>
        </p:spPr>
        <p:txBody>
          <a:bodyPr wrap="none">
            <a:spAutoFit/>
          </a:bodyPr>
          <a:lstStyle/>
          <a:p>
            <a:r>
              <a:rPr lang="en-US" sz="1400">
                <a:solidFill>
                  <a:schemeClr val="bg1"/>
                </a:solidFill>
              </a:rPr>
              <a:t>Mr. </a:t>
            </a:r>
            <a:r>
              <a:rPr lang="en-US" sz="1400" err="1">
                <a:solidFill>
                  <a:schemeClr val="bg1"/>
                </a:solidFill>
              </a:rPr>
              <a:t>Sakishi</a:t>
            </a:r>
            <a:r>
              <a:rPr lang="en-US" sz="1400">
                <a:solidFill>
                  <a:schemeClr val="bg1"/>
                </a:solidFill>
              </a:rPr>
              <a:t> Toyoda</a:t>
            </a:r>
          </a:p>
        </p:txBody>
      </p:sp>
      <p:pic>
        <p:nvPicPr>
          <p:cNvPr id="12" name="Picture 6" descr="foto_fundadores_tcm270-599023"/>
          <p:cNvPicPr>
            <a:picLocks noChangeAspect="1" noChangeArrowheads="1"/>
          </p:cNvPicPr>
          <p:nvPr/>
        </p:nvPicPr>
        <p:blipFill rotWithShape="1">
          <a:blip r:embed="rId5">
            <a:extLst>
              <a:ext uri="{28A0092B-C50C-407E-A947-70E740481C1C}">
                <a14:useLocalDpi xmlns:a14="http://schemas.microsoft.com/office/drawing/2010/main" val="0"/>
              </a:ext>
            </a:extLst>
          </a:blip>
          <a:srcRect t="4130" b="13612"/>
          <a:stretch/>
        </p:blipFill>
        <p:spPr bwMode="auto">
          <a:xfrm>
            <a:off x="675437" y="3843605"/>
            <a:ext cx="1750232" cy="1751520"/>
          </a:xfrm>
          <a:prstGeom prst="rect">
            <a:avLst/>
          </a:prstGeom>
          <a:ln>
            <a:noFill/>
          </a:ln>
          <a:effectLst>
            <a:outerShdw blurRad="292100" dist="139700" dir="2700000" algn="tl" rotWithShape="0">
              <a:srgbClr val="333333">
                <a:alpha val="65000"/>
              </a:srgbClr>
            </a:outerShdw>
          </a:effectLst>
        </p:spPr>
      </p:pic>
      <p:pic>
        <p:nvPicPr>
          <p:cNvPr id="13" name="Picture 12" descr="ToyotaAA_02.jpg"/>
          <p:cNvPicPr>
            <a:picLocks noChangeAspect="1"/>
          </p:cNvPicPr>
          <p:nvPr/>
        </p:nvPicPr>
        <p:blipFill rotWithShape="1">
          <a:blip r:embed="rId6">
            <a:extLst>
              <a:ext uri="{28A0092B-C50C-407E-A947-70E740481C1C}">
                <a14:useLocalDpi xmlns:a14="http://schemas.microsoft.com/office/drawing/2010/main" val="0"/>
              </a:ext>
            </a:extLst>
          </a:blip>
          <a:srcRect r="22150"/>
          <a:stretch/>
        </p:blipFill>
        <p:spPr>
          <a:xfrm>
            <a:off x="2425669" y="3843606"/>
            <a:ext cx="2287008" cy="1751519"/>
          </a:xfrm>
          <a:prstGeom prst="rect">
            <a:avLst/>
          </a:prstGeom>
          <a:ln>
            <a:noFill/>
          </a:ln>
          <a:effectLst>
            <a:outerShdw blurRad="292100" dist="139700" dir="2700000" algn="tl" rotWithShape="0">
              <a:srgbClr val="333333">
                <a:alpha val="65000"/>
              </a:srgbClr>
            </a:outerShdw>
          </a:effectLst>
        </p:spPr>
      </p:pic>
      <p:sp>
        <p:nvSpPr>
          <p:cNvPr id="14" name="TextBox 6"/>
          <p:cNvSpPr txBox="1">
            <a:spLocks noChangeArrowheads="1"/>
          </p:cNvSpPr>
          <p:nvPr/>
        </p:nvSpPr>
        <p:spPr bwMode="auto">
          <a:xfrm>
            <a:off x="2477203" y="3516037"/>
            <a:ext cx="2150653" cy="307777"/>
          </a:xfrm>
          <a:prstGeom prst="rect">
            <a:avLst/>
          </a:prstGeom>
          <a:noFill/>
          <a:ln w="9525">
            <a:noFill/>
            <a:miter lim="800000"/>
            <a:headEnd/>
            <a:tailEnd/>
          </a:ln>
        </p:spPr>
        <p:txBody>
          <a:bodyPr wrap="none">
            <a:spAutoFit/>
          </a:bodyPr>
          <a:lstStyle/>
          <a:p>
            <a:r>
              <a:rPr lang="en-US" sz="1400">
                <a:solidFill>
                  <a:schemeClr val="bg1"/>
                </a:solidFill>
              </a:rPr>
              <a:t>Spinning and Weaving Co. </a:t>
            </a:r>
          </a:p>
        </p:txBody>
      </p:sp>
      <p:sp>
        <p:nvSpPr>
          <p:cNvPr id="19" name="Rectangle 18"/>
          <p:cNvSpPr/>
          <p:nvPr/>
        </p:nvSpPr>
        <p:spPr>
          <a:xfrm>
            <a:off x="675438" y="3843608"/>
            <a:ext cx="4037240" cy="1751517"/>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TextBox 6"/>
          <p:cNvSpPr txBox="1">
            <a:spLocks noChangeArrowheads="1"/>
          </p:cNvSpPr>
          <p:nvPr/>
        </p:nvSpPr>
        <p:spPr bwMode="auto">
          <a:xfrm>
            <a:off x="2496005" y="5287349"/>
            <a:ext cx="2092817" cy="307777"/>
          </a:xfrm>
          <a:prstGeom prst="rect">
            <a:avLst/>
          </a:prstGeom>
          <a:noFill/>
          <a:ln w="9525">
            <a:noFill/>
            <a:miter lim="800000"/>
            <a:headEnd/>
            <a:tailEnd/>
          </a:ln>
        </p:spPr>
        <p:txBody>
          <a:bodyPr wrap="none">
            <a:spAutoFit/>
          </a:bodyPr>
          <a:lstStyle/>
          <a:p>
            <a:r>
              <a:rPr lang="en-US" sz="1400">
                <a:solidFill>
                  <a:schemeClr val="bg1"/>
                </a:solidFill>
              </a:rPr>
              <a:t>Toyota Motor Corporation</a:t>
            </a:r>
          </a:p>
        </p:txBody>
      </p:sp>
      <p:sp>
        <p:nvSpPr>
          <p:cNvPr id="16" name="TextBox 6"/>
          <p:cNvSpPr txBox="1">
            <a:spLocks noChangeArrowheads="1"/>
          </p:cNvSpPr>
          <p:nvPr/>
        </p:nvSpPr>
        <p:spPr bwMode="auto">
          <a:xfrm>
            <a:off x="679308" y="5287348"/>
            <a:ext cx="1571328" cy="307777"/>
          </a:xfrm>
          <a:prstGeom prst="rect">
            <a:avLst/>
          </a:prstGeom>
          <a:noFill/>
          <a:ln w="9525">
            <a:noFill/>
            <a:miter lim="800000"/>
            <a:headEnd/>
            <a:tailEnd/>
          </a:ln>
        </p:spPr>
        <p:txBody>
          <a:bodyPr wrap="none">
            <a:spAutoFit/>
          </a:bodyPr>
          <a:lstStyle/>
          <a:p>
            <a:r>
              <a:rPr lang="en-US" sz="1400">
                <a:solidFill>
                  <a:schemeClr val="bg1"/>
                </a:solidFill>
              </a:rPr>
              <a:t>Mr. Kiichiro Toyoda</a:t>
            </a:r>
          </a:p>
        </p:txBody>
      </p:sp>
      <p:pic>
        <p:nvPicPr>
          <p:cNvPr id="17" name="Picture 16" descr="163_0902_2009_power_list_03z+fujio_cho+toyota_motor_corporation_chairma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4086" y="4416047"/>
            <a:ext cx="2462041" cy="160455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5723021" y="4416046"/>
            <a:ext cx="2473106" cy="16045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TextBox 6"/>
          <p:cNvSpPr txBox="1">
            <a:spLocks noChangeArrowheads="1"/>
          </p:cNvSpPr>
          <p:nvPr/>
        </p:nvSpPr>
        <p:spPr bwMode="auto">
          <a:xfrm>
            <a:off x="5734086" y="5704616"/>
            <a:ext cx="1028038" cy="307777"/>
          </a:xfrm>
          <a:prstGeom prst="rect">
            <a:avLst/>
          </a:prstGeom>
          <a:noFill/>
          <a:ln w="9525">
            <a:noFill/>
            <a:miter lim="800000"/>
            <a:headEnd/>
            <a:tailEnd/>
          </a:ln>
        </p:spPr>
        <p:txBody>
          <a:bodyPr wrap="none">
            <a:spAutoFit/>
          </a:bodyPr>
          <a:lstStyle/>
          <a:p>
            <a:r>
              <a:rPr lang="en-US" sz="1400" err="1">
                <a:solidFill>
                  <a:schemeClr val="bg1"/>
                </a:solidFill>
              </a:rPr>
              <a:t>AkioToyoda</a:t>
            </a:r>
            <a:endParaRPr lang="en-US" sz="1400">
              <a:solidFill>
                <a:schemeClr val="bg1"/>
              </a:solidFill>
            </a:endParaRPr>
          </a:p>
        </p:txBody>
      </p:sp>
      <p:sp>
        <p:nvSpPr>
          <p:cNvPr id="22"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Inledning</a:t>
            </a:r>
            <a:endParaRPr lang="en-US" sz="4100" b="1" dirty="0">
              <a:latin typeface="+mn-lt"/>
            </a:endParaRPr>
          </a:p>
          <a:p>
            <a:pPr algn="ctr"/>
            <a:r>
              <a:rPr lang="en-US" sz="3300" b="1" dirty="0" err="1">
                <a:latin typeface="+mn-lt"/>
              </a:rPr>
              <a:t>Historia</a:t>
            </a:r>
            <a:r>
              <a:rPr lang="en-US" sz="3300" b="1" dirty="0">
                <a:latin typeface="+mn-lt"/>
              </a:rPr>
              <a:t> om Lean-</a:t>
            </a:r>
            <a:r>
              <a:rPr lang="en-US" sz="3300" b="1" dirty="0" err="1">
                <a:latin typeface="+mn-lt"/>
              </a:rPr>
              <a:t>produktion</a:t>
            </a:r>
            <a:endParaRPr lang="en-US" sz="3300" b="1" dirty="0">
              <a:latin typeface="+mn-lt"/>
            </a:endParaRPr>
          </a:p>
        </p:txBody>
      </p:sp>
    </p:spTree>
    <p:extLst>
      <p:ext uri="{BB962C8B-B14F-4D97-AF65-F5344CB8AC3E}">
        <p14:creationId xmlns:p14="http://schemas.microsoft.com/office/powerpoint/2010/main" val="210045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Taiichi Ohn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7155" y="1899346"/>
            <a:ext cx="3673313" cy="367331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637157" y="1899346"/>
            <a:ext cx="3673312" cy="3676027"/>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Sisällön paikkamerkki 2"/>
          <p:cNvSpPr txBox="1">
            <a:spLocks/>
          </p:cNvSpPr>
          <p:nvPr/>
        </p:nvSpPr>
        <p:spPr>
          <a:xfrm>
            <a:off x="612560" y="2201657"/>
            <a:ext cx="5483440" cy="296514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dirty="0">
                <a:latin typeface="Calibri"/>
                <a:cs typeface="Calibri"/>
              </a:rPr>
              <a:t>1956</a:t>
            </a:r>
          </a:p>
          <a:p>
            <a:pPr>
              <a:lnSpc>
                <a:spcPct val="120000"/>
              </a:lnSpc>
              <a:spcBef>
                <a:spcPts val="600"/>
              </a:spcBef>
              <a:buFont typeface="Wingdings" panose="05000000000000000000" pitchFamily="2" charset="2"/>
              <a:buChar char="§"/>
            </a:pPr>
            <a:r>
              <a:rPr lang="en-US" sz="2000" dirty="0" err="1">
                <a:latin typeface="Calibri"/>
                <a:cs typeface="Calibri"/>
              </a:rPr>
              <a:t>Andra</a:t>
            </a:r>
            <a:r>
              <a:rPr lang="en-US" sz="2000" dirty="0">
                <a:latin typeface="Calibri"/>
                <a:cs typeface="Calibri"/>
              </a:rPr>
              <a:t> </a:t>
            </a:r>
            <a:r>
              <a:rPr lang="en-US" sz="2000" dirty="0" err="1">
                <a:latin typeface="Calibri"/>
                <a:cs typeface="Calibri"/>
              </a:rPr>
              <a:t>värdskriget</a:t>
            </a:r>
            <a:r>
              <a:rPr lang="en-US" sz="2000" dirty="0">
                <a:latin typeface="Calibri"/>
                <a:cs typeface="Calibri"/>
              </a:rPr>
              <a:t> </a:t>
            </a:r>
            <a:r>
              <a:rPr lang="en-US" sz="2000" dirty="0" err="1">
                <a:latin typeface="Calibri"/>
                <a:cs typeface="Calibri"/>
              </a:rPr>
              <a:t>minskade</a:t>
            </a:r>
            <a:r>
              <a:rPr lang="en-US" sz="2000" dirty="0">
                <a:latin typeface="Calibri"/>
                <a:cs typeface="Calibri"/>
              </a:rPr>
              <a:t> </a:t>
            </a:r>
            <a:r>
              <a:rPr lang="en-US" sz="2000" dirty="0" err="1">
                <a:latin typeface="Calibri"/>
                <a:cs typeface="Calibri"/>
              </a:rPr>
              <a:t>försäljning</a:t>
            </a:r>
            <a:r>
              <a:rPr lang="en-US" sz="2000" dirty="0">
                <a:latin typeface="Calibri"/>
                <a:cs typeface="Calibri"/>
              </a:rPr>
              <a:t> </a:t>
            </a:r>
            <a:r>
              <a:rPr lang="en-US" sz="2000" dirty="0" err="1">
                <a:latin typeface="Calibri"/>
                <a:cs typeface="Calibri"/>
              </a:rPr>
              <a:t>och</a:t>
            </a:r>
            <a:r>
              <a:rPr lang="en-US" sz="2000" dirty="0">
                <a:latin typeface="Calibri"/>
                <a:cs typeface="Calibri"/>
              </a:rPr>
              <a:t> </a:t>
            </a:r>
            <a:r>
              <a:rPr lang="en-US" sz="2000" dirty="0" err="1">
                <a:latin typeface="Calibri"/>
                <a:cs typeface="Calibri"/>
              </a:rPr>
              <a:t>försvagade</a:t>
            </a:r>
            <a:r>
              <a:rPr lang="en-US" sz="2000" dirty="0">
                <a:latin typeface="Calibri"/>
                <a:cs typeface="Calibri"/>
              </a:rPr>
              <a:t> </a:t>
            </a:r>
            <a:r>
              <a:rPr lang="en-US" sz="2000" dirty="0" err="1" smtClean="0">
                <a:latin typeface="Calibri"/>
                <a:cs typeface="Calibri"/>
              </a:rPr>
              <a:t>lönsamheten</a:t>
            </a:r>
            <a:endParaRPr lang="fi-FI" sz="2000" dirty="0">
              <a:cs typeface="Calibri"/>
            </a:endParaRPr>
          </a:p>
          <a:p>
            <a:pPr>
              <a:lnSpc>
                <a:spcPct val="120000"/>
              </a:lnSpc>
              <a:spcBef>
                <a:spcPts val="600"/>
              </a:spcBef>
              <a:buFont typeface="Wingdings" panose="05000000000000000000" pitchFamily="2" charset="2"/>
              <a:buChar char="§"/>
            </a:pPr>
            <a:r>
              <a:rPr lang="en-US" sz="2000" dirty="0">
                <a:latin typeface="Calibri"/>
                <a:cs typeface="Calibri"/>
              </a:rPr>
              <a:t>USAs </a:t>
            </a:r>
            <a:r>
              <a:rPr lang="en-US" sz="2000" dirty="0" err="1" smtClean="0">
                <a:latin typeface="Calibri"/>
                <a:cs typeface="Calibri"/>
              </a:rPr>
              <a:t>lönsamhet</a:t>
            </a:r>
            <a:r>
              <a:rPr lang="en-US" sz="2000" dirty="0" smtClean="0">
                <a:latin typeface="Calibri"/>
                <a:cs typeface="Calibri"/>
              </a:rPr>
              <a:t> </a:t>
            </a:r>
            <a:r>
              <a:rPr lang="en-US" sz="2000" dirty="0" err="1">
                <a:latin typeface="Calibri"/>
                <a:cs typeface="Calibri"/>
              </a:rPr>
              <a:t>gentemot</a:t>
            </a:r>
            <a:r>
              <a:rPr lang="en-US" sz="2000" dirty="0">
                <a:latin typeface="Calibri"/>
                <a:cs typeface="Calibri"/>
              </a:rPr>
              <a:t> </a:t>
            </a:r>
            <a:r>
              <a:rPr lang="en-US" sz="2000" dirty="0" smtClean="0">
                <a:latin typeface="Calibri"/>
                <a:cs typeface="Calibri"/>
              </a:rPr>
              <a:t>Japans </a:t>
            </a:r>
            <a:r>
              <a:rPr lang="en-US" sz="2000" dirty="0" err="1" smtClean="0">
                <a:latin typeface="Calibri"/>
                <a:cs typeface="Calibri"/>
              </a:rPr>
              <a:t>lönsamhet</a:t>
            </a:r>
            <a:endParaRPr lang="en-US" sz="2000" dirty="0">
              <a:latin typeface="Calibri"/>
              <a:cs typeface="Calibri"/>
            </a:endParaRPr>
          </a:p>
          <a:p>
            <a:pPr>
              <a:lnSpc>
                <a:spcPct val="120000"/>
              </a:lnSpc>
              <a:spcBef>
                <a:spcPts val="600"/>
              </a:spcBef>
              <a:buFont typeface="Wingdings" panose="05000000000000000000" pitchFamily="2" charset="2"/>
              <a:buChar char="§"/>
            </a:pPr>
            <a:r>
              <a:rPr lang="en-US" sz="2000" dirty="0">
                <a:latin typeface="Calibri"/>
                <a:cs typeface="Calibri"/>
              </a:rPr>
              <a:t>Man </a:t>
            </a:r>
            <a:r>
              <a:rPr lang="en-US" sz="2000" dirty="0" err="1">
                <a:latin typeface="Calibri"/>
                <a:cs typeface="Calibri"/>
              </a:rPr>
              <a:t>sökte</a:t>
            </a:r>
            <a:r>
              <a:rPr lang="en-US" sz="2000" dirty="0">
                <a:latin typeface="Calibri"/>
                <a:cs typeface="Calibri"/>
              </a:rPr>
              <a:t> </a:t>
            </a:r>
            <a:r>
              <a:rPr lang="en-US" sz="2000" dirty="0" err="1">
                <a:latin typeface="Calibri"/>
                <a:cs typeface="Calibri"/>
              </a:rPr>
              <a:t>efter</a:t>
            </a:r>
            <a:r>
              <a:rPr lang="en-US" sz="2000" dirty="0">
                <a:latin typeface="Calibri"/>
                <a:cs typeface="Calibri"/>
              </a:rPr>
              <a:t> den </a:t>
            </a:r>
            <a:r>
              <a:rPr lang="en-US" sz="2000" dirty="0" err="1">
                <a:latin typeface="Calibri"/>
                <a:cs typeface="Calibri"/>
              </a:rPr>
              <a:t>mest</a:t>
            </a:r>
            <a:r>
              <a:rPr lang="en-US" sz="2000" dirty="0">
                <a:latin typeface="Calibri"/>
                <a:cs typeface="Calibri"/>
              </a:rPr>
              <a:t> </a:t>
            </a:r>
            <a:r>
              <a:rPr lang="en-US" sz="2000" dirty="0" err="1">
                <a:latin typeface="Calibri"/>
                <a:cs typeface="Calibri"/>
              </a:rPr>
              <a:t>effektiva</a:t>
            </a:r>
            <a:r>
              <a:rPr lang="en-US" sz="2000" dirty="0">
                <a:latin typeface="Calibri"/>
                <a:cs typeface="Calibri"/>
              </a:rPr>
              <a:t> </a:t>
            </a:r>
            <a:r>
              <a:rPr lang="en-US" sz="2000" dirty="0" err="1">
                <a:latin typeface="Calibri"/>
                <a:cs typeface="Calibri"/>
              </a:rPr>
              <a:t>produktionsmetoden</a:t>
            </a:r>
            <a:r>
              <a:rPr lang="en-US" sz="2000" dirty="0">
                <a:latin typeface="Calibri"/>
                <a:cs typeface="Calibri"/>
              </a:rPr>
              <a:t> </a:t>
            </a:r>
            <a:r>
              <a:rPr lang="en-US" sz="2000" dirty="0" err="1">
                <a:latin typeface="Calibri"/>
                <a:cs typeface="Calibri"/>
              </a:rPr>
              <a:t>för</a:t>
            </a:r>
            <a:r>
              <a:rPr lang="en-US" sz="2000" dirty="0">
                <a:latin typeface="Calibri"/>
                <a:cs typeface="Calibri"/>
              </a:rPr>
              <a:t> </a:t>
            </a:r>
            <a:r>
              <a:rPr lang="en-US" sz="2000" dirty="0" err="1">
                <a:latin typeface="Calibri"/>
                <a:cs typeface="Calibri"/>
              </a:rPr>
              <a:t>att</a:t>
            </a:r>
            <a:r>
              <a:rPr lang="en-US" sz="2000" dirty="0">
                <a:latin typeface="Calibri"/>
                <a:cs typeface="Calibri"/>
              </a:rPr>
              <a:t> </a:t>
            </a:r>
            <a:r>
              <a:rPr lang="en-US" sz="2000" dirty="0" err="1">
                <a:latin typeface="Calibri"/>
                <a:cs typeface="Calibri"/>
              </a:rPr>
              <a:t>eliminera</a:t>
            </a:r>
            <a:r>
              <a:rPr lang="en-US" sz="2000" dirty="0">
                <a:latin typeface="Calibri"/>
                <a:cs typeface="Calibri"/>
              </a:rPr>
              <a:t> </a:t>
            </a:r>
            <a:r>
              <a:rPr lang="en-US" sz="2000" dirty="0" err="1" smtClean="0">
                <a:latin typeface="Calibri"/>
                <a:cs typeface="Calibri"/>
              </a:rPr>
              <a:t>slöseri</a:t>
            </a:r>
            <a:r>
              <a:rPr lang="en-US" sz="2000" dirty="0" smtClean="0">
                <a:latin typeface="Calibri"/>
                <a:cs typeface="Calibri"/>
              </a:rPr>
              <a:t>(spill)</a:t>
            </a:r>
            <a:endParaRPr lang="en-US" sz="2000" dirty="0">
              <a:latin typeface="Calibri"/>
              <a:cs typeface="Calibri"/>
            </a:endParaRPr>
          </a:p>
        </p:txBody>
      </p:sp>
      <p:sp>
        <p:nvSpPr>
          <p:cNvPr id="8" name="TextBox 6"/>
          <p:cNvSpPr txBox="1">
            <a:spLocks noChangeArrowheads="1"/>
          </p:cNvSpPr>
          <p:nvPr/>
        </p:nvSpPr>
        <p:spPr bwMode="auto">
          <a:xfrm>
            <a:off x="6637156" y="5269819"/>
            <a:ext cx="3487365" cy="307777"/>
          </a:xfrm>
          <a:prstGeom prst="rect">
            <a:avLst/>
          </a:prstGeom>
          <a:noFill/>
          <a:ln w="9525">
            <a:noFill/>
            <a:miter lim="800000"/>
            <a:headEnd/>
            <a:tailEnd/>
          </a:ln>
        </p:spPr>
        <p:txBody>
          <a:bodyPr wrap="none">
            <a:spAutoFit/>
          </a:bodyPr>
          <a:lstStyle/>
          <a:p>
            <a:r>
              <a:rPr lang="pt-PT" sz="1400">
                <a:solidFill>
                  <a:schemeClr val="bg1"/>
                </a:solidFill>
              </a:rPr>
              <a:t>Toyota </a:t>
            </a:r>
            <a:r>
              <a:rPr lang="pt-PT" sz="1400" err="1">
                <a:solidFill>
                  <a:schemeClr val="bg1"/>
                </a:solidFill>
              </a:rPr>
              <a:t>Production</a:t>
            </a:r>
            <a:r>
              <a:rPr lang="pt-PT" sz="1400">
                <a:solidFill>
                  <a:schemeClr val="bg1"/>
                </a:solidFill>
              </a:rPr>
              <a:t> </a:t>
            </a:r>
            <a:r>
              <a:rPr lang="pt-PT" sz="1400" err="1">
                <a:solidFill>
                  <a:schemeClr val="bg1"/>
                </a:solidFill>
              </a:rPr>
              <a:t>System</a:t>
            </a:r>
            <a:r>
              <a:rPr lang="pt-PT" sz="1400">
                <a:solidFill>
                  <a:schemeClr val="bg1"/>
                </a:solidFill>
              </a:rPr>
              <a:t> – </a:t>
            </a:r>
            <a:r>
              <a:rPr lang="pt-PT" sz="1400" err="1">
                <a:solidFill>
                  <a:schemeClr val="bg1"/>
                </a:solidFill>
              </a:rPr>
              <a:t>Lean</a:t>
            </a:r>
            <a:r>
              <a:rPr lang="pt-PT" sz="1400">
                <a:solidFill>
                  <a:schemeClr val="bg1"/>
                </a:solidFill>
              </a:rPr>
              <a:t> </a:t>
            </a:r>
            <a:r>
              <a:rPr lang="pt-PT" sz="1400" err="1">
                <a:solidFill>
                  <a:schemeClr val="bg1"/>
                </a:solidFill>
              </a:rPr>
              <a:t>Production</a:t>
            </a:r>
            <a:endParaRPr lang="en-US" sz="1400">
              <a:solidFill>
                <a:schemeClr val="bg1"/>
              </a:solidFill>
            </a:endParaRPr>
          </a:p>
        </p:txBody>
      </p:sp>
      <p:sp>
        <p:nvSpPr>
          <p:cNvPr id="12" name="Otsikko 1"/>
          <p:cNvSpPr txBox="1">
            <a:spLocks/>
          </p:cNvSpPr>
          <p:nvPr/>
        </p:nvSpPr>
        <p:spPr>
          <a:xfrm>
            <a:off x="1" y="442452"/>
            <a:ext cx="12192000" cy="1199536"/>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5400" b="1" dirty="0" err="1"/>
              <a:t>Inledning</a:t>
            </a:r>
            <a:endParaRPr lang="en-US" sz="5400" b="1" dirty="0"/>
          </a:p>
          <a:p>
            <a:pPr algn="ctr"/>
            <a:r>
              <a:rPr lang="en-US" b="1" dirty="0" err="1"/>
              <a:t>Historia</a:t>
            </a:r>
            <a:r>
              <a:rPr lang="en-US" b="1" dirty="0"/>
              <a:t> om Lean-</a:t>
            </a:r>
            <a:r>
              <a:rPr lang="en-US" b="1" dirty="0" err="1"/>
              <a:t>produktion</a:t>
            </a:r>
            <a:endParaRPr lang="en-US" b="1" dirty="0"/>
          </a:p>
          <a:p>
            <a:pPr algn="ctr"/>
            <a:endParaRPr lang="en-US" sz="4100" b="1" dirty="0">
              <a:latin typeface="+mn-lt"/>
            </a:endParaRPr>
          </a:p>
        </p:txBody>
      </p:sp>
    </p:spTree>
    <p:extLst>
      <p:ext uri="{BB962C8B-B14F-4D97-AF65-F5344CB8AC3E}">
        <p14:creationId xmlns:p14="http://schemas.microsoft.com/office/powerpoint/2010/main" val="216517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group of people in a subway station&#10;&#10;Description generated with high confidence">
            <a:extLst>
              <a:ext uri="{FF2B5EF4-FFF2-40B4-BE49-F238E27FC236}">
                <a16:creationId xmlns:a16="http://schemas.microsoft.com/office/drawing/2014/main" id="{79A211A2-E9E7-4F6C-B1A8-94BE2FCACA3A}"/>
              </a:ext>
            </a:extLst>
          </p:cNvPr>
          <p:cNvPicPr>
            <a:picLocks noChangeAspect="1"/>
          </p:cNvPicPr>
          <p:nvPr/>
        </p:nvPicPr>
        <p:blipFill>
          <a:blip r:embed="rId3"/>
          <a:stretch>
            <a:fillRect/>
          </a:stretch>
        </p:blipFill>
        <p:spPr>
          <a:xfrm>
            <a:off x="612664" y="2120099"/>
            <a:ext cx="3401290" cy="2550968"/>
          </a:xfrm>
          <a:prstGeom prst="rect">
            <a:avLst/>
          </a:prstGeom>
        </p:spPr>
      </p:pic>
      <p:pic>
        <p:nvPicPr>
          <p:cNvPr id="7" name="Picture 8" descr="A picture containing monitor, sitting, room, television&#10;&#10;Description generated with very high confidence">
            <a:extLst>
              <a:ext uri="{FF2B5EF4-FFF2-40B4-BE49-F238E27FC236}">
                <a16:creationId xmlns:a16="http://schemas.microsoft.com/office/drawing/2014/main" id="{904678D2-8FAD-424D-AD35-764A060EFCA2}"/>
              </a:ext>
            </a:extLst>
          </p:cNvPr>
          <p:cNvPicPr>
            <a:picLocks noChangeAspect="1"/>
          </p:cNvPicPr>
          <p:nvPr/>
        </p:nvPicPr>
        <p:blipFill>
          <a:blip r:embed="rId4"/>
          <a:stretch>
            <a:fillRect/>
          </a:stretch>
        </p:blipFill>
        <p:spPr>
          <a:xfrm>
            <a:off x="4728173" y="1027624"/>
            <a:ext cx="2743200" cy="3667302"/>
          </a:xfrm>
          <a:prstGeom prst="rect">
            <a:avLst/>
          </a:prstGeom>
        </p:spPr>
      </p:pic>
      <p:sp>
        <p:nvSpPr>
          <p:cNvPr id="8" name="TextBox 7">
            <a:extLst>
              <a:ext uri="{FF2B5EF4-FFF2-40B4-BE49-F238E27FC236}">
                <a16:creationId xmlns:a16="http://schemas.microsoft.com/office/drawing/2014/main" id="{7676D181-9F71-4E62-9B7A-20CD1A0E0DF7}"/>
              </a:ext>
            </a:extLst>
          </p:cNvPr>
          <p:cNvSpPr txBox="1"/>
          <p:nvPr/>
        </p:nvSpPr>
        <p:spPr>
          <a:xfrm>
            <a:off x="4923560" y="472440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En</a:t>
            </a:r>
            <a:r>
              <a:rPr lang="en-US" dirty="0"/>
              <a:t> </a:t>
            </a:r>
            <a:r>
              <a:rPr lang="en-US" dirty="0" err="1"/>
              <a:t>tavla</a:t>
            </a:r>
            <a:r>
              <a:rPr lang="en-US" dirty="0"/>
              <a:t> </a:t>
            </a:r>
            <a:r>
              <a:rPr lang="en-US" dirty="0" err="1"/>
              <a:t>för</a:t>
            </a:r>
            <a:r>
              <a:rPr lang="en-US" dirty="0"/>
              <a:t> </a:t>
            </a:r>
            <a:r>
              <a:rPr lang="en-US" dirty="0" err="1"/>
              <a:t>kommunikation</a:t>
            </a:r>
            <a:r>
              <a:rPr lang="en-US" dirty="0"/>
              <a:t> </a:t>
            </a:r>
            <a:r>
              <a:rPr lang="en-US" dirty="0" err="1"/>
              <a:t>mellan</a:t>
            </a:r>
            <a:r>
              <a:rPr lang="en-US" dirty="0"/>
              <a:t> </a:t>
            </a:r>
            <a:r>
              <a:rPr lang="en-US" dirty="0" err="1"/>
              <a:t>köket</a:t>
            </a:r>
            <a:r>
              <a:rPr lang="en-US" dirty="0"/>
              <a:t> </a:t>
            </a:r>
            <a:r>
              <a:rPr lang="en-US" dirty="0" err="1"/>
              <a:t>och</a:t>
            </a:r>
            <a:r>
              <a:rPr lang="en-US" dirty="0"/>
              <a:t> </a:t>
            </a:r>
            <a:r>
              <a:rPr lang="en-US" dirty="0" err="1"/>
              <a:t>servitörerna</a:t>
            </a:r>
            <a:r>
              <a:rPr lang="en-US" dirty="0"/>
              <a:t> </a:t>
            </a:r>
            <a:r>
              <a:rPr lang="en-US" dirty="0" err="1"/>
              <a:t>på</a:t>
            </a:r>
            <a:r>
              <a:rPr lang="en-US" dirty="0"/>
              <a:t> </a:t>
            </a:r>
            <a:r>
              <a:rPr lang="en-US" dirty="0" err="1"/>
              <a:t>restaurangen</a:t>
            </a:r>
            <a:r>
              <a:rPr lang="en-US" dirty="0"/>
              <a:t>.</a:t>
            </a:r>
          </a:p>
        </p:txBody>
      </p:sp>
      <p:pic>
        <p:nvPicPr>
          <p:cNvPr id="10" name="Picture 3" descr="Towels in a Beauty Shop">
            <a:extLst>
              <a:ext uri="{FF2B5EF4-FFF2-40B4-BE49-F238E27FC236}">
                <a16:creationId xmlns:a16="http://schemas.microsoft.com/office/drawing/2014/main" id="{5FB9D070-0D33-464C-B852-75F1FA5094D9}"/>
              </a:ext>
            </a:extLst>
          </p:cNvPr>
          <p:cNvPicPr>
            <a:picLocks noChangeAspect="1"/>
          </p:cNvPicPr>
          <p:nvPr/>
        </p:nvPicPr>
        <p:blipFill>
          <a:blip r:embed="rId5"/>
          <a:stretch>
            <a:fillRect/>
          </a:stretch>
        </p:blipFill>
        <p:spPr>
          <a:xfrm>
            <a:off x="8688486" y="2637653"/>
            <a:ext cx="2743200" cy="2054721"/>
          </a:xfrm>
          <a:prstGeom prst="rect">
            <a:avLst/>
          </a:prstGeom>
        </p:spPr>
      </p:pic>
      <p:sp>
        <p:nvSpPr>
          <p:cNvPr id="12" name="TextBox 11">
            <a:extLst>
              <a:ext uri="{FF2B5EF4-FFF2-40B4-BE49-F238E27FC236}">
                <a16:creationId xmlns:a16="http://schemas.microsoft.com/office/drawing/2014/main" id="{0A74B7A7-051E-4187-BB60-692DD2533F96}"/>
              </a:ext>
            </a:extLst>
          </p:cNvPr>
          <p:cNvSpPr txBox="1"/>
          <p:nvPr/>
        </p:nvSpPr>
        <p:spPr>
          <a:xfrm>
            <a:off x="8811491" y="483696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Handdukarna</a:t>
            </a:r>
            <a:r>
              <a:rPr lang="en-US" dirty="0">
                <a:cs typeface="Calibri"/>
              </a:rPr>
              <a:t> </a:t>
            </a:r>
            <a:r>
              <a:rPr lang="en-US" dirty="0" err="1">
                <a:cs typeface="Calibri"/>
              </a:rPr>
              <a:t>i</a:t>
            </a:r>
            <a:r>
              <a:rPr lang="en-US" dirty="0">
                <a:cs typeface="Calibri"/>
              </a:rPr>
              <a:t> </a:t>
            </a:r>
            <a:r>
              <a:rPr lang="en-US" dirty="0" err="1">
                <a:cs typeface="Calibri"/>
              </a:rPr>
              <a:t>skönhetssalongen</a:t>
            </a:r>
            <a:r>
              <a:rPr lang="en-US" dirty="0">
                <a:cs typeface="Calibri"/>
              </a:rPr>
              <a:t>. </a:t>
            </a:r>
          </a:p>
        </p:txBody>
      </p:sp>
      <p:sp>
        <p:nvSpPr>
          <p:cNvPr id="14" name="TextBox 13">
            <a:extLst>
              <a:ext uri="{FF2B5EF4-FFF2-40B4-BE49-F238E27FC236}">
                <a16:creationId xmlns:a16="http://schemas.microsoft.com/office/drawing/2014/main" id="{A3E97D09-6637-4F57-911A-88FCE3C50174}"/>
              </a:ext>
            </a:extLst>
          </p:cNvPr>
          <p:cNvSpPr txBox="1"/>
          <p:nvPr/>
        </p:nvSpPr>
        <p:spPr>
          <a:xfrm>
            <a:off x="741218" y="4836968"/>
            <a:ext cx="31155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smtClean="0">
                <a:cs typeface="Calibri"/>
              </a:rPr>
              <a:t>Tunnelbaneastationen</a:t>
            </a:r>
            <a:r>
              <a:rPr lang="en-US" dirty="0" smtClean="0">
                <a:cs typeface="Calibri"/>
              </a:rPr>
              <a:t> </a:t>
            </a:r>
            <a:r>
              <a:rPr lang="en-US" dirty="0">
                <a:cs typeface="Calibri"/>
              </a:rPr>
              <a:t>I  Osaka (Japan)</a:t>
            </a:r>
          </a:p>
        </p:txBody>
      </p:sp>
    </p:spTree>
    <p:extLst>
      <p:ext uri="{BB962C8B-B14F-4D97-AF65-F5344CB8AC3E}">
        <p14:creationId xmlns:p14="http://schemas.microsoft.com/office/powerpoint/2010/main" val="6847834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7FB7FE31D87FC944BC2242F5F365016A" ma:contentTypeVersion="12" ma:contentTypeDescription="Luo uusi asiakirja." ma:contentTypeScope="" ma:versionID="e7cd290be0310d79ded4a47832a0808f">
  <xsd:schema xmlns:xsd="http://www.w3.org/2001/XMLSchema" xmlns:xs="http://www.w3.org/2001/XMLSchema" xmlns:p="http://schemas.microsoft.com/office/2006/metadata/properties" xmlns:ns2="231c4e8d-8d33-4f83-9b03-dff978f9daf7" xmlns:ns3="dbb4bb59-340b-40d7-b36a-e65cb49f14f9" targetNamespace="http://schemas.microsoft.com/office/2006/metadata/properties" ma:root="true" ma:fieldsID="180e86ecb833259490524a507f8d9f6c" ns2:_="" ns3:_="">
    <xsd:import namespace="231c4e8d-8d33-4f83-9b03-dff978f9daf7"/>
    <xsd:import namespace="dbb4bb59-340b-40d7-b36a-e65cb49f14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c4e8d-8d33-4f83-9b03-dff978f9d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4bb59-340b-40d7-b36a-e65cb49f14f9"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C6E1E1-2391-4497-8B1D-43D891CD2B9D}">
  <ds:schemaRefs>
    <ds:schemaRef ds:uri="http://purl.org/dc/elements/1.1/"/>
    <ds:schemaRef ds:uri="http://schemas.microsoft.com/office/2006/metadata/properties"/>
    <ds:schemaRef ds:uri="dbb4bb59-340b-40d7-b36a-e65cb49f14f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31c4e8d-8d33-4f83-9b03-dff978f9daf7"/>
    <ds:schemaRef ds:uri="http://www.w3.org/XML/1998/namespace"/>
    <ds:schemaRef ds:uri="http://purl.org/dc/dcmitype/"/>
  </ds:schemaRefs>
</ds:datastoreItem>
</file>

<file path=customXml/itemProps2.xml><?xml version="1.0" encoding="utf-8"?>
<ds:datastoreItem xmlns:ds="http://schemas.openxmlformats.org/officeDocument/2006/customXml" ds:itemID="{21EDA720-0561-4E9F-A5BB-02D6674170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c4e8d-8d33-4f83-9b03-dff978f9daf7"/>
    <ds:schemaRef ds:uri="dbb4bb59-340b-40d7-b36a-e65cb49f1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4440A1-3272-4FF9-BB46-6E531CC13F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1877</TotalTime>
  <Words>2089</Words>
  <Application>Microsoft Office PowerPoint</Application>
  <PresentationFormat>Laajakuva</PresentationFormat>
  <Paragraphs>199</Paragraphs>
  <Slides>24</Slides>
  <Notes>21</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24</vt:i4>
      </vt:variant>
    </vt:vector>
  </HeadingPairs>
  <TitlesOfParts>
    <vt:vector size="32" baseType="lpstr">
      <vt:lpstr>ＭＳ Ｐゴシック</vt:lpstr>
      <vt:lpstr>Yu Gothic</vt:lpstr>
      <vt:lpstr>Arial</vt:lpstr>
      <vt:lpstr>Calibri</vt:lpstr>
      <vt:lpstr>Calibri Light</vt:lpstr>
      <vt:lpstr>Roboto</vt:lpstr>
      <vt:lpstr>Wingdings</vt:lpstr>
      <vt:lpstr>Office-tema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Nedergård Jan</dc:creator>
  <cp:lastModifiedBy>Peltoharju Sami</cp:lastModifiedBy>
  <cp:revision>204</cp:revision>
  <cp:lastPrinted>2020-03-06T06:47:58Z</cp:lastPrinted>
  <dcterms:created xsi:type="dcterms:W3CDTF">2019-08-21T07:31:50Z</dcterms:created>
  <dcterms:modified xsi:type="dcterms:W3CDTF">2021-02-01T18:42:17Z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0x0101007FB7FE31D87FC944BC2242F5F365016A</vt:lpwstr>
  </property>
</Properties>
</file>