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9"/>
  </p:notesMasterIdLst>
  <p:sldIdLst>
    <p:sldId id="256" r:id="rId5"/>
    <p:sldId id="259" r:id="rId6"/>
    <p:sldId id="260" r:id="rId7"/>
    <p:sldId id="261" r:id="rId8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30" userDrawn="1">
          <p15:clr>
            <a:srgbClr val="A4A3A4"/>
          </p15:clr>
        </p15:guide>
        <p15:guide id="2" pos="30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5CE650C-0652-4EEF-95D3-F51C4A2CDE82}" v="1" dt="2020-10-07T07:47:21.712"/>
    <p1510:client id="{102E56D3-C7A9-4024-9C67-F0F40093F7F1}" v="1" dt="2020-02-17T08:57:13.876"/>
    <p1510:client id="{1B104ADC-B6FF-483A-8287-64B55AF1D7DE}" v="58" dt="2020-02-06T09:56:31.342"/>
    <p1510:client id="{4A5B0045-6821-4380-B75E-5436FFD3E8CA}" v="22" dt="2020-11-09T09:59:09.03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4684"/>
  </p:normalViewPr>
  <p:slideViewPr>
    <p:cSldViewPr snapToGrid="0" snapToObjects="1">
      <p:cViewPr varScale="1">
        <p:scale>
          <a:sx n="83" d="100"/>
          <a:sy n="83" d="100"/>
        </p:scale>
        <p:origin x="586" y="72"/>
      </p:cViewPr>
      <p:guideLst>
        <p:guide orient="horz" pos="1230"/>
        <p:guide pos="30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land Algra" userId="S::ralgra_ogt013.nl#ext#@eduvaasa.onmicrosoft.com::cb0fca1c-f846-4514-8b74-da1e806e6ccd" providerId="AD" clId="Web-{1B104ADC-B6FF-483A-8287-64B55AF1D7DE}"/>
    <pc:docChg chg="modSld">
      <pc:chgData name="Roland Algra" userId="S::ralgra_ogt013.nl#ext#@eduvaasa.onmicrosoft.com::cb0fca1c-f846-4514-8b74-da1e806e6ccd" providerId="AD" clId="Web-{1B104ADC-B6FF-483A-8287-64B55AF1D7DE}" dt="2020-02-06T09:56:31.342" v="57" actId="20577"/>
      <pc:docMkLst>
        <pc:docMk/>
      </pc:docMkLst>
      <pc:sldChg chg="modSp">
        <pc:chgData name="Roland Algra" userId="S::ralgra_ogt013.nl#ext#@eduvaasa.onmicrosoft.com::cb0fca1c-f846-4514-8b74-da1e806e6ccd" providerId="AD" clId="Web-{1B104ADC-B6FF-483A-8287-64B55AF1D7DE}" dt="2020-02-06T09:51:29.594" v="24" actId="20577"/>
        <pc:sldMkLst>
          <pc:docMk/>
          <pc:sldMk cId="3574403668" sldId="259"/>
        </pc:sldMkLst>
        <pc:spChg chg="mod">
          <ac:chgData name="Roland Algra" userId="S::ralgra_ogt013.nl#ext#@eduvaasa.onmicrosoft.com::cb0fca1c-f846-4514-8b74-da1e806e6ccd" providerId="AD" clId="Web-{1B104ADC-B6FF-483A-8287-64B55AF1D7DE}" dt="2020-02-06T09:51:29.594" v="24" actId="20577"/>
          <ac:spMkLst>
            <pc:docMk/>
            <pc:sldMk cId="3574403668" sldId="259"/>
            <ac:spMk id="5" creationId="{00000000-0000-0000-0000-000000000000}"/>
          </ac:spMkLst>
        </pc:spChg>
      </pc:sldChg>
      <pc:sldChg chg="modSp">
        <pc:chgData name="Roland Algra" userId="S::ralgra_ogt013.nl#ext#@eduvaasa.onmicrosoft.com::cb0fca1c-f846-4514-8b74-da1e806e6ccd" providerId="AD" clId="Web-{1B104ADC-B6FF-483A-8287-64B55AF1D7DE}" dt="2020-02-06T09:56:31.342" v="57" actId="20577"/>
        <pc:sldMkLst>
          <pc:docMk/>
          <pc:sldMk cId="4171513937" sldId="260"/>
        </pc:sldMkLst>
        <pc:spChg chg="mod">
          <ac:chgData name="Roland Algra" userId="S::ralgra_ogt013.nl#ext#@eduvaasa.onmicrosoft.com::cb0fca1c-f846-4514-8b74-da1e806e6ccd" providerId="AD" clId="Web-{1B104ADC-B6FF-483A-8287-64B55AF1D7DE}" dt="2020-02-06T09:56:31.342" v="57" actId="20577"/>
          <ac:spMkLst>
            <pc:docMk/>
            <pc:sldMk cId="4171513937" sldId="260"/>
            <ac:spMk id="5" creationId="{00000000-0000-0000-0000-000000000000}"/>
          </ac:spMkLst>
        </pc:spChg>
      </pc:sldChg>
    </pc:docChg>
  </pc:docChgLst>
  <pc:docChgLst>
    <pc:chgData name="Sandbacka Katarina" userId="S::katarina.sandbacka@vamia.fi::1930a15f-4c37-469e-9f57-4ba92dfff4e7" providerId="AD" clId="Web-{05CE650C-0652-4EEF-95D3-F51C4A2CDE82}"/>
    <pc:docChg chg="modSld">
      <pc:chgData name="Sandbacka Katarina" userId="S::katarina.sandbacka@vamia.fi::1930a15f-4c37-469e-9f57-4ba92dfff4e7" providerId="AD" clId="Web-{05CE650C-0652-4EEF-95D3-F51C4A2CDE82}" dt="2020-10-07T07:47:21.712" v="0"/>
      <pc:docMkLst>
        <pc:docMk/>
      </pc:docMkLst>
      <pc:sldChg chg="addSp">
        <pc:chgData name="Sandbacka Katarina" userId="S::katarina.sandbacka@vamia.fi::1930a15f-4c37-469e-9f57-4ba92dfff4e7" providerId="AD" clId="Web-{05CE650C-0652-4EEF-95D3-F51C4A2CDE82}" dt="2020-10-07T07:47:21.712" v="0"/>
        <pc:sldMkLst>
          <pc:docMk/>
          <pc:sldMk cId="1446261731" sldId="256"/>
        </pc:sldMkLst>
        <pc:spChg chg="add">
          <ac:chgData name="Sandbacka Katarina" userId="S::katarina.sandbacka@vamia.fi::1930a15f-4c37-469e-9f57-4ba92dfff4e7" providerId="AD" clId="Web-{05CE650C-0652-4EEF-95D3-F51C4A2CDE82}" dt="2020-10-07T07:47:21.712" v="0"/>
          <ac:spMkLst>
            <pc:docMk/>
            <pc:sldMk cId="1446261731" sldId="256"/>
            <ac:spMk id="2" creationId="{1715BE2C-FC2C-47C9-B5E5-9E9F1F810709}"/>
          </ac:spMkLst>
        </pc:spChg>
      </pc:sldChg>
    </pc:docChg>
  </pc:docChgLst>
  <pc:docChgLst>
    <pc:chgData name="Sandbacka Katarina" userId="S::katarina.sandbacka@vamia.fi::1930a15f-4c37-469e-9f57-4ba92dfff4e7" providerId="AD" clId="Web-{4A5B0045-6821-4380-B75E-5436FFD3E8CA}"/>
    <pc:docChg chg="modSld">
      <pc:chgData name="Sandbacka Katarina" userId="S::katarina.sandbacka@vamia.fi::1930a15f-4c37-469e-9f57-4ba92dfff4e7" providerId="AD" clId="Web-{4A5B0045-6821-4380-B75E-5436FFD3E8CA}" dt="2020-11-09T09:59:08.396" v="18" actId="20577"/>
      <pc:docMkLst>
        <pc:docMk/>
      </pc:docMkLst>
      <pc:sldChg chg="modSp">
        <pc:chgData name="Sandbacka Katarina" userId="S::katarina.sandbacka@vamia.fi::1930a15f-4c37-469e-9f57-4ba92dfff4e7" providerId="AD" clId="Web-{4A5B0045-6821-4380-B75E-5436FFD3E8CA}" dt="2020-11-09T09:59:08.099" v="17" actId="20577"/>
        <pc:sldMkLst>
          <pc:docMk/>
          <pc:sldMk cId="1446261731" sldId="256"/>
        </pc:sldMkLst>
        <pc:spChg chg="mod">
          <ac:chgData name="Sandbacka Katarina" userId="S::katarina.sandbacka@vamia.fi::1930a15f-4c37-469e-9f57-4ba92dfff4e7" providerId="AD" clId="Web-{4A5B0045-6821-4380-B75E-5436FFD3E8CA}" dt="2020-11-09T09:58:56.333" v="11" actId="14100"/>
          <ac:spMkLst>
            <pc:docMk/>
            <pc:sldMk cId="1446261731" sldId="256"/>
            <ac:spMk id="2" creationId="{1715BE2C-FC2C-47C9-B5E5-9E9F1F810709}"/>
          </ac:spMkLst>
        </pc:spChg>
        <pc:spChg chg="mod">
          <ac:chgData name="Sandbacka Katarina" userId="S::katarina.sandbacka@vamia.fi::1930a15f-4c37-469e-9f57-4ba92dfff4e7" providerId="AD" clId="Web-{4A5B0045-6821-4380-B75E-5436FFD3E8CA}" dt="2020-11-09T09:59:08.099" v="17" actId="20577"/>
          <ac:spMkLst>
            <pc:docMk/>
            <pc:sldMk cId="1446261731" sldId="256"/>
            <ac:spMk id="4" creationId="{00000000-0000-0000-0000-000000000000}"/>
          </ac:spMkLst>
        </pc:spChg>
      </pc:sldChg>
    </pc:docChg>
  </pc:docChgLst>
  <pc:docChgLst>
    <pc:chgData name="Sandbacka Katarina" userId="S::katarina.sandbacka@vamia.fi::1930a15f-4c37-469e-9f57-4ba92dfff4e7" providerId="AD" clId="Web-{102E56D3-C7A9-4024-9C67-F0F40093F7F1}"/>
    <pc:docChg chg="modSld">
      <pc:chgData name="Sandbacka Katarina" userId="S::katarina.sandbacka@vamia.fi::1930a15f-4c37-469e-9f57-4ba92dfff4e7" providerId="AD" clId="Web-{102E56D3-C7A9-4024-9C67-F0F40093F7F1}" dt="2020-02-17T08:57:13.876" v="0" actId="20577"/>
      <pc:docMkLst>
        <pc:docMk/>
      </pc:docMkLst>
      <pc:sldChg chg="modSp">
        <pc:chgData name="Sandbacka Katarina" userId="S::katarina.sandbacka@vamia.fi::1930a15f-4c37-469e-9f57-4ba92dfff4e7" providerId="AD" clId="Web-{102E56D3-C7A9-4024-9C67-F0F40093F7F1}" dt="2020-02-17T08:57:13.876" v="0" actId="20577"/>
        <pc:sldMkLst>
          <pc:docMk/>
          <pc:sldMk cId="4171513937" sldId="260"/>
        </pc:sldMkLst>
        <pc:spChg chg="mod">
          <ac:chgData name="Sandbacka Katarina" userId="S::katarina.sandbacka@vamia.fi::1930a15f-4c37-469e-9f57-4ba92dfff4e7" providerId="AD" clId="Web-{102E56D3-C7A9-4024-9C67-F0F40093F7F1}" dt="2020-02-17T08:57:13.876" v="0" actId="20577"/>
          <ac:spMkLst>
            <pc:docMk/>
            <pc:sldMk cId="4171513937" sldId="260"/>
            <ac:spMk id="5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D5B59DB-356C-4AB0-8B0B-C6B27CC6711A}" type="datetimeFigureOut">
              <a:rPr lang="en-GB" smtClean="0"/>
              <a:t>27/11/2020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DC6F48-C9B6-4F18-884F-A542605314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95959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>
                <a:latin typeface="Calibri" pitchFamily="34" charset="0"/>
              </a:rPr>
              <a:t>Introduction to Lean: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sz="1200" dirty="0">
                <a:latin typeface="Calibri" pitchFamily="34" charset="0"/>
              </a:rPr>
              <a:t>Lean history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sz="1200" dirty="0">
                <a:latin typeface="Calibri" pitchFamily="34" charset="0"/>
              </a:rPr>
              <a:t>Lean main</a:t>
            </a:r>
            <a:r>
              <a:rPr lang="en-US" sz="1200" baseline="0" dirty="0">
                <a:latin typeface="Calibri" pitchFamily="34" charset="0"/>
              </a:rPr>
              <a:t> concepts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sz="1200" baseline="0" dirty="0">
                <a:latin typeface="Calibri" pitchFamily="34" charset="0"/>
              </a:rPr>
              <a:t>Lean examples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sz="1200" baseline="0" dirty="0">
                <a:latin typeface="Calibri" pitchFamily="34" charset="0"/>
              </a:rPr>
              <a:t>Why Lean</a:t>
            </a:r>
            <a:endParaRPr lang="en-US" sz="1200" dirty="0">
              <a:latin typeface="Calibri" pitchFamily="34" charset="0"/>
            </a:endParaRP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0D4ECF-FBD8-4E88-A031-FDA1AA673B51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72731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ildobjekt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33070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npassa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objekt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34262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675803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ruta 3"/>
          <p:cNvSpPr txBox="1"/>
          <p:nvPr/>
        </p:nvSpPr>
        <p:spPr>
          <a:xfrm>
            <a:off x="1757555" y="1953599"/>
            <a:ext cx="8691354" cy="1938992"/>
          </a:xfrm>
          <a:prstGeom prst="rect">
            <a:avLst/>
          </a:prstGeom>
          <a:noFill/>
        </p:spPr>
        <p:txBody>
          <a:bodyPr wrap="none" lIns="91440" tIns="45720" rIns="91440" bIns="45720" rtlCol="0" anchor="t">
            <a:spAutoFit/>
          </a:bodyPr>
          <a:lstStyle/>
          <a:p>
            <a:pPr algn="ctr"/>
            <a:r>
              <a:rPr lang="sv-SE" sz="2000" dirty="0">
                <a:latin typeface="Arial" charset="0"/>
                <a:ea typeface="Arial" charset="0"/>
                <a:cs typeface="Arial" charset="0"/>
              </a:rPr>
              <a:t>T00A</a:t>
            </a:r>
          </a:p>
          <a:p>
            <a:pPr algn="ctr"/>
            <a:r>
              <a:rPr lang="sv-SE" sz="4000" dirty="0">
                <a:latin typeface="Arial" charset="0"/>
                <a:ea typeface="Arial" charset="0"/>
                <a:cs typeface="Arial" charset="0"/>
              </a:rPr>
              <a:t>FORMAÇÃO BÁSICA EM LEAN</a:t>
            </a:r>
          </a:p>
          <a:p>
            <a:pPr algn="ctr"/>
            <a:r>
              <a:rPr lang="en-US" sz="6000" dirty="0" err="1">
                <a:latin typeface="Calibri"/>
                <a:cs typeface="Calibri"/>
              </a:rPr>
              <a:t>Objetivos</a:t>
            </a:r>
            <a:r>
              <a:rPr lang="en-US" sz="6000" dirty="0">
                <a:latin typeface="Calibri"/>
                <a:cs typeface="Calibri"/>
              </a:rPr>
              <a:t> de </a:t>
            </a:r>
            <a:r>
              <a:rPr lang="en-US" sz="6000" dirty="0" err="1">
                <a:latin typeface="Calibri"/>
                <a:cs typeface="Calibri"/>
              </a:rPr>
              <a:t>aprendizagem</a:t>
            </a:r>
            <a:endParaRPr lang="en-US" dirty="0">
              <a:cs typeface="Calibri"/>
            </a:endParaRPr>
          </a:p>
        </p:txBody>
      </p:sp>
      <p:sp>
        <p:nvSpPr>
          <p:cNvPr id="2" name="Tekstiruutu 1">
            <a:extLst>
              <a:ext uri="{FF2B5EF4-FFF2-40B4-BE49-F238E27FC236}">
                <a16:creationId xmlns:a16="http://schemas.microsoft.com/office/drawing/2014/main" id="{1715BE2C-FC2C-47C9-B5E5-9E9F1F810709}"/>
              </a:ext>
            </a:extLst>
          </p:cNvPr>
          <p:cNvSpPr txBox="1"/>
          <p:nvPr/>
        </p:nvSpPr>
        <p:spPr>
          <a:xfrm>
            <a:off x="4724400" y="3200400"/>
            <a:ext cx="2743200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endParaRPr lang="fi-FI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4462617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isällön paikkamerkki 2"/>
          <p:cNvSpPr txBox="1">
            <a:spLocks/>
          </p:cNvSpPr>
          <p:nvPr/>
        </p:nvSpPr>
        <p:spPr>
          <a:xfrm>
            <a:off x="479426" y="1959543"/>
            <a:ext cx="11233150" cy="4234649"/>
          </a:xfrm>
          <a:prstGeom prst="rect">
            <a:avLst/>
          </a:prstGeom>
        </p:spPr>
        <p:txBody>
          <a:bodyPr anchor="t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pt-BR" sz="2400" b="1" dirty="0">
                <a:cs typeface="Calibri"/>
              </a:rPr>
              <a:t>Desenvolver conhecimentos básicos, aptidões e competências na área do LEAN.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pt-BR" sz="2200" dirty="0">
                <a:cs typeface="Calibri"/>
              </a:rPr>
              <a:t>Especificamente, no final da formação, o formando irá:</a:t>
            </a:r>
          </a:p>
          <a:p>
            <a:pPr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200" dirty="0">
                <a:cs typeface="Calibri"/>
              </a:rPr>
              <a:t>Conhecer as metodologias de melhoria contínua.</a:t>
            </a:r>
          </a:p>
          <a:p>
            <a:pPr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200" dirty="0">
                <a:cs typeface="Calibri"/>
              </a:rPr>
              <a:t>Saber como utilizar as metodologias Lean.</a:t>
            </a:r>
          </a:p>
          <a:p>
            <a:pPr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200" dirty="0">
                <a:cs typeface="Calibri"/>
              </a:rPr>
              <a:t>Identificar os principais conceitos da produção Lean e os instrumentos de análise dos sistemas produtivos.</a:t>
            </a:r>
          </a:p>
          <a:p>
            <a:pPr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200" dirty="0">
                <a:cs typeface="Calibri"/>
              </a:rPr>
              <a:t>Identificar a diferença entre o valor acrescentado e o não-valor acrescentado.</a:t>
            </a:r>
          </a:p>
          <a:p>
            <a:pPr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200" dirty="0">
                <a:cs typeface="Calibri"/>
              </a:rPr>
              <a:t>Desenvolver "Mapas de Fluxo de Valor" (VSM).</a:t>
            </a:r>
          </a:p>
          <a:p>
            <a:pPr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200" dirty="0">
                <a:cs typeface="Calibri"/>
              </a:rPr>
              <a:t>Aplicar as ferramentas Lean a casos práticos.</a:t>
            </a:r>
          </a:p>
          <a:p>
            <a:pPr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200" dirty="0">
                <a:cs typeface="Calibri"/>
              </a:rPr>
              <a:t>Aplicar práticas de melhoria contínua nas atividades diárias.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2A9B63B-D7AB-4638-8DC5-CE0595685662}"/>
              </a:ext>
            </a:extLst>
          </p:cNvPr>
          <p:cNvSpPr txBox="1"/>
          <p:nvPr/>
        </p:nvSpPr>
        <p:spPr>
          <a:xfrm>
            <a:off x="2296887" y="777450"/>
            <a:ext cx="7609112" cy="70788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fi-FI" sz="4000" b="1" dirty="0"/>
              <a:t>OBJETIVOS DA FORMAÇÃO</a:t>
            </a:r>
          </a:p>
        </p:txBody>
      </p:sp>
    </p:spTree>
    <p:extLst>
      <p:ext uri="{BB962C8B-B14F-4D97-AF65-F5344CB8AC3E}">
        <p14:creationId xmlns:p14="http://schemas.microsoft.com/office/powerpoint/2010/main" val="35744036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isällön paikkamerkki 2"/>
          <p:cNvSpPr txBox="1">
            <a:spLocks/>
          </p:cNvSpPr>
          <p:nvPr/>
        </p:nvSpPr>
        <p:spPr>
          <a:xfrm>
            <a:off x="479425" y="1961861"/>
            <a:ext cx="8640763" cy="4035536"/>
          </a:xfrm>
          <a:prstGeom prst="rect">
            <a:avLst/>
          </a:prstGeom>
        </p:spPr>
        <p:txBody>
          <a:bodyPr anchor="t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sz="2000" b="1" dirty="0" err="1">
                <a:latin typeface="Calibri"/>
                <a:cs typeface="Calibri"/>
              </a:rPr>
              <a:t>Introdução</a:t>
            </a:r>
            <a:r>
              <a:rPr lang="en-US" sz="2000" b="1" dirty="0">
                <a:latin typeface="Calibri"/>
                <a:cs typeface="Calibri"/>
              </a:rPr>
              <a:t> </a:t>
            </a:r>
            <a:r>
              <a:rPr lang="en-US" sz="2000" b="1" dirty="0" err="1">
                <a:latin typeface="Calibri"/>
                <a:cs typeface="Calibri"/>
              </a:rPr>
              <a:t>ao</a:t>
            </a:r>
            <a:r>
              <a:rPr lang="en-US" sz="2000" b="1" dirty="0">
                <a:latin typeface="Calibri"/>
                <a:cs typeface="Calibri"/>
              </a:rPr>
              <a:t> Lean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sz="2000" b="1" u="sng" dirty="0">
                <a:latin typeface="Calibri"/>
                <a:cs typeface="Calibri"/>
              </a:rPr>
              <a:t>5 </a:t>
            </a:r>
            <a:r>
              <a:rPr lang="en-US" sz="2000" b="1" u="sng" dirty="0" err="1">
                <a:latin typeface="Calibri"/>
                <a:cs typeface="Calibri"/>
              </a:rPr>
              <a:t>Princípios</a:t>
            </a:r>
            <a:endParaRPr lang="en-US" sz="2000" b="1" u="sng" dirty="0">
              <a:latin typeface="Calibri"/>
              <a:cs typeface="Calibri"/>
            </a:endParaRPr>
          </a:p>
          <a:p>
            <a:pPr marL="355600" indent="-177800"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en-US" sz="2000" b="1" dirty="0" err="1">
                <a:solidFill>
                  <a:schemeClr val="accent2">
                    <a:lumMod val="75000"/>
                  </a:schemeClr>
                </a:solidFill>
                <a:latin typeface="Calibri"/>
                <a:cs typeface="Calibri"/>
              </a:rPr>
              <a:t>Princípio</a:t>
            </a:r>
            <a:r>
              <a:rPr lang="en-US" sz="2000" b="1" dirty="0">
                <a:solidFill>
                  <a:schemeClr val="accent2">
                    <a:lumMod val="75000"/>
                  </a:schemeClr>
                </a:solidFill>
                <a:latin typeface="Calibri"/>
                <a:cs typeface="Calibri"/>
              </a:rPr>
              <a:t> 1</a:t>
            </a:r>
            <a:r>
              <a:rPr lang="en-US" sz="2000" dirty="0">
                <a:latin typeface="Calibri"/>
                <a:cs typeface="Calibri"/>
              </a:rPr>
              <a:t>: </a:t>
            </a:r>
            <a:r>
              <a:rPr lang="pt-BR" sz="2000" dirty="0">
                <a:cs typeface="Calibri"/>
              </a:rPr>
              <a:t>VALOR DO CLIENTE</a:t>
            </a:r>
            <a:endParaRPr lang="en-US" sz="2000" dirty="0">
              <a:latin typeface="Calibri"/>
              <a:cs typeface="Calibri"/>
            </a:endParaRPr>
          </a:p>
          <a:p>
            <a:pPr marL="355600" indent="-177800"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en-US" sz="2000" b="1" dirty="0" err="1">
                <a:solidFill>
                  <a:srgbClr val="FF0000"/>
                </a:solidFill>
                <a:latin typeface="Calibri" pitchFamily="34" charset="0"/>
              </a:rPr>
              <a:t>Princípio</a:t>
            </a:r>
            <a:r>
              <a:rPr lang="en-US" sz="2000" b="1" dirty="0">
                <a:solidFill>
                  <a:srgbClr val="FF0000"/>
                </a:solidFill>
                <a:latin typeface="Calibri" pitchFamily="34" charset="0"/>
              </a:rPr>
              <a:t> 2</a:t>
            </a:r>
            <a:r>
              <a:rPr lang="en-US" sz="2000" dirty="0">
                <a:latin typeface="Calibri" pitchFamily="34" charset="0"/>
              </a:rPr>
              <a:t>: </a:t>
            </a:r>
            <a:r>
              <a:rPr lang="pt-BR" sz="2000" dirty="0">
                <a:latin typeface="Calibri" pitchFamily="34" charset="0"/>
              </a:rPr>
              <a:t>Identificar a CADEIA DE VALOR</a:t>
            </a:r>
          </a:p>
          <a:p>
            <a:pPr marL="355600" indent="-177800"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en-US" sz="2000" b="1" dirty="0" err="1">
                <a:solidFill>
                  <a:srgbClr val="00B050"/>
                </a:solidFill>
                <a:latin typeface="Calibri" pitchFamily="34" charset="0"/>
              </a:rPr>
              <a:t>Princípio</a:t>
            </a:r>
            <a:r>
              <a:rPr lang="en-US" sz="2000" b="1" dirty="0">
                <a:solidFill>
                  <a:srgbClr val="00B050"/>
                </a:solidFill>
                <a:latin typeface="Calibri" pitchFamily="34" charset="0"/>
              </a:rPr>
              <a:t> 3</a:t>
            </a:r>
            <a:r>
              <a:rPr lang="en-US" sz="2000" dirty="0">
                <a:latin typeface="Calibri" pitchFamily="34" charset="0"/>
              </a:rPr>
              <a:t>: </a:t>
            </a:r>
            <a:r>
              <a:rPr lang="es-ES" sz="2000" dirty="0">
                <a:solidFill>
                  <a:srgbClr val="000000"/>
                </a:solidFill>
              </a:rPr>
              <a:t>CRIAR FLUXO</a:t>
            </a:r>
          </a:p>
          <a:p>
            <a:pPr marL="355600" indent="-177800"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en-US" sz="2000" b="1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Calibri" pitchFamily="34" charset="0"/>
              </a:rPr>
              <a:t>Princípio</a:t>
            </a:r>
            <a:r>
              <a:rPr lang="en-US" sz="20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Calibri" pitchFamily="34" charset="0"/>
              </a:rPr>
              <a:t> 4</a:t>
            </a:r>
            <a:r>
              <a:rPr lang="en-US" sz="2000" dirty="0">
                <a:latin typeface="Calibri" pitchFamily="34" charset="0"/>
              </a:rPr>
              <a:t>: </a:t>
            </a:r>
            <a:r>
              <a:rPr lang="en-US" sz="2000" dirty="0" err="1">
                <a:latin typeface="Calibri" pitchFamily="34" charset="0"/>
              </a:rPr>
              <a:t>Produção</a:t>
            </a:r>
            <a:r>
              <a:rPr lang="en-US" sz="2000" dirty="0">
                <a:latin typeface="Calibri" pitchFamily="34" charset="0"/>
              </a:rPr>
              <a:t> PUXADA</a:t>
            </a:r>
          </a:p>
          <a:p>
            <a:pPr marL="355600" indent="-177800"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en-US" sz="2000" b="1" dirty="0" err="1">
                <a:solidFill>
                  <a:schemeClr val="accent2">
                    <a:lumMod val="40000"/>
                    <a:lumOff val="60000"/>
                  </a:schemeClr>
                </a:solidFill>
                <a:latin typeface="Calibri" pitchFamily="34" charset="0"/>
              </a:rPr>
              <a:t>Princípio</a:t>
            </a:r>
            <a:r>
              <a:rPr lang="en-US" sz="2000" b="1" dirty="0">
                <a:solidFill>
                  <a:schemeClr val="accent2">
                    <a:lumMod val="40000"/>
                    <a:lumOff val="60000"/>
                  </a:schemeClr>
                </a:solidFill>
                <a:latin typeface="Calibri" pitchFamily="34" charset="0"/>
              </a:rPr>
              <a:t> 5</a:t>
            </a:r>
            <a:r>
              <a:rPr lang="en-US" sz="2000" dirty="0">
                <a:latin typeface="Calibri" pitchFamily="34" charset="0"/>
              </a:rPr>
              <a:t>: </a:t>
            </a:r>
            <a:r>
              <a:rPr lang="es-ES" sz="2000" dirty="0">
                <a:solidFill>
                  <a:srgbClr val="000000"/>
                </a:solidFill>
              </a:rPr>
              <a:t>Perseguir a PERFEIÇÃO</a:t>
            </a:r>
            <a:endParaRPr lang="en-US" sz="2000" dirty="0">
              <a:latin typeface="Calibri" pitchFamily="34" charset="0"/>
            </a:endParaRP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sz="2000" b="1" dirty="0" err="1">
                <a:cs typeface="Calibri"/>
              </a:rPr>
              <a:t>Pessoas</a:t>
            </a:r>
            <a:r>
              <a:rPr lang="en-US" sz="2000" b="1" dirty="0">
                <a:cs typeface="Calibri"/>
              </a:rPr>
              <a:t> e </a:t>
            </a:r>
            <a:r>
              <a:rPr lang="en-US" sz="2000" b="1" dirty="0" err="1">
                <a:cs typeface="Calibri"/>
              </a:rPr>
              <a:t>Cultura</a:t>
            </a:r>
            <a:r>
              <a:rPr lang="en-US" sz="2000" b="1" dirty="0">
                <a:cs typeface="Calibri"/>
              </a:rPr>
              <a:t> do </a:t>
            </a:r>
            <a:r>
              <a:rPr lang="en-US" sz="2000" b="1" dirty="0" err="1">
                <a:cs typeface="Calibri"/>
              </a:rPr>
              <a:t>ambiente</a:t>
            </a:r>
            <a:r>
              <a:rPr lang="en-US" sz="2000" b="1" dirty="0">
                <a:cs typeface="Calibri"/>
              </a:rPr>
              <a:t> de </a:t>
            </a:r>
            <a:r>
              <a:rPr lang="en-US" sz="2000" b="1" dirty="0" err="1">
                <a:cs typeface="Calibri"/>
              </a:rPr>
              <a:t>trabalho</a:t>
            </a:r>
            <a:endParaRPr lang="en-US" sz="2000" b="1" dirty="0">
              <a:latin typeface="Calibri"/>
              <a:cs typeface="Calibri"/>
            </a:endParaRP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sz="2000" b="1" dirty="0" err="1">
                <a:latin typeface="Calibri"/>
                <a:cs typeface="Calibri"/>
              </a:rPr>
              <a:t>Sumário</a:t>
            </a:r>
            <a:endParaRPr lang="en-US" sz="2000" b="1" dirty="0">
              <a:latin typeface="Calibri"/>
              <a:cs typeface="Calibri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11348" y="2885243"/>
            <a:ext cx="3516399" cy="2479247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9141204" y="2575468"/>
            <a:ext cx="119455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err="1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Princípio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 1</a:t>
            </a:r>
            <a:endParaRPr lang="en-GB" dirty="0"/>
          </a:p>
        </p:txBody>
      </p:sp>
      <p:sp>
        <p:nvSpPr>
          <p:cNvPr id="8" name="Rectangle 7"/>
          <p:cNvSpPr/>
          <p:nvPr/>
        </p:nvSpPr>
        <p:spPr>
          <a:xfrm>
            <a:off x="9636772" y="4438134"/>
            <a:ext cx="119455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err="1">
                <a:solidFill>
                  <a:srgbClr val="FF0000"/>
                </a:solidFill>
                <a:latin typeface="Calibri" pitchFamily="34" charset="0"/>
              </a:rPr>
              <a:t>Princípio</a:t>
            </a:r>
            <a:r>
              <a:rPr lang="en-US" b="1" dirty="0">
                <a:solidFill>
                  <a:srgbClr val="FF0000"/>
                </a:solidFill>
                <a:latin typeface="Calibri" pitchFamily="34" charset="0"/>
              </a:rPr>
              <a:t> 2</a:t>
            </a:r>
            <a:endParaRPr lang="en-GB" dirty="0"/>
          </a:p>
        </p:txBody>
      </p:sp>
      <p:sp>
        <p:nvSpPr>
          <p:cNvPr id="9" name="Rectangle 8"/>
          <p:cNvSpPr/>
          <p:nvPr/>
        </p:nvSpPr>
        <p:spPr>
          <a:xfrm>
            <a:off x="8030298" y="5337489"/>
            <a:ext cx="119455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err="1">
                <a:solidFill>
                  <a:srgbClr val="00B050"/>
                </a:solidFill>
                <a:latin typeface="Calibri" pitchFamily="34" charset="0"/>
              </a:rPr>
              <a:t>Princípio</a:t>
            </a:r>
            <a:r>
              <a:rPr lang="en-US" b="1" dirty="0">
                <a:solidFill>
                  <a:srgbClr val="00B050"/>
                </a:solidFill>
                <a:latin typeface="Calibri" pitchFamily="34" charset="0"/>
              </a:rPr>
              <a:t> 3</a:t>
            </a:r>
            <a:endParaRPr lang="en-GB" dirty="0"/>
          </a:p>
        </p:txBody>
      </p:sp>
      <p:sp>
        <p:nvSpPr>
          <p:cNvPr id="10" name="Rectangle 9"/>
          <p:cNvSpPr/>
          <p:nvPr/>
        </p:nvSpPr>
        <p:spPr>
          <a:xfrm>
            <a:off x="6218076" y="4150267"/>
            <a:ext cx="119455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Calibri" pitchFamily="34" charset="0"/>
              </a:rPr>
              <a:t>Princípio</a:t>
            </a:r>
            <a:r>
              <a:rPr lang="en-US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Calibri" pitchFamily="34" charset="0"/>
              </a:rPr>
              <a:t> 4</a:t>
            </a:r>
            <a:endParaRPr lang="en-GB" dirty="0"/>
          </a:p>
        </p:txBody>
      </p:sp>
      <p:sp>
        <p:nvSpPr>
          <p:cNvPr id="11" name="Rectangle 10"/>
          <p:cNvSpPr/>
          <p:nvPr/>
        </p:nvSpPr>
        <p:spPr>
          <a:xfrm>
            <a:off x="6811347" y="2575468"/>
            <a:ext cx="119455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err="1">
                <a:solidFill>
                  <a:schemeClr val="accent2">
                    <a:lumMod val="40000"/>
                    <a:lumOff val="60000"/>
                  </a:schemeClr>
                </a:solidFill>
                <a:latin typeface="Calibri" pitchFamily="34" charset="0"/>
              </a:rPr>
              <a:t>Princípio</a:t>
            </a:r>
            <a:r>
              <a:rPr lang="en-US" b="1" dirty="0">
                <a:solidFill>
                  <a:schemeClr val="accent2">
                    <a:lumMod val="40000"/>
                    <a:lumOff val="60000"/>
                  </a:schemeClr>
                </a:solidFill>
                <a:latin typeface="Calibri" pitchFamily="34" charset="0"/>
              </a:rPr>
              <a:t> 5</a:t>
            </a:r>
            <a:endParaRPr lang="en-GB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50A0099-FA03-4D41-ADAC-2F04823CC579}"/>
              </a:ext>
            </a:extLst>
          </p:cNvPr>
          <p:cNvSpPr txBox="1"/>
          <p:nvPr/>
        </p:nvSpPr>
        <p:spPr>
          <a:xfrm>
            <a:off x="2296887" y="777450"/>
            <a:ext cx="7609112" cy="70788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fi-FI" sz="4000" b="1" dirty="0"/>
              <a:t>PROGRAMA DE FORMAÇÃO</a:t>
            </a:r>
          </a:p>
        </p:txBody>
      </p:sp>
    </p:spTree>
    <p:extLst>
      <p:ext uri="{BB962C8B-B14F-4D97-AF65-F5344CB8AC3E}">
        <p14:creationId xmlns:p14="http://schemas.microsoft.com/office/powerpoint/2010/main" val="41715139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ruta 3"/>
          <p:cNvSpPr txBox="1"/>
          <p:nvPr/>
        </p:nvSpPr>
        <p:spPr>
          <a:xfrm>
            <a:off x="1958742" y="2791368"/>
            <a:ext cx="829310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v-SE" sz="3600" b="1">
                <a:ea typeface="Arial" charset="0"/>
                <a:cs typeface="Arial" charset="0"/>
              </a:rPr>
              <a:t>LEAN FOR WORK AND LEAN FOR LIFE</a:t>
            </a:r>
          </a:p>
          <a:p>
            <a:pPr algn="ctr"/>
            <a:r>
              <a:rPr lang="en-US" sz="3600" b="1"/>
              <a:t>Train the trainer to teach Lean skills in VET</a:t>
            </a:r>
          </a:p>
        </p:txBody>
      </p:sp>
    </p:spTree>
    <p:extLst>
      <p:ext uri="{BB962C8B-B14F-4D97-AF65-F5344CB8AC3E}">
        <p14:creationId xmlns:p14="http://schemas.microsoft.com/office/powerpoint/2010/main" val="13588853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FB7FE31D87FC944BC2242F5F365016A" ma:contentTypeVersion="12" ma:contentTypeDescription="Create a new document." ma:contentTypeScope="" ma:versionID="bbccc497e3a88a5dbe1db31682aa6a22">
  <xsd:schema xmlns:xsd="http://www.w3.org/2001/XMLSchema" xmlns:xs="http://www.w3.org/2001/XMLSchema" xmlns:p="http://schemas.microsoft.com/office/2006/metadata/properties" xmlns:ns2="231c4e8d-8d33-4f83-9b03-dff978f9daf7" xmlns:ns3="dbb4bb59-340b-40d7-b36a-e65cb49f14f9" targetNamespace="http://schemas.microsoft.com/office/2006/metadata/properties" ma:root="true" ma:fieldsID="df919609e48b40e27977e747958e26f9" ns2:_="" ns3:_="">
    <xsd:import namespace="231c4e8d-8d33-4f83-9b03-dff978f9daf7"/>
    <xsd:import namespace="dbb4bb59-340b-40d7-b36a-e65cb49f14f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DateTaken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1c4e8d-8d33-4f83-9b03-dff978f9daf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DateTaken" ma:index="11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bb4bb59-340b-40d7-b36a-e65cb49f14f9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8C6E1E1-2391-4497-8B1D-43D891CD2B9D}">
  <ds:schemaRefs>
    <ds:schemaRef ds:uri="dbb4bb59-340b-40d7-b36a-e65cb49f14f9"/>
    <ds:schemaRef ds:uri="http://schemas.microsoft.com/office/2006/documentManagement/types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231c4e8d-8d33-4f83-9b03-dff978f9daf7"/>
    <ds:schemaRef ds:uri="http://www.w3.org/XML/1998/namespace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E94440A1-3272-4FF9-BB46-6E531CC13FA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7FCC8AD-0D07-42F0-BDF2-E23B3DFB18C6}"/>
</file>

<file path=docProps/app.xml><?xml version="1.0" encoding="utf-8"?>
<Properties xmlns="http://schemas.openxmlformats.org/officeDocument/2006/extended-properties" xmlns:vt="http://schemas.openxmlformats.org/officeDocument/2006/docPropsVTypes">
  <TotalTime>88</TotalTime>
  <Words>190</Words>
  <Application>Microsoft Office PowerPoint</Application>
  <PresentationFormat>Widescreen</PresentationFormat>
  <Paragraphs>36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Wingdings</vt:lpstr>
      <vt:lpstr>Office-tema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Nedergård Jan</dc:creator>
  <cp:lastModifiedBy>João Alves</cp:lastModifiedBy>
  <cp:revision>70</cp:revision>
  <dcterms:created xsi:type="dcterms:W3CDTF">2019-08-21T07:31:50Z</dcterms:created>
  <dcterms:modified xsi:type="dcterms:W3CDTF">2020-11-27T17:17:31Z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0x0101007FB7FE31D87FC944BC2242F5F365016A</vt:lpwstr>
  </property>
</Properties>
</file>