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9" r:id="rId6"/>
    <p:sldId id="260" r:id="rId7"/>
    <p:sldId id="261" r:id="rId8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2E56D3-C7A9-4024-9C67-F0F40093F7F1}" v="1" dt="2020-02-17T08:57:13.876"/>
    <p1510:client id="{1778B221-09B5-488D-8B58-1EBFB8BC880E}" v="2" dt="2021-01-22T02:48:23.405"/>
    <p1510:client id="{1B104ADC-B6FF-483A-8287-64B55AF1D7DE}" v="58" dt="2020-02-06T09:56:31.342"/>
    <p1510:client id="{B324A636-FF1A-4B7B-96E0-B8E48398FA1C}" v="92" dt="2021-01-20T02:20:29.657"/>
    <p1510:client id="{FD18F631-D944-4522-8238-AE03BBA06F57}" v="62" dt="2021-01-20T02:30:45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84"/>
  </p:normalViewPr>
  <p:slideViewPr>
    <p:cSldViewPr snapToGrid="0" snapToObjects="1">
      <p:cViewPr varScale="1">
        <p:scale>
          <a:sx n="70" d="100"/>
          <a:sy n="70" d="100"/>
        </p:scale>
        <p:origin x="636" y="5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backa Katarina" userId="S::katarina.sandbacka@vamia.fi::1930a15f-4c37-469e-9f57-4ba92dfff4e7" providerId="AD" clId="Web-{B324A636-FF1A-4B7B-96E0-B8E48398FA1C}"/>
    <pc:docChg chg="modSld">
      <pc:chgData name="Sandbacka Katarina" userId="S::katarina.sandbacka@vamia.fi::1930a15f-4c37-469e-9f57-4ba92dfff4e7" providerId="AD" clId="Web-{B324A636-FF1A-4B7B-96E0-B8E48398FA1C}" dt="2021-01-20T02:20:28.251" v="77" actId="20577"/>
      <pc:docMkLst>
        <pc:docMk/>
      </pc:docMkLst>
      <pc:sldChg chg="modSp">
        <pc:chgData name="Sandbacka Katarina" userId="S::katarina.sandbacka@vamia.fi::1930a15f-4c37-469e-9f57-4ba92dfff4e7" providerId="AD" clId="Web-{B324A636-FF1A-4B7B-96E0-B8E48398FA1C}" dt="2021-01-20T02:17:55.843" v="38" actId="20577"/>
        <pc:sldMkLst>
          <pc:docMk/>
          <pc:sldMk cId="3574403668" sldId="259"/>
        </pc:sldMkLst>
        <pc:spChg chg="mod">
          <ac:chgData name="Sandbacka Katarina" userId="S::katarina.sandbacka@vamia.fi::1930a15f-4c37-469e-9f57-4ba92dfff4e7" providerId="AD" clId="Web-{B324A636-FF1A-4B7B-96E0-B8E48398FA1C}" dt="2021-01-20T02:17:55.843" v="38" actId="20577"/>
          <ac:spMkLst>
            <pc:docMk/>
            <pc:sldMk cId="3574403668" sldId="259"/>
            <ac:spMk id="5" creationId="{00000000-0000-0000-0000-000000000000}"/>
          </ac:spMkLst>
        </pc:spChg>
      </pc:sldChg>
      <pc:sldChg chg="modSp">
        <pc:chgData name="Sandbacka Katarina" userId="S::katarina.sandbacka@vamia.fi::1930a15f-4c37-469e-9f57-4ba92dfff4e7" providerId="AD" clId="Web-{B324A636-FF1A-4B7B-96E0-B8E48398FA1C}" dt="2021-01-20T02:20:28.251" v="77" actId="20577"/>
        <pc:sldMkLst>
          <pc:docMk/>
          <pc:sldMk cId="4171513937" sldId="260"/>
        </pc:sldMkLst>
        <pc:spChg chg="mod">
          <ac:chgData name="Sandbacka Katarina" userId="S::katarina.sandbacka@vamia.fi::1930a15f-4c37-469e-9f57-4ba92dfff4e7" providerId="AD" clId="Web-{B324A636-FF1A-4B7B-96E0-B8E48398FA1C}" dt="2021-01-20T02:18:27.484" v="52" actId="20577"/>
          <ac:spMkLst>
            <pc:docMk/>
            <pc:sldMk cId="4171513937" sldId="260"/>
            <ac:spMk id="4" creationId="{00000000-0000-0000-0000-000000000000}"/>
          </ac:spMkLst>
        </pc:spChg>
        <pc:spChg chg="mod">
          <ac:chgData name="Sandbacka Katarina" userId="S::katarina.sandbacka@vamia.fi::1930a15f-4c37-469e-9f57-4ba92dfff4e7" providerId="AD" clId="Web-{B324A636-FF1A-4B7B-96E0-B8E48398FA1C}" dt="2021-01-20T02:20:28.251" v="77" actId="20577"/>
          <ac:spMkLst>
            <pc:docMk/>
            <pc:sldMk cId="4171513937" sldId="260"/>
            <ac:spMk id="5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1778B221-09B5-488D-8B58-1EBFB8BC880E}"/>
    <pc:docChg chg="modSld">
      <pc:chgData name="Sandbacka Katarina" userId="S::katarina.sandbacka@vamia.fi::1930a15f-4c37-469e-9f57-4ba92dfff4e7" providerId="AD" clId="Web-{1778B221-09B5-488D-8B58-1EBFB8BC880E}" dt="2021-01-22T02:48:23.405" v="1" actId="20577"/>
      <pc:docMkLst>
        <pc:docMk/>
      </pc:docMkLst>
      <pc:sldChg chg="modSp">
        <pc:chgData name="Sandbacka Katarina" userId="S::katarina.sandbacka@vamia.fi::1930a15f-4c37-469e-9f57-4ba92dfff4e7" providerId="AD" clId="Web-{1778B221-09B5-488D-8B58-1EBFB8BC880E}" dt="2021-01-22T02:48:23.405" v="1" actId="20577"/>
        <pc:sldMkLst>
          <pc:docMk/>
          <pc:sldMk cId="4171513937" sldId="260"/>
        </pc:sldMkLst>
        <pc:spChg chg="mod">
          <ac:chgData name="Sandbacka Katarina" userId="S::katarina.sandbacka@vamia.fi::1930a15f-4c37-469e-9f57-4ba92dfff4e7" providerId="AD" clId="Web-{1778B221-09B5-488D-8B58-1EBFB8BC880E}" dt="2021-01-22T02:48:23.405" v="1" actId="20577"/>
          <ac:spMkLst>
            <pc:docMk/>
            <pc:sldMk cId="4171513937" sldId="260"/>
            <ac:spMk id="5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FD18F631-D944-4522-8238-AE03BBA06F57}"/>
    <pc:docChg chg="modSld">
      <pc:chgData name="Sandbacka Katarina" userId="S::katarina.sandbacka@vamia.fi::1930a15f-4c37-469e-9f57-4ba92dfff4e7" providerId="AD" clId="Web-{FD18F631-D944-4522-8238-AE03BBA06F57}" dt="2021-01-20T02:30:45.527" v="139" actId="20577"/>
      <pc:docMkLst>
        <pc:docMk/>
      </pc:docMkLst>
      <pc:sldChg chg="modSp">
        <pc:chgData name="Sandbacka Katarina" userId="S::katarina.sandbacka@vamia.fi::1930a15f-4c37-469e-9f57-4ba92dfff4e7" providerId="AD" clId="Web-{FD18F631-D944-4522-8238-AE03BBA06F57}" dt="2021-01-20T02:30:45.527" v="139" actId="20577"/>
        <pc:sldMkLst>
          <pc:docMk/>
          <pc:sldMk cId="3574403668" sldId="259"/>
        </pc:sldMkLst>
        <pc:spChg chg="mod">
          <ac:chgData name="Sandbacka Katarina" userId="S::katarina.sandbacka@vamia.fi::1930a15f-4c37-469e-9f57-4ba92dfff4e7" providerId="AD" clId="Web-{FD18F631-D944-4522-8238-AE03BBA06F57}" dt="2021-01-20T02:30:45.527" v="139" actId="20577"/>
          <ac:spMkLst>
            <pc:docMk/>
            <pc:sldMk cId="3574403668" sldId="259"/>
            <ac:spMk id="5" creationId="{00000000-0000-0000-0000-000000000000}"/>
          </ac:spMkLst>
        </pc:spChg>
      </pc:sldChg>
      <pc:sldChg chg="modNotes">
        <pc:chgData name="Sandbacka Katarina" userId="S::katarina.sandbacka@vamia.fi::1930a15f-4c37-469e-9f57-4ba92dfff4e7" providerId="AD" clId="Web-{FD18F631-D944-4522-8238-AE03BBA06F57}" dt="2021-01-20T02:29:09.229" v="116"/>
        <pc:sldMkLst>
          <pc:docMk/>
          <pc:sldMk cId="4171513937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E5353-9DEA-4824-BF28-9994C00C30AD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3E6EC-ED98-4D08-AC10-449ACD268C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699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B59DB-356C-4AB0-8B0B-C6B27CC6711A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C6F48-C9B6-4F18-884F-A54260531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59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Calibri"/>
                <a:cs typeface="Calibri"/>
              </a:rPr>
              <a:t>Introduktion</a:t>
            </a:r>
            <a:r>
              <a:rPr lang="en-US" sz="1200" dirty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till</a:t>
            </a:r>
            <a:r>
              <a:rPr lang="en-US" sz="1200" dirty="0">
                <a:latin typeface="Calibri"/>
                <a:cs typeface="Calibri"/>
              </a:rPr>
              <a:t> Lean: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>
                <a:latin typeface="Calibri"/>
                <a:cs typeface="Calibri"/>
              </a:rPr>
              <a:t>Leans </a:t>
            </a:r>
            <a:r>
              <a:rPr lang="en-US" dirty="0" err="1">
                <a:latin typeface="Calibri"/>
                <a:cs typeface="Calibri"/>
              </a:rPr>
              <a:t>historia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och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bakgrund</a:t>
            </a:r>
            <a:endParaRPr lang="en-US" sz="1200" dirty="0" err="1">
              <a:latin typeface="Calibri" pitchFamily="34" charset="0"/>
              <a:cs typeface="Calibri"/>
            </a:endParaRPr>
          </a:p>
          <a:p>
            <a:pPr marL="171450" indent="-171450">
              <a:buFontTx/>
              <a:buChar char="-"/>
              <a:defRPr/>
            </a:pPr>
            <a:r>
              <a:rPr lang="en-US" dirty="0" err="1">
                <a:latin typeface="Calibri"/>
                <a:cs typeface="Calibri"/>
              </a:rPr>
              <a:t>Huvudbegrepp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inom</a:t>
            </a:r>
            <a:r>
              <a:rPr lang="en-US" dirty="0">
                <a:latin typeface="Calibri"/>
                <a:cs typeface="Calibri"/>
              </a:rPr>
              <a:t> Lean</a:t>
            </a:r>
            <a:endParaRPr lang="en-US" sz="1200" baseline="0" dirty="0">
              <a:latin typeface="Calibri" pitchFamily="34" charset="0"/>
              <a:cs typeface="Calibri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0" dirty="0">
                <a:latin typeface="Calibri"/>
                <a:cs typeface="Calibri"/>
              </a:rPr>
              <a:t>Lean </a:t>
            </a:r>
            <a:r>
              <a:rPr lang="en-US" dirty="0" err="1">
                <a:latin typeface="Calibri"/>
                <a:cs typeface="Calibri"/>
              </a:rPr>
              <a:t>exempel</a:t>
            </a:r>
            <a:endParaRPr lang="en-US" sz="1200" baseline="0" dirty="0" err="1">
              <a:latin typeface="Calibri" pitchFamily="34" charset="0"/>
              <a:cs typeface="Calibri"/>
            </a:endParaRPr>
          </a:p>
          <a:p>
            <a:pPr marL="171450" indent="-171450">
              <a:buFontTx/>
              <a:buChar char="-"/>
              <a:defRPr/>
            </a:pPr>
            <a:r>
              <a:rPr lang="en-US" dirty="0" err="1">
                <a:latin typeface="Calibri"/>
                <a:cs typeface="Calibri"/>
              </a:rPr>
              <a:t>Varför</a:t>
            </a:r>
            <a:r>
              <a:rPr lang="en-US" dirty="0">
                <a:latin typeface="Calibri"/>
                <a:cs typeface="Calibri"/>
              </a:rPr>
              <a:t> Lean?</a:t>
            </a:r>
            <a:endParaRPr lang="en-US" sz="1200" dirty="0">
              <a:latin typeface="Calibri" pitchFamily="34" charset="0"/>
              <a:cs typeface="Calibri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D4ECF-FBD8-4E88-A031-FDA1AA673B5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7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061" y="6051859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0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8709" y="6051858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2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758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407880" y="1981307"/>
            <a:ext cx="51690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000" dirty="0">
                <a:latin typeface="Arial" charset="0"/>
                <a:ea typeface="Arial" charset="0"/>
                <a:cs typeface="Arial" charset="0"/>
              </a:rPr>
              <a:t>T00- A</a:t>
            </a:r>
          </a:p>
          <a:p>
            <a:pPr algn="ctr"/>
            <a:r>
              <a:rPr lang="sv-SE" sz="4000" dirty="0">
                <a:latin typeface="Arial" charset="0"/>
                <a:ea typeface="Arial" charset="0"/>
                <a:cs typeface="Arial" charset="0"/>
              </a:rPr>
              <a:t>LEAN, </a:t>
            </a:r>
            <a:r>
              <a:rPr lang="sv-SE" sz="4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GRUNDERNA</a:t>
            </a:r>
          </a:p>
          <a:p>
            <a:pPr algn="ctr"/>
            <a:r>
              <a:rPr lang="en-US" sz="6000" dirty="0" err="1">
                <a:latin typeface="Calibri" pitchFamily="34" charset="0"/>
              </a:rPr>
              <a:t>Inlärningsmålen</a:t>
            </a:r>
            <a:endParaRPr lang="en-US" sz="6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6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 txBox="1">
            <a:spLocks/>
          </p:cNvSpPr>
          <p:nvPr/>
        </p:nvSpPr>
        <p:spPr>
          <a:xfrm>
            <a:off x="4694085" y="503993"/>
            <a:ext cx="2812327" cy="62379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solidFill>
                  <a:srgbClr val="FF0000"/>
                </a:solidFill>
                <a:latin typeface="+mn-lt"/>
              </a:rPr>
              <a:t>Målen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339391" y="1228634"/>
            <a:ext cx="11528015" cy="455095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i-FI" sz="2400" b="1" dirty="0" err="1">
                <a:cs typeface="Calibri"/>
              </a:rPr>
              <a:t>Den</a:t>
            </a:r>
            <a:r>
              <a:rPr lang="fi-FI" sz="2400" b="1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studerande</a:t>
            </a:r>
            <a:r>
              <a:rPr lang="fi-FI" sz="2400" b="1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utvecklar</a:t>
            </a:r>
            <a:r>
              <a:rPr lang="fi-FI" sz="2400" b="1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sina</a:t>
            </a:r>
            <a:r>
              <a:rPr lang="fi-FI" sz="2400" b="1" dirty="0">
                <a:cs typeface="Calibri"/>
              </a:rPr>
              <a:t> </a:t>
            </a:r>
            <a:r>
              <a:rPr lang="fi-FI" sz="2400" b="1" dirty="0" err="1">
                <a:cs typeface="Calibri"/>
              </a:rPr>
              <a:t>grundläggande</a:t>
            </a:r>
            <a:r>
              <a:rPr lang="fi-FI" sz="2400" b="1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kunskaper</a:t>
            </a:r>
            <a:r>
              <a:rPr lang="fi-FI" sz="2400" b="1" dirty="0">
                <a:cs typeface="Calibri"/>
              </a:rPr>
              <a:t> </a:t>
            </a:r>
            <a:r>
              <a:rPr lang="fi-FI" sz="2400" b="1" dirty="0" err="1">
                <a:cs typeface="Calibri"/>
              </a:rPr>
              <a:t>och</a:t>
            </a:r>
            <a:r>
              <a:rPr lang="fi-FI" sz="2400" b="1" dirty="0">
                <a:cs typeface="Calibri"/>
              </a:rPr>
              <a:t> </a:t>
            </a:r>
            <a:r>
              <a:rPr lang="fi-FI" sz="2400" b="1" dirty="0" err="1">
                <a:cs typeface="Calibri"/>
              </a:rPr>
              <a:t>färdigheter</a:t>
            </a:r>
            <a:r>
              <a:rPr lang="fi-FI" sz="2400" b="1" dirty="0">
                <a:cs typeface="Calibri"/>
              </a:rPr>
              <a:t>  i Lean-</a:t>
            </a:r>
            <a:r>
              <a:rPr lang="fi-FI" sz="2400" b="1" dirty="0" err="1">
                <a:cs typeface="Calibri"/>
              </a:rPr>
              <a:t>kunnande</a:t>
            </a:r>
            <a:endParaRPr lang="fi-FI" sz="2400" b="1"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i-FI" sz="2400" dirty="0">
                <a:cs typeface="Calibri"/>
              </a:rPr>
              <a:t>I </a:t>
            </a:r>
            <a:r>
              <a:rPr lang="fi-FI" sz="2400" dirty="0" err="1">
                <a:cs typeface="Calibri"/>
              </a:rPr>
              <a:t>slutskedet</a:t>
            </a:r>
            <a:r>
              <a:rPr lang="fi-FI" sz="2400" dirty="0">
                <a:cs typeface="Calibri"/>
              </a:rPr>
              <a:t> av </a:t>
            </a:r>
            <a:r>
              <a:rPr lang="fi-FI" sz="2400" dirty="0" err="1">
                <a:cs typeface="Calibri"/>
              </a:rPr>
              <a:t>sin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utbildning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ska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den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studerande</a:t>
            </a:r>
            <a:r>
              <a:rPr lang="fi-FI" sz="2400" dirty="0">
                <a:cs typeface="Calibri"/>
              </a:rPr>
              <a:t>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 err="1">
                <a:cs typeface="Calibri"/>
              </a:rPr>
              <a:t>Känna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till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metoder</a:t>
            </a:r>
            <a:r>
              <a:rPr lang="fi-FI" sz="2400" dirty="0">
                <a:cs typeface="Calibri"/>
              </a:rPr>
              <a:t> för </a:t>
            </a:r>
            <a:r>
              <a:rPr lang="fi-FI" sz="2400" dirty="0" err="1">
                <a:cs typeface="Calibri"/>
              </a:rPr>
              <a:t>kontinuerlig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förbättring</a:t>
            </a:r>
            <a:endParaRPr lang="fi-FI" sz="2400" dirty="0">
              <a:cs typeface="Calibri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 err="1">
                <a:cs typeface="Calibri"/>
              </a:rPr>
              <a:t>Veta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hur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man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använder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sig</a:t>
            </a:r>
            <a:r>
              <a:rPr lang="fi-FI" sz="2400" dirty="0">
                <a:cs typeface="Calibri"/>
              </a:rPr>
              <a:t> av  Lean-</a:t>
            </a:r>
            <a:r>
              <a:rPr lang="fi-FI" sz="2400" dirty="0" err="1">
                <a:cs typeface="Calibri"/>
              </a:rPr>
              <a:t>metoder</a:t>
            </a:r>
            <a:endParaRPr lang="fi-FI" sz="2400" dirty="0">
              <a:cs typeface="Calibri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 err="1">
                <a:cs typeface="Calibri"/>
              </a:rPr>
              <a:t>Kunna</a:t>
            </a:r>
            <a:r>
              <a:rPr lang="fi-FI" sz="2400" dirty="0">
                <a:cs typeface="Calibri"/>
              </a:rPr>
              <a:t> </a:t>
            </a:r>
            <a:r>
              <a:rPr lang="fi-FI" sz="2400" dirty="0" err="1">
                <a:cs typeface="Calibri"/>
              </a:rPr>
              <a:t>identifiera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grundbegreppen</a:t>
            </a:r>
            <a:r>
              <a:rPr lang="fi-FI" sz="2400" dirty="0">
                <a:cs typeface="Calibri"/>
              </a:rPr>
              <a:t> </a:t>
            </a:r>
            <a:r>
              <a:rPr lang="fi-FI" sz="2400" dirty="0" err="1">
                <a:cs typeface="Calibri"/>
              </a:rPr>
              <a:t>inom</a:t>
            </a:r>
            <a:r>
              <a:rPr lang="fi-FI" sz="2400" dirty="0">
                <a:cs typeface="Calibri"/>
              </a:rPr>
              <a:t> Lean-produktion </a:t>
            </a:r>
            <a:r>
              <a:rPr lang="fi-FI" sz="2400" dirty="0" err="1">
                <a:cs typeface="Calibri"/>
              </a:rPr>
              <a:t>och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analysverktygen</a:t>
            </a:r>
            <a:r>
              <a:rPr lang="fi-FI" sz="2400" dirty="0">
                <a:cs typeface="Calibri"/>
              </a:rPr>
              <a:t> för </a:t>
            </a:r>
            <a:r>
              <a:rPr lang="fi-FI" sz="2400" dirty="0" err="1">
                <a:cs typeface="Calibri"/>
              </a:rPr>
              <a:t>produktionssystem</a:t>
            </a:r>
            <a:r>
              <a:rPr lang="fi-FI" sz="2400" dirty="0">
                <a:cs typeface="Calibri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>
                <a:cs typeface="Calibri"/>
              </a:rPr>
              <a:t>Kunnan </a:t>
            </a:r>
            <a:r>
              <a:rPr lang="fi-FI" sz="2400" dirty="0" err="1">
                <a:cs typeface="Calibri"/>
              </a:rPr>
              <a:t>skilja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mellan</a:t>
            </a:r>
            <a:r>
              <a:rPr lang="fi-FI" sz="2400" dirty="0">
                <a:cs typeface="Calibri"/>
              </a:rPr>
              <a:t> produktion </a:t>
            </a:r>
            <a:r>
              <a:rPr lang="fi-FI" sz="2400" dirty="0" err="1">
                <a:cs typeface="Calibri"/>
              </a:rPr>
              <a:t>med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tilläggsvärde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och</a:t>
            </a:r>
            <a:r>
              <a:rPr lang="fi-FI" sz="2400" dirty="0">
                <a:cs typeface="Calibri"/>
              </a:rPr>
              <a:t> produktion </a:t>
            </a:r>
            <a:r>
              <a:rPr lang="fi-FI" sz="2400" dirty="0" err="1">
                <a:cs typeface="Calibri"/>
              </a:rPr>
              <a:t>utan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tilläggsvärde</a:t>
            </a:r>
            <a:r>
              <a:rPr lang="fi-FI" sz="2400" dirty="0">
                <a:cs typeface="Calibri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 err="1">
                <a:cs typeface="Calibri"/>
              </a:rPr>
              <a:t>Utveckla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verksamheten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med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värdeflödesanalys</a:t>
            </a:r>
            <a:r>
              <a:rPr lang="fi-FI" sz="2400" dirty="0">
                <a:cs typeface="Calibri"/>
              </a:rPr>
              <a:t> (=Value </a:t>
            </a:r>
            <a:r>
              <a:rPr lang="fi-FI" sz="2400" dirty="0" err="1">
                <a:cs typeface="Calibri"/>
              </a:rPr>
              <a:t>Stream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Mapping</a:t>
            </a:r>
            <a:r>
              <a:rPr lang="fi-FI" sz="2400" dirty="0">
                <a:cs typeface="Calibri"/>
              </a:rPr>
              <a:t> VSM).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 err="1">
                <a:cs typeface="Calibri"/>
              </a:rPr>
              <a:t>Tillämpa</a:t>
            </a:r>
            <a:r>
              <a:rPr lang="fi-FI" sz="2400" dirty="0">
                <a:cs typeface="Calibri"/>
              </a:rPr>
              <a:t> Lean-</a:t>
            </a:r>
            <a:r>
              <a:rPr lang="fi-FI" sz="2400" dirty="0" err="1">
                <a:cs typeface="Calibri"/>
              </a:rPr>
              <a:t>verktygen</a:t>
            </a:r>
            <a:r>
              <a:rPr lang="fi-FI" sz="2400" dirty="0">
                <a:cs typeface="Calibri"/>
              </a:rPr>
              <a:t> för </a:t>
            </a:r>
            <a:r>
              <a:rPr lang="fi-FI" sz="2400" dirty="0" err="1">
                <a:cs typeface="Calibri"/>
              </a:rPr>
              <a:t>praktiska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utmaningarna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på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jobbet</a:t>
            </a:r>
            <a:r>
              <a:rPr lang="fi-FI" sz="2400" dirty="0">
                <a:cs typeface="Calibri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fi-FI" sz="2400" dirty="0" err="1">
                <a:cs typeface="Calibri"/>
              </a:rPr>
              <a:t>Implementera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kontinuerlig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förbättring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och</a:t>
            </a:r>
            <a:r>
              <a:rPr lang="fi-FI" sz="2400" dirty="0">
                <a:cs typeface="Calibri"/>
              </a:rPr>
              <a:t> Lean-</a:t>
            </a:r>
            <a:r>
              <a:rPr lang="fi-FI" sz="2400" dirty="0" err="1">
                <a:cs typeface="Calibri"/>
              </a:rPr>
              <a:t>tänkande</a:t>
            </a:r>
            <a:r>
              <a:rPr lang="fi-FI" sz="2400" dirty="0">
                <a:cs typeface="Calibri"/>
              </a:rPr>
              <a:t> i </a:t>
            </a:r>
            <a:r>
              <a:rPr lang="fi-FI" sz="2400" dirty="0" err="1">
                <a:cs typeface="Calibri"/>
              </a:rPr>
              <a:t>daglig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handling</a:t>
            </a:r>
            <a:r>
              <a:rPr lang="fi-FI" sz="2400" dirty="0">
                <a:cs typeface="Calibri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GB" sz="2000" dirty="0">
              <a:latin typeface="Calibri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146755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40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 txBox="1">
            <a:spLocks/>
          </p:cNvSpPr>
          <p:nvPr/>
        </p:nvSpPr>
        <p:spPr>
          <a:xfrm>
            <a:off x="3835153" y="530118"/>
            <a:ext cx="4500979" cy="623793"/>
          </a:xfrm>
          <a:prstGeom prst="rect">
            <a:avLst/>
          </a:prstGeom>
        </p:spPr>
        <p:txBody>
          <a:bodyPr lIns="91440" tIns="45720" rIns="91440" bIns="45720" anchor="t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>
                <a:latin typeface="+mn-lt"/>
              </a:rPr>
              <a:t>Kursens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innehåll</a:t>
            </a:r>
            <a:endParaRPr lang="en-US" b="1" dirty="0" err="1">
              <a:latin typeface="+mn-lt"/>
              <a:cs typeface="Calibri"/>
            </a:endParaRPr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612560" y="1177790"/>
            <a:ext cx="8507628" cy="481037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i="1" dirty="0" err="1">
                <a:latin typeface="Calibri"/>
                <a:cs typeface="Calibri"/>
              </a:rPr>
              <a:t>Inledning</a:t>
            </a:r>
            <a:r>
              <a:rPr lang="en-US" b="1" i="1" dirty="0">
                <a:latin typeface="Calibri"/>
                <a:cs typeface="Calibri"/>
              </a:rPr>
              <a:t> till Lean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u="sng" dirty="0">
                <a:latin typeface="Calibri"/>
                <a:cs typeface="Calibri"/>
              </a:rPr>
              <a:t>Fem </a:t>
            </a:r>
            <a:r>
              <a:rPr lang="en-US" sz="2400" u="sng" dirty="0" err="1">
                <a:latin typeface="Calibri"/>
                <a:cs typeface="Calibri"/>
              </a:rPr>
              <a:t>principer</a:t>
            </a:r>
            <a:endParaRPr lang="en-US" sz="2400" u="sng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Princip 1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cs typeface="Calibri"/>
              </a:rPr>
              <a:t>Definiera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vad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som</a:t>
            </a:r>
            <a:r>
              <a:rPr lang="en-US" sz="2400" dirty="0">
                <a:latin typeface="Calibri"/>
                <a:cs typeface="Calibri"/>
              </a:rPr>
              <a:t> ger </a:t>
            </a:r>
            <a:r>
              <a:rPr lang="en-US" sz="2400" dirty="0" err="1">
                <a:latin typeface="Calibri"/>
                <a:cs typeface="Calibri"/>
              </a:rPr>
              <a:t>värde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för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kunden</a:t>
            </a:r>
            <a:endParaRPr lang="en-US" sz="2400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FF0000"/>
                </a:solidFill>
                <a:latin typeface="Calibri"/>
                <a:cs typeface="Calibri"/>
              </a:rPr>
              <a:t>Princip 2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cs typeface="Calibri"/>
              </a:rPr>
              <a:t>Beskriv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värdekedjan</a:t>
            </a:r>
            <a:endParaRPr lang="en-US" sz="2400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B050"/>
                </a:solidFill>
                <a:latin typeface="Calibri"/>
                <a:cs typeface="Calibri"/>
              </a:rPr>
              <a:t>Princip 3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cs typeface="Calibri"/>
              </a:rPr>
              <a:t>Kontinuerligt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flöde</a:t>
            </a:r>
            <a:endParaRPr lang="en-US" sz="2400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Princip 4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cs typeface="Calibri"/>
              </a:rPr>
              <a:t>Behovsstyrt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arbetssätt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eller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produktion</a:t>
            </a:r>
            <a:endParaRPr lang="en-US" sz="2400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Princip 5</a:t>
            </a:r>
            <a:r>
              <a:rPr lang="en-US" sz="2400" dirty="0">
                <a:latin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cs typeface="Calibri"/>
              </a:rPr>
              <a:t>Sträva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efter</a:t>
            </a:r>
            <a:r>
              <a:rPr lang="en-US" sz="2400" dirty="0">
                <a:latin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cs typeface="Calibri"/>
              </a:rPr>
              <a:t>fulländning</a:t>
            </a:r>
            <a:r>
              <a:rPr lang="en-US" sz="2400" dirty="0">
                <a:latin typeface="Calibri"/>
                <a:cs typeface="Calibri"/>
              </a:rPr>
              <a:t> (</a:t>
            </a:r>
            <a:r>
              <a:rPr lang="en-US" sz="2400" dirty="0" err="1">
                <a:latin typeface="Calibri"/>
                <a:cs typeface="Calibri"/>
              </a:rPr>
              <a:t>perfektion</a:t>
            </a:r>
            <a:r>
              <a:rPr lang="en-US" sz="2400" dirty="0">
                <a:latin typeface="Calibri"/>
                <a:cs typeface="Calibri"/>
              </a:rPr>
              <a:t>)</a:t>
            </a:r>
            <a:endParaRPr lang="en-US" sz="2400" dirty="0"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u="sng" dirty="0" err="1">
                <a:latin typeface="Calibri"/>
                <a:cs typeface="Calibri"/>
              </a:rPr>
              <a:t>Innehåller</a:t>
            </a:r>
            <a:r>
              <a:rPr lang="en-US" sz="2400" u="sng" dirty="0">
                <a:latin typeface="Calibri"/>
                <a:cs typeface="Calibri"/>
              </a:rPr>
              <a:t> </a:t>
            </a:r>
            <a:r>
              <a:rPr lang="en-US" sz="2400" u="sng" dirty="0" err="1">
                <a:latin typeface="Calibri"/>
                <a:cs typeface="Calibri"/>
              </a:rPr>
              <a:t>också</a:t>
            </a:r>
            <a:r>
              <a:rPr lang="en-US" sz="2400" u="sng" dirty="0">
                <a:latin typeface="Calibri"/>
                <a:cs typeface="Calibri"/>
              </a:rPr>
              <a:t>: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sz="2400" dirty="0" err="1">
                <a:latin typeface="Calibri"/>
                <a:cs typeface="Calibri"/>
              </a:rPr>
              <a:t>Människorna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och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kulturen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arbetsmiljön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Tx/>
              <a:buChar char="-"/>
            </a:pPr>
            <a:r>
              <a:rPr lang="en-US" sz="2400" dirty="0" err="1">
                <a:latin typeface="Calibri"/>
                <a:cs typeface="Calibri"/>
              </a:rPr>
              <a:t>Sammanfattning</a:t>
            </a:r>
            <a:endParaRPr lang="en-US" sz="2400" dirty="0">
              <a:latin typeface="Calibri"/>
              <a:cs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1238" y="2885243"/>
            <a:ext cx="3516399" cy="247924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231094" y="2575468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Princip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1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0726662" y="4438134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Calibri" pitchFamily="34" charset="0"/>
              </a:rPr>
              <a:t>Princip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 2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9120188" y="5337489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B050"/>
                </a:solidFill>
                <a:latin typeface="Calibri" pitchFamily="34" charset="0"/>
              </a:rPr>
              <a:t>Princip</a:t>
            </a:r>
            <a:r>
              <a:rPr lang="en-US" b="1" dirty="0">
                <a:solidFill>
                  <a:srgbClr val="00B050"/>
                </a:solidFill>
                <a:latin typeface="Calibri" pitchFamily="34" charset="0"/>
              </a:rPr>
              <a:t> 3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7307966" y="4150267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Princip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4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01237" y="2575468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Princip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 5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1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958742" y="2791368"/>
            <a:ext cx="8293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b="1">
                <a:ea typeface="Arial" charset="0"/>
                <a:cs typeface="Arial" charset="0"/>
              </a:rPr>
              <a:t>LEAN FOR WORK AND LEAN FOR LIFE</a:t>
            </a:r>
          </a:p>
          <a:p>
            <a:pPr algn="ctr"/>
            <a:r>
              <a:rPr lang="en-US" sz="3600" b="1"/>
              <a:t>Train the trainer to teach Lean skills in VET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49039" y="4271555"/>
            <a:ext cx="5185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This publication has been funded by the European Commission. The Commission accepts no responsibility for the contents of the publication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791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FB7FE31D87FC944BC2242F5F365016A" ma:contentTypeVersion="12" ma:contentTypeDescription="Luo uusi asiakirja." ma:contentTypeScope="" ma:versionID="e7cd290be0310d79ded4a47832a0808f">
  <xsd:schema xmlns:xsd="http://www.w3.org/2001/XMLSchema" xmlns:xs="http://www.w3.org/2001/XMLSchema" xmlns:p="http://schemas.microsoft.com/office/2006/metadata/properties" xmlns:ns2="231c4e8d-8d33-4f83-9b03-dff978f9daf7" xmlns:ns3="dbb4bb59-340b-40d7-b36a-e65cb49f14f9" targetNamespace="http://schemas.microsoft.com/office/2006/metadata/properties" ma:root="true" ma:fieldsID="180e86ecb833259490524a507f8d9f6c" ns2:_="" ns3:_="">
    <xsd:import namespace="231c4e8d-8d33-4f83-9b03-dff978f9daf7"/>
    <xsd:import namespace="dbb4bb59-340b-40d7-b36a-e65cb49f1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c4e8d-8d33-4f83-9b03-dff978f9d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4bb59-340b-40d7-b36a-e65cb49f1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29042A-DFCB-402F-89CD-F968DDD32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1c4e8d-8d33-4f83-9b03-dff978f9daf7"/>
    <ds:schemaRef ds:uri="dbb4bb59-340b-40d7-b36a-e65cb49f1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C6E1E1-2391-4497-8B1D-43D891CD2B9D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dbb4bb59-340b-40d7-b36a-e65cb49f14f9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231c4e8d-8d33-4f83-9b03-dff978f9daf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4440A1-3272-4FF9-BB46-6E531CC13F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217</Words>
  <Application>Microsoft Office PowerPoint</Application>
  <PresentationFormat>Laajakuva</PresentationFormat>
  <Paragraphs>38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Office-tema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Nedergård Jan</dc:creator>
  <cp:lastModifiedBy>Peltoharju Sami</cp:lastModifiedBy>
  <cp:revision>134</cp:revision>
  <cp:lastPrinted>2020-03-06T06:45:31Z</cp:lastPrinted>
  <dcterms:created xsi:type="dcterms:W3CDTF">2019-08-21T07:31:50Z</dcterms:created>
  <dcterms:modified xsi:type="dcterms:W3CDTF">2021-02-01T18:34:13Z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0x0101007FB7FE31D87FC944BC2242F5F365016A</vt:lpwstr>
  </property>
</Properties>
</file>