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99" r:id="rId6"/>
    <p:sldId id="274" r:id="rId7"/>
    <p:sldId id="269" r:id="rId8"/>
    <p:sldId id="275" r:id="rId9"/>
    <p:sldId id="276" r:id="rId10"/>
    <p:sldId id="296" r:id="rId11"/>
    <p:sldId id="300" r:id="rId12"/>
    <p:sldId id="301" r:id="rId13"/>
    <p:sldId id="279" r:id="rId14"/>
    <p:sldId id="298" r:id="rId15"/>
    <p:sldId id="294" r:id="rId16"/>
    <p:sldId id="284" r:id="rId17"/>
    <p:sldId id="263" r:id="rId18"/>
    <p:sldId id="285" r:id="rId19"/>
    <p:sldId id="286" r:id="rId20"/>
    <p:sldId id="287" r:id="rId21"/>
    <p:sldId id="266" r:id="rId22"/>
    <p:sldId id="288" r:id="rId23"/>
    <p:sldId id="289" r:id="rId24"/>
    <p:sldId id="290" r:id="rId25"/>
    <p:sldId id="260"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B4664-58E5-49E9-A804-147FDA424DAD}" v="3" dt="2020-12-09T15:27:17.331"/>
    <p1510:client id="{1ADD0BA6-69CF-4B12-885E-EC634D1BB427}" v="59" dt="2020-04-02T15:07:48.555"/>
    <p1510:client id="{2338297E-7A83-44CA-A6A1-33FB180280B7}" v="322" dt="2020-02-14T11:26:06.490"/>
    <p1510:client id="{3CC2C3E6-E7B6-6244-76AE-2DA17A7A6D67}" v="27" dt="2020-01-22T07:58:23.407"/>
    <p1510:client id="{51D3BFFB-0E9D-4663-81AC-A2098AE203AD}" v="37" dt="2020-10-20T14:25:15.920"/>
    <p1510:client id="{63565C39-7BD6-471D-B7E4-831C23EA5BBA}" v="81" dt="2020-01-14T12:01:53.980"/>
    <p1510:client id="{7938EEE6-4A3D-9854-A50D-91955AD6FCFC}" v="55" dt="2020-05-15T07:04:17.412"/>
    <p1510:client id="{7F720079-14F9-448F-A193-83CBB2ADB463}" v="4" dt="2020-09-07T06:54:47.231"/>
    <p1510:client id="{E1FEBD08-0D5D-8FDF-2E2D-DAB301B4E514}" v="126" dt="2020-06-09T05:47:26.134"/>
    <p1510:client id="{F1E22F08-A736-447F-905A-6AE29E5DA882}" v="2" dt="2020-12-09T15:25:24.591"/>
    <p1510:client id="{F9528160-F4AB-42BF-91A4-A0652C9806F0}" v="92" dt="2020-02-14T10:51:06.382"/>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stigarraga" userId="S::gastigarraga_leartik.eus#ext#@eduvaasa.onmicrosoft.com::ee477768-22a3-41a7-b8dc-22458c543cbf" providerId="AD" clId="Web-{17EB4664-58E5-49E9-A804-147FDA424DAD}"/>
    <pc:docChg chg="modSld">
      <pc:chgData name="gastigarraga" userId="S::gastigarraga_leartik.eus#ext#@eduvaasa.onmicrosoft.com::ee477768-22a3-41a7-b8dc-22458c543cbf" providerId="AD" clId="Web-{17EB4664-58E5-49E9-A804-147FDA424DAD}" dt="2020-12-09T15:27:17.331" v="1"/>
      <pc:docMkLst>
        <pc:docMk/>
      </pc:docMkLst>
      <pc:sldChg chg="addSp delSp modSp">
        <pc:chgData name="gastigarraga" userId="S::gastigarraga_leartik.eus#ext#@eduvaasa.onmicrosoft.com::ee477768-22a3-41a7-b8dc-22458c543cbf" providerId="AD" clId="Web-{17EB4664-58E5-49E9-A804-147FDA424DAD}" dt="2020-12-09T15:27:17.331" v="1"/>
        <pc:sldMkLst>
          <pc:docMk/>
          <pc:sldMk cId="0" sldId="256"/>
        </pc:sldMkLst>
        <pc:picChg chg="add del mod">
          <ac:chgData name="gastigarraga" userId="S::gastigarraga_leartik.eus#ext#@eduvaasa.onmicrosoft.com::ee477768-22a3-41a7-b8dc-22458c543cbf" providerId="AD" clId="Web-{17EB4664-58E5-49E9-A804-147FDA424DAD}" dt="2020-12-09T15:27:17.331" v="1"/>
          <ac:picMkLst>
            <pc:docMk/>
            <pc:sldMk cId="0" sldId="256"/>
            <ac:picMk id="3" creationId="{5AD6D3F0-881F-4311-922F-B80B5FF31367}"/>
          </ac:picMkLst>
        </pc:picChg>
      </pc:sldChg>
    </pc:docChg>
  </pc:docChgLst>
  <pc:docChgLst>
    <pc:chgData name="Leire Mugerza Garate" userId="S::leire_mugerza_eroski.es#ext#@eduvaasa.onmicrosoft.com::ddb56f61-1002-43f4-9707-0c4cca0bef99" providerId="AD" clId="Web-{7F720079-14F9-448F-A193-83CBB2ADB463}"/>
    <pc:docChg chg="modSld">
      <pc:chgData name="Leire Mugerza Garate" userId="S::leire_mugerza_eroski.es#ext#@eduvaasa.onmicrosoft.com::ddb56f61-1002-43f4-9707-0c4cca0bef99" providerId="AD" clId="Web-{7F720079-14F9-448F-A193-83CBB2ADB463}" dt="2020-09-07T06:54:46.481" v="0"/>
      <pc:docMkLst>
        <pc:docMk/>
      </pc:docMkLst>
      <pc:sldChg chg="modSp">
        <pc:chgData name="Leire Mugerza Garate" userId="S::leire_mugerza_eroski.es#ext#@eduvaasa.onmicrosoft.com::ddb56f61-1002-43f4-9707-0c4cca0bef99" providerId="AD" clId="Web-{7F720079-14F9-448F-A193-83CBB2ADB463}" dt="2020-09-07T06:54:46.481" v="0"/>
        <pc:sldMkLst>
          <pc:docMk/>
          <pc:sldMk cId="0" sldId="284"/>
        </pc:sldMkLst>
        <pc:graphicFrameChg chg="modGraphic">
          <ac:chgData name="Leire Mugerza Garate" userId="S::leire_mugerza_eroski.es#ext#@eduvaasa.onmicrosoft.com::ddb56f61-1002-43f4-9707-0c4cca0bef99" providerId="AD" clId="Web-{7F720079-14F9-448F-A193-83CBB2ADB463}" dt="2020-09-07T06:54:46.481" v="0"/>
          <ac:graphicFrameMkLst>
            <pc:docMk/>
            <pc:sldMk cId="0" sldId="284"/>
            <ac:graphicFrameMk id="5" creationId="{02886406-E6C3-4FA0-A3C9-CBFCF1A30CF3}"/>
          </ac:graphicFrameMkLst>
        </pc:graphicFrameChg>
      </pc:sldChg>
    </pc:docChg>
  </pc:docChgLst>
  <pc:docChgLst>
    <pc:chgData name="gastigarraga" userId="S::gastigarraga_leartik.eus#ext#@eduvaasa.onmicrosoft.com::ee477768-22a3-41a7-b8dc-22458c543cbf" providerId="AD" clId="Web-{F1E22F08-A736-447F-905A-6AE29E5DA882}"/>
    <pc:docChg chg="delSld sldOrd">
      <pc:chgData name="gastigarraga" userId="S::gastigarraga_leartik.eus#ext#@eduvaasa.onmicrosoft.com::ee477768-22a3-41a7-b8dc-22458c543cbf" providerId="AD" clId="Web-{F1E22F08-A736-447F-905A-6AE29E5DA882}" dt="2020-12-09T15:25:24.591" v="1"/>
      <pc:docMkLst>
        <pc:docMk/>
      </pc:docMkLst>
      <pc:sldChg chg="del">
        <pc:chgData name="gastigarraga" userId="S::gastigarraga_leartik.eus#ext#@eduvaasa.onmicrosoft.com::ee477768-22a3-41a7-b8dc-22458c543cbf" providerId="AD" clId="Web-{F1E22F08-A736-447F-905A-6AE29E5DA882}" dt="2020-12-09T15:24:40.480" v="0"/>
        <pc:sldMkLst>
          <pc:docMk/>
          <pc:sldMk cId="0" sldId="257"/>
        </pc:sldMkLst>
      </pc:sldChg>
      <pc:sldChg chg="ord">
        <pc:chgData name="gastigarraga" userId="S::gastigarraga_leartik.eus#ext#@eduvaasa.onmicrosoft.com::ee477768-22a3-41a7-b8dc-22458c543cbf" providerId="AD" clId="Web-{F1E22F08-A736-447F-905A-6AE29E5DA882}" dt="2020-12-09T15:25:24.591" v="1"/>
        <pc:sldMkLst>
          <pc:docMk/>
          <pc:sldMk cId="0" sldId="274"/>
        </pc:sldMkLst>
      </pc:sldChg>
    </pc:docChg>
  </pc:docChgLst>
  <pc:docChgLst>
    <pc:chgData name="Leire Mugerza Garate" userId="S::leire_mugerza_eroski.es#ext#@eduvaasa.onmicrosoft.com::ddb56f61-1002-43f4-9707-0c4cca0bef99" providerId="AD" clId="Web-{51D3BFFB-0E9D-4663-81AC-A2098AE203AD}"/>
    <pc:docChg chg="modSld">
      <pc:chgData name="Leire Mugerza Garate" userId="S::leire_mugerza_eroski.es#ext#@eduvaasa.onmicrosoft.com::ddb56f61-1002-43f4-9707-0c4cca0bef99" providerId="AD" clId="Web-{51D3BFFB-0E9D-4663-81AC-A2098AE203AD}" dt="2020-10-20T14:24:00.544" v="3"/>
      <pc:docMkLst>
        <pc:docMk/>
      </pc:docMkLst>
      <pc:sldChg chg="modSp">
        <pc:chgData name="Leire Mugerza Garate" userId="S::leire_mugerza_eroski.es#ext#@eduvaasa.onmicrosoft.com::ddb56f61-1002-43f4-9707-0c4cca0bef99" providerId="AD" clId="Web-{51D3BFFB-0E9D-4663-81AC-A2098AE203AD}" dt="2020-10-20T14:24:00.544" v="3"/>
        <pc:sldMkLst>
          <pc:docMk/>
          <pc:sldMk cId="0" sldId="275"/>
        </pc:sldMkLst>
        <pc:graphicFrameChg chg="mod modGraphic">
          <ac:chgData name="Leire Mugerza Garate" userId="S::leire_mugerza_eroski.es#ext#@eduvaasa.onmicrosoft.com::ddb56f61-1002-43f4-9707-0c4cca0bef99" providerId="AD" clId="Web-{51D3BFFB-0E9D-4663-81AC-A2098AE203AD}" dt="2020-10-20T14:24:00.544" v="3"/>
          <ac:graphicFrameMkLst>
            <pc:docMk/>
            <pc:sldMk cId="0" sldId="275"/>
            <ac:graphicFrameMk id="2" creationId="{DAE9B5B0-ACCA-46A2-AAAC-7645061B5F6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72C10A6-9FA9-48A6-A838-E036C86BBAEB}"/>
              </a:ext>
            </a:extLst>
          </p:cNvPr>
          <p:cNvSpPr txBox="1">
            <a:spLocks noGrp="1"/>
          </p:cNvSpPr>
          <p:nvPr>
            <p:ph type="hdr" sz="quarter"/>
          </p:nvPr>
        </p:nvSpPr>
        <p:spPr>
          <a:xfrm>
            <a:off x="0" y="0"/>
            <a:ext cx="2945657" cy="498055"/>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endParaRPr lang="es-ES"/>
          </a:p>
        </p:txBody>
      </p:sp>
      <p:sp>
        <p:nvSpPr>
          <p:cNvPr id="3" name="Marcador de fecha 2">
            <a:extLst>
              <a:ext uri="{FF2B5EF4-FFF2-40B4-BE49-F238E27FC236}">
                <a16:creationId xmlns:a16="http://schemas.microsoft.com/office/drawing/2014/main" id="{F31E90DF-442B-49FE-B15B-4DC7A2EE99B5}"/>
              </a:ext>
            </a:extLst>
          </p:cNvPr>
          <p:cNvSpPr txBox="1">
            <a:spLocks noGrp="1"/>
          </p:cNvSpPr>
          <p:nvPr>
            <p:ph type="dt" idx="1"/>
          </p:nvPr>
        </p:nvSpPr>
        <p:spPr>
          <a:xfrm>
            <a:off x="3850446" y="0"/>
            <a:ext cx="2945657" cy="498055"/>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fld id="{BF39A1E0-B148-4922-A8DA-D463DD880A0E}" type="datetime1">
              <a:rPr lang="es-ES"/>
              <a:pPr lvl="0"/>
              <a:t>25/02/2021</a:t>
            </a:fld>
            <a:endParaRPr lang="es-ES"/>
          </a:p>
        </p:txBody>
      </p:sp>
      <p:sp>
        <p:nvSpPr>
          <p:cNvPr id="4" name="Marcador de imagen de diapositiva 3">
            <a:extLst>
              <a:ext uri="{FF2B5EF4-FFF2-40B4-BE49-F238E27FC236}">
                <a16:creationId xmlns:a16="http://schemas.microsoft.com/office/drawing/2014/main" id="{E86E68BF-C956-4E28-BB77-91E5678B6A5C}"/>
              </a:ext>
            </a:extLst>
          </p:cNvPr>
          <p:cNvSpPr>
            <a:spLocks noGrp="1" noRot="1" noChangeAspect="1"/>
          </p:cNvSpPr>
          <p:nvPr>
            <p:ph type="sldImg" idx="2"/>
          </p:nvPr>
        </p:nvSpPr>
        <p:spPr>
          <a:xfrm>
            <a:off x="422279" y="1241426"/>
            <a:ext cx="5953128" cy="3349620"/>
          </a:xfrm>
          <a:prstGeom prst="rect">
            <a:avLst/>
          </a:prstGeom>
          <a:noFill/>
          <a:ln w="12701">
            <a:solidFill>
              <a:srgbClr val="000000"/>
            </a:solidFill>
            <a:prstDash val="solid"/>
          </a:ln>
        </p:spPr>
      </p:sp>
      <p:sp>
        <p:nvSpPr>
          <p:cNvPr id="5" name="Marcador de notas 4">
            <a:extLst>
              <a:ext uri="{FF2B5EF4-FFF2-40B4-BE49-F238E27FC236}">
                <a16:creationId xmlns:a16="http://schemas.microsoft.com/office/drawing/2014/main" id="{8B933758-FB50-4046-9A75-61FC9CD8FA6A}"/>
              </a:ext>
            </a:extLst>
          </p:cNvPr>
          <p:cNvSpPr txBox="1">
            <a:spLocks noGrp="1"/>
          </p:cNvSpPr>
          <p:nvPr>
            <p:ph type="body" sz="quarter" idx="3"/>
          </p:nvPr>
        </p:nvSpPr>
        <p:spPr>
          <a:xfrm>
            <a:off x="679764" y="4777191"/>
            <a:ext cx="5438137" cy="3908611"/>
          </a:xfrm>
          <a:prstGeom prst="rect">
            <a:avLst/>
          </a:prstGeom>
          <a:noFill/>
          <a:ln>
            <a:noFill/>
          </a:ln>
        </p:spPr>
        <p:txBody>
          <a:bodyPr vert="horz" wrap="square" lIns="91440" tIns="45720" rIns="91440" bIns="45720" anchor="t" anchorCtr="0" compatLnSpc="1">
            <a:no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a:extLst>
              <a:ext uri="{FF2B5EF4-FFF2-40B4-BE49-F238E27FC236}">
                <a16:creationId xmlns:a16="http://schemas.microsoft.com/office/drawing/2014/main" id="{51C2A8C1-30EE-4B12-ACC3-B842D2F32351}"/>
              </a:ext>
            </a:extLst>
          </p:cNvPr>
          <p:cNvSpPr txBox="1">
            <a:spLocks noGrp="1"/>
          </p:cNvSpPr>
          <p:nvPr>
            <p:ph type="ftr" sz="quarter" idx="4"/>
          </p:nvPr>
        </p:nvSpPr>
        <p:spPr>
          <a:xfrm>
            <a:off x="0" y="9428579"/>
            <a:ext cx="2945657" cy="498055"/>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endParaRPr lang="es-ES"/>
          </a:p>
        </p:txBody>
      </p:sp>
      <p:sp>
        <p:nvSpPr>
          <p:cNvPr id="7" name="Marcador de número de diapositiva 6">
            <a:extLst>
              <a:ext uri="{FF2B5EF4-FFF2-40B4-BE49-F238E27FC236}">
                <a16:creationId xmlns:a16="http://schemas.microsoft.com/office/drawing/2014/main" id="{A2BF5221-F739-45BC-A733-8B8051723F60}"/>
              </a:ext>
            </a:extLst>
          </p:cNvPr>
          <p:cNvSpPr txBox="1">
            <a:spLocks noGrp="1"/>
          </p:cNvSpPr>
          <p:nvPr>
            <p:ph type="sldNum" sz="quarter" idx="5"/>
          </p:nvPr>
        </p:nvSpPr>
        <p:spPr>
          <a:xfrm>
            <a:off x="3850446" y="9428579"/>
            <a:ext cx="2945657" cy="498055"/>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stStyle>
          <a:p>
            <a:pPr lvl="0"/>
            <a:fld id="{4E44F9EF-B2E0-4753-BDD4-CDE324B982A4}" type="slidenum">
              <a:t>‹#›</a:t>
            </a:fld>
            <a:endParaRPr lang="es-ES"/>
          </a:p>
        </p:txBody>
      </p:sp>
    </p:spTree>
    <p:extLst>
      <p:ext uri="{BB962C8B-B14F-4D97-AF65-F5344CB8AC3E}">
        <p14:creationId xmlns:p14="http://schemas.microsoft.com/office/powerpoint/2010/main" val="838607389"/>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s-E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9ED9D3F-5DE5-4EDA-8D67-DD65441414D7}"/>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06FBAC0E-8F9D-45F1-899E-75726928616F}"/>
              </a:ext>
            </a:extLst>
          </p:cNvPr>
          <p:cNvSpPr txBox="1">
            <a:spLocks noGrp="1"/>
          </p:cNvSpPr>
          <p:nvPr>
            <p:ph type="body" sz="quarter" idx="1"/>
          </p:nvPr>
        </p:nvSpPr>
        <p:spPr/>
        <p:txBody>
          <a:bodyPr/>
          <a:lstStyle/>
          <a:p>
            <a:pPr lvl="0"/>
            <a:r>
              <a:rPr lang="es-ES">
                <a:solidFill>
                  <a:srgbClr val="FF0000"/>
                </a:solidFill>
              </a:rPr>
              <a:t>DENBORAK NEURTU</a:t>
            </a:r>
          </a:p>
          <a:p>
            <a:pPr lvl="0"/>
            <a:r>
              <a:rPr lang="es-ES">
                <a:solidFill>
                  <a:srgbClr val="FF0000"/>
                </a:solidFill>
              </a:rPr>
              <a:t>ERABAKI IKASLEERI ZER EMAN eta dokumentu ezberdina den</a:t>
            </a:r>
          </a:p>
          <a:p>
            <a:pPr lvl="0"/>
            <a:endParaRPr lang="es-ES"/>
          </a:p>
        </p:txBody>
      </p:sp>
      <p:sp>
        <p:nvSpPr>
          <p:cNvPr id="4" name="Marcador de número de diapositiva 3">
            <a:extLst>
              <a:ext uri="{FF2B5EF4-FFF2-40B4-BE49-F238E27FC236}">
                <a16:creationId xmlns:a16="http://schemas.microsoft.com/office/drawing/2014/main" id="{0702E604-7561-42F0-8A9B-14456289FB6E}"/>
              </a:ext>
            </a:extLst>
          </p:cNvPr>
          <p:cNvSpPr txBox="1">
            <a:spLocks noGrp="1"/>
          </p:cNvSpPr>
          <p:nvPr>
            <p:ph type="sldNum" sz="quarter" idx="8"/>
          </p:nvPr>
        </p:nvSpPr>
        <p:spPr/>
        <p:txBody>
          <a:bodyPr/>
          <a:lstStyle/>
          <a:p>
            <a:pPr lvl="0"/>
            <a:fld id="{18C5B489-8B2F-429A-AD0E-24F9DDBFE3DD}" type="slidenum">
              <a:t>14</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3E2F64F9-EC9E-4ACD-AEBE-864DDC8E70E1}"/>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9B6F6C15-A0F3-45F6-A647-5AFC61031456}"/>
              </a:ext>
            </a:extLst>
          </p:cNvPr>
          <p:cNvSpPr txBox="1">
            <a:spLocks noGrp="1"/>
          </p:cNvSpPr>
          <p:nvPr>
            <p:ph type="body" sz="quarter" idx="1"/>
          </p:nvPr>
        </p:nvSpPr>
        <p:spPr/>
        <p:txBody>
          <a:bodyPr/>
          <a:lstStyle/>
          <a:p>
            <a:pPr lvl="0"/>
            <a:r>
              <a:rPr lang="es-ES">
                <a:solidFill>
                  <a:srgbClr val="FF0000"/>
                </a:solidFill>
              </a:rPr>
              <a:t>DENBORAK NEURTU</a:t>
            </a:r>
          </a:p>
          <a:p>
            <a:pPr lvl="0"/>
            <a:r>
              <a:rPr lang="es-ES">
                <a:solidFill>
                  <a:srgbClr val="FF0000"/>
                </a:solidFill>
              </a:rPr>
              <a:t>ERABAKI IKASLEERI ZER EMAN eta </a:t>
            </a:r>
            <a:r>
              <a:rPr lang="es-ES" err="1">
                <a:solidFill>
                  <a:srgbClr val="FF0000"/>
                </a:solidFill>
              </a:rPr>
              <a:t>dokumentu</a:t>
            </a:r>
            <a:r>
              <a:rPr lang="es-ES">
                <a:solidFill>
                  <a:srgbClr val="FF0000"/>
                </a:solidFill>
              </a:rPr>
              <a:t> </a:t>
            </a:r>
            <a:r>
              <a:rPr lang="es-ES" err="1">
                <a:solidFill>
                  <a:srgbClr val="FF0000"/>
                </a:solidFill>
              </a:rPr>
              <a:t>ezberdina</a:t>
            </a:r>
            <a:r>
              <a:rPr lang="es-ES">
                <a:solidFill>
                  <a:srgbClr val="FF0000"/>
                </a:solidFill>
              </a:rPr>
              <a:t> den</a:t>
            </a:r>
          </a:p>
          <a:p>
            <a:pPr lvl="0"/>
            <a:endParaRPr lang="es-ES"/>
          </a:p>
        </p:txBody>
      </p:sp>
      <p:sp>
        <p:nvSpPr>
          <p:cNvPr id="4" name="Marcador de número de diapositiva 3">
            <a:extLst>
              <a:ext uri="{FF2B5EF4-FFF2-40B4-BE49-F238E27FC236}">
                <a16:creationId xmlns:a16="http://schemas.microsoft.com/office/drawing/2014/main" id="{3788DF3C-72F3-41D1-825D-BEB11DF6E8B0}"/>
              </a:ext>
            </a:extLst>
          </p:cNvPr>
          <p:cNvSpPr txBox="1">
            <a:spLocks noGrp="1"/>
          </p:cNvSpPr>
          <p:nvPr>
            <p:ph type="sldNum" sz="quarter" idx="8"/>
          </p:nvPr>
        </p:nvSpPr>
        <p:spPr/>
        <p:txBody>
          <a:bodyPr/>
          <a:lstStyle/>
          <a:p>
            <a:pPr lvl="0"/>
            <a:fld id="{8DCF8001-232A-435E-BBA8-D30FB9F85A89}" type="slidenum">
              <a:t>15</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92AFB96-DF25-417B-9850-872DC55F1684}"/>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8EDB63E6-CC98-4AE9-B5BA-C019700408F7}"/>
              </a:ext>
            </a:extLst>
          </p:cNvPr>
          <p:cNvSpPr txBox="1">
            <a:spLocks noGrp="1"/>
          </p:cNvSpPr>
          <p:nvPr>
            <p:ph type="body" sz="quarter" idx="1"/>
          </p:nvPr>
        </p:nvSpPr>
        <p:spPr/>
        <p:txBody>
          <a:bodyPr/>
          <a:lstStyle/>
          <a:p>
            <a:pPr lvl="0"/>
            <a:r>
              <a:rPr lang="es-ES">
                <a:solidFill>
                  <a:srgbClr val="FF0000"/>
                </a:solidFill>
              </a:rPr>
              <a:t>DENBORAK NEURTU</a:t>
            </a:r>
          </a:p>
          <a:p>
            <a:pPr lvl="0"/>
            <a:r>
              <a:rPr lang="es-ES">
                <a:solidFill>
                  <a:srgbClr val="FF0000"/>
                </a:solidFill>
              </a:rPr>
              <a:t>ERABAKI IKASLEERI ZER EMAN eta dokumentu ezberdina den</a:t>
            </a:r>
          </a:p>
          <a:p>
            <a:pPr lvl="0"/>
            <a:endParaRPr lang="es-ES"/>
          </a:p>
        </p:txBody>
      </p:sp>
      <p:sp>
        <p:nvSpPr>
          <p:cNvPr id="4" name="Marcador de número de diapositiva 3">
            <a:extLst>
              <a:ext uri="{FF2B5EF4-FFF2-40B4-BE49-F238E27FC236}">
                <a16:creationId xmlns:a16="http://schemas.microsoft.com/office/drawing/2014/main" id="{89FFF5EC-CC33-4A11-985C-2DB2F1191E81}"/>
              </a:ext>
            </a:extLst>
          </p:cNvPr>
          <p:cNvSpPr txBox="1">
            <a:spLocks noGrp="1"/>
          </p:cNvSpPr>
          <p:nvPr>
            <p:ph type="sldNum" sz="quarter" idx="8"/>
          </p:nvPr>
        </p:nvSpPr>
        <p:spPr/>
        <p:txBody>
          <a:bodyPr/>
          <a:lstStyle/>
          <a:p>
            <a:pPr lvl="0"/>
            <a:fld id="{F8A32F98-D5BC-4669-A365-26C9A9AC40FA}" type="slidenum">
              <a:t>16</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5BDF16C-5DC3-4B33-88FA-98AF2C6E4E01}"/>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CEB77B50-9E99-4A87-9CDC-A497F5C75FD8}"/>
              </a:ext>
            </a:extLst>
          </p:cNvPr>
          <p:cNvSpPr txBox="1">
            <a:spLocks noGrp="1"/>
          </p:cNvSpPr>
          <p:nvPr>
            <p:ph type="body" sz="quarter" idx="1"/>
          </p:nvPr>
        </p:nvSpPr>
        <p:spPr/>
        <p:txBody>
          <a:bodyPr/>
          <a:lstStyle/>
          <a:p>
            <a:pPr lvl="0"/>
            <a:r>
              <a:rPr lang="es-ES"/>
              <a:t>DENBORAK NEURTU</a:t>
            </a:r>
          </a:p>
          <a:p>
            <a:pPr lvl="0"/>
            <a:r>
              <a:rPr lang="es-ES"/>
              <a:t>ERABAKI IKASLEERI ZER EMAN</a:t>
            </a:r>
          </a:p>
          <a:p>
            <a:pPr lvl="0"/>
            <a:endParaRPr lang="es-ES"/>
          </a:p>
        </p:txBody>
      </p:sp>
      <p:sp>
        <p:nvSpPr>
          <p:cNvPr id="4" name="Marcador de número de diapositiva 3">
            <a:extLst>
              <a:ext uri="{FF2B5EF4-FFF2-40B4-BE49-F238E27FC236}">
                <a16:creationId xmlns:a16="http://schemas.microsoft.com/office/drawing/2014/main" id="{48014277-C238-4D77-8636-7BAE8F81AEC3}"/>
              </a:ext>
            </a:extLst>
          </p:cNvPr>
          <p:cNvSpPr txBox="1">
            <a:spLocks noGrp="1"/>
          </p:cNvSpPr>
          <p:nvPr>
            <p:ph type="sldNum" sz="quarter" idx="8"/>
          </p:nvPr>
        </p:nvSpPr>
        <p:spPr/>
        <p:txBody>
          <a:bodyPr/>
          <a:lstStyle/>
          <a:p>
            <a:pPr lvl="0"/>
            <a:fld id="{6A02A833-106E-4D2C-B977-4BA24BCFC55E}" type="slidenum">
              <a:t>17</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F4C4FDBD-E32A-4C85-A924-C530F3087220}"/>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4C9CF4D9-0883-49F1-AC73-EEC2DAC430BE}"/>
              </a:ext>
            </a:extLst>
          </p:cNvPr>
          <p:cNvSpPr txBox="1">
            <a:spLocks noGrp="1"/>
          </p:cNvSpPr>
          <p:nvPr>
            <p:ph type="body" sz="quarter" idx="1"/>
          </p:nvPr>
        </p:nvSpPr>
        <p:spPr/>
        <p:txBody>
          <a:bodyPr/>
          <a:lstStyle/>
          <a:p>
            <a:pPr lvl="0"/>
            <a:r>
              <a:rPr lang="es-ES"/>
              <a:t>DENBORAK NEURTU</a:t>
            </a:r>
          </a:p>
          <a:p>
            <a:pPr lvl="0"/>
            <a:r>
              <a:rPr lang="es-ES"/>
              <a:t>ERABAKI IKASLEERI ZER EMAN</a:t>
            </a:r>
          </a:p>
          <a:p>
            <a:pPr lvl="0"/>
            <a:endParaRPr lang="es-ES"/>
          </a:p>
        </p:txBody>
      </p:sp>
      <p:sp>
        <p:nvSpPr>
          <p:cNvPr id="4" name="Marcador de número de diapositiva 3">
            <a:extLst>
              <a:ext uri="{FF2B5EF4-FFF2-40B4-BE49-F238E27FC236}">
                <a16:creationId xmlns:a16="http://schemas.microsoft.com/office/drawing/2014/main" id="{369EF5C2-BB3C-43ED-B8B6-F0964342A9BC}"/>
              </a:ext>
            </a:extLst>
          </p:cNvPr>
          <p:cNvSpPr txBox="1">
            <a:spLocks noGrp="1"/>
          </p:cNvSpPr>
          <p:nvPr>
            <p:ph type="sldNum" sz="quarter" idx="8"/>
          </p:nvPr>
        </p:nvSpPr>
        <p:spPr/>
        <p:txBody>
          <a:bodyPr/>
          <a:lstStyle/>
          <a:p>
            <a:pPr lvl="0"/>
            <a:fld id="{C9DA4B75-7007-4244-8637-36B63ABFA7C9}" type="slidenum">
              <a:t>18</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0AC8996A-CFCE-4D3A-AC98-319EDDD5DB3B}"/>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D8806139-55E8-4E0D-941A-B209948F0746}"/>
              </a:ext>
            </a:extLst>
          </p:cNvPr>
          <p:cNvSpPr txBox="1">
            <a:spLocks noGrp="1"/>
          </p:cNvSpPr>
          <p:nvPr>
            <p:ph type="body" sz="quarter" idx="1"/>
          </p:nvPr>
        </p:nvSpPr>
        <p:spPr/>
        <p:txBody>
          <a:bodyPr/>
          <a:lstStyle/>
          <a:p>
            <a:pPr lvl="0"/>
            <a:r>
              <a:rPr lang="es-ES"/>
              <a:t>DENBORAK NEURTU</a:t>
            </a:r>
          </a:p>
          <a:p>
            <a:pPr lvl="0"/>
            <a:r>
              <a:rPr lang="es-ES"/>
              <a:t>ERABAKI IKASLEERI ZER EMAN</a:t>
            </a:r>
          </a:p>
          <a:p>
            <a:pPr lvl="0"/>
            <a:endParaRPr lang="es-ES"/>
          </a:p>
        </p:txBody>
      </p:sp>
      <p:sp>
        <p:nvSpPr>
          <p:cNvPr id="4" name="Marcador de número de diapositiva 3">
            <a:extLst>
              <a:ext uri="{FF2B5EF4-FFF2-40B4-BE49-F238E27FC236}">
                <a16:creationId xmlns:a16="http://schemas.microsoft.com/office/drawing/2014/main" id="{3983B615-37AF-4B22-A281-0931CE7A460C}"/>
              </a:ext>
            </a:extLst>
          </p:cNvPr>
          <p:cNvSpPr txBox="1">
            <a:spLocks noGrp="1"/>
          </p:cNvSpPr>
          <p:nvPr>
            <p:ph type="sldNum" sz="quarter" idx="8"/>
          </p:nvPr>
        </p:nvSpPr>
        <p:spPr/>
        <p:txBody>
          <a:bodyPr/>
          <a:lstStyle/>
          <a:p>
            <a:pPr lvl="0"/>
            <a:fld id="{7965B3F3-AFE9-40C7-860A-FC770CDF1251}" type="slidenum">
              <a:t>19</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61331D86-64B7-412D-86AA-A32678E2D7B1}"/>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8F5D7477-F440-46F2-87D0-1E12BD1134F2}"/>
              </a:ext>
            </a:extLst>
          </p:cNvPr>
          <p:cNvSpPr txBox="1">
            <a:spLocks noGrp="1"/>
          </p:cNvSpPr>
          <p:nvPr>
            <p:ph type="body" sz="quarter" idx="1"/>
          </p:nvPr>
        </p:nvSpPr>
        <p:spPr/>
        <p:txBody>
          <a:bodyPr/>
          <a:lstStyle/>
          <a:p>
            <a:pPr lvl="0"/>
            <a:r>
              <a:rPr lang="es-ES"/>
              <a:t>DENBORAK NEURTU</a:t>
            </a:r>
          </a:p>
          <a:p>
            <a:pPr lvl="0"/>
            <a:r>
              <a:rPr lang="es-ES"/>
              <a:t>ERABAKI IKASLEERI ZER EMAN</a:t>
            </a:r>
          </a:p>
          <a:p>
            <a:pPr lvl="0"/>
            <a:endParaRPr lang="es-ES"/>
          </a:p>
        </p:txBody>
      </p:sp>
      <p:sp>
        <p:nvSpPr>
          <p:cNvPr id="4" name="Marcador de número de diapositiva 3">
            <a:extLst>
              <a:ext uri="{FF2B5EF4-FFF2-40B4-BE49-F238E27FC236}">
                <a16:creationId xmlns:a16="http://schemas.microsoft.com/office/drawing/2014/main" id="{D05F1E80-F041-4994-BFFD-B29DC35D9DD9}"/>
              </a:ext>
            </a:extLst>
          </p:cNvPr>
          <p:cNvSpPr txBox="1">
            <a:spLocks noGrp="1"/>
          </p:cNvSpPr>
          <p:nvPr>
            <p:ph type="sldNum" sz="quarter" idx="8"/>
          </p:nvPr>
        </p:nvSpPr>
        <p:spPr/>
        <p:txBody>
          <a:bodyPr/>
          <a:lstStyle/>
          <a:p>
            <a:pPr lvl="0"/>
            <a:fld id="{90FB7E11-BB5B-4045-B95C-E02F7E43AE85}" type="slidenum">
              <a:t>20</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5F079C1E-1DAA-4104-BE95-7ABF8876DE1B}"/>
              </a:ext>
            </a:extLst>
          </p:cNvPr>
          <p:cNvSpPr>
            <a:spLocks noGrp="1" noRot="1" noChangeAspect="1"/>
          </p:cNvSpPr>
          <p:nvPr>
            <p:ph type="sldImg"/>
          </p:nvPr>
        </p:nvSpPr>
        <p:spPr>
          <a:xfrm>
            <a:off x="422275" y="1241425"/>
            <a:ext cx="5953125" cy="3349625"/>
          </a:xfrm>
        </p:spPr>
      </p:sp>
      <p:sp>
        <p:nvSpPr>
          <p:cNvPr id="3" name="Marcador de notas 2">
            <a:extLst>
              <a:ext uri="{FF2B5EF4-FFF2-40B4-BE49-F238E27FC236}">
                <a16:creationId xmlns:a16="http://schemas.microsoft.com/office/drawing/2014/main" id="{95088AE1-D065-448C-954A-5ED2F8DF924A}"/>
              </a:ext>
            </a:extLst>
          </p:cNvPr>
          <p:cNvSpPr txBox="1">
            <a:spLocks noGrp="1"/>
          </p:cNvSpPr>
          <p:nvPr>
            <p:ph type="body" sz="quarter" idx="1"/>
          </p:nvPr>
        </p:nvSpPr>
        <p:spPr/>
        <p:txBody>
          <a:bodyPr/>
          <a:lstStyle/>
          <a:p>
            <a:pPr lvl="0"/>
            <a:r>
              <a:rPr lang="es-ES"/>
              <a:t>DENBORAK NEURTU</a:t>
            </a:r>
          </a:p>
          <a:p>
            <a:pPr lvl="0"/>
            <a:r>
              <a:rPr lang="es-ES"/>
              <a:t>ERABAKI IKASLEERI ZER EMAN</a:t>
            </a:r>
          </a:p>
          <a:p>
            <a:pPr lvl="0"/>
            <a:endParaRPr lang="es-ES"/>
          </a:p>
        </p:txBody>
      </p:sp>
      <p:sp>
        <p:nvSpPr>
          <p:cNvPr id="4" name="Marcador de número de diapositiva 3">
            <a:extLst>
              <a:ext uri="{FF2B5EF4-FFF2-40B4-BE49-F238E27FC236}">
                <a16:creationId xmlns:a16="http://schemas.microsoft.com/office/drawing/2014/main" id="{7FDA6FD0-A820-434E-BFE4-A4E137054396}"/>
              </a:ext>
            </a:extLst>
          </p:cNvPr>
          <p:cNvSpPr txBox="1">
            <a:spLocks noGrp="1"/>
          </p:cNvSpPr>
          <p:nvPr>
            <p:ph type="sldNum" sz="quarter" idx="8"/>
          </p:nvPr>
        </p:nvSpPr>
        <p:spPr/>
        <p:txBody>
          <a:bodyPr/>
          <a:lstStyle/>
          <a:p>
            <a:pPr lvl="0"/>
            <a:fld id="{58DAAB22-98F5-4D2E-8046-5CB230542854}" type="slidenum">
              <a:t>21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
    <p:spTree>
      <p:nvGrpSpPr>
        <p:cNvPr id="1" name=""/>
        <p:cNvGrpSpPr/>
        <p:nvPr/>
      </p:nvGrpSpPr>
      <p:grpSpPr>
        <a:xfrm>
          <a:off x="0" y="0"/>
          <a:ext cx="0" cy="0"/>
          <a:chOff x="0" y="0"/>
          <a:chExt cx="0" cy="0"/>
        </a:xfrm>
      </p:grpSpPr>
      <p:pic>
        <p:nvPicPr>
          <p:cNvPr id="2" name="Bildobjekt 2">
            <a:extLst>
              <a:ext uri="{FF2B5EF4-FFF2-40B4-BE49-F238E27FC236}">
                <a16:creationId xmlns:a16="http://schemas.microsoft.com/office/drawing/2014/main" id="{EBDBF438-37E8-4A05-A3F1-3E7B7F33ECA3}"/>
              </a:ext>
            </a:extLst>
          </p:cNvPr>
          <p:cNvPicPr>
            <a:picLocks noChangeAspect="1"/>
          </p:cNvPicPr>
          <p:nvPr/>
        </p:nvPicPr>
        <p:blipFill>
          <a:blip r:embed="rId2"/>
          <a:stretch>
            <a:fillRect/>
          </a:stretch>
        </p:blipFill>
        <p:spPr>
          <a:xfrm>
            <a:off x="-124797" y="63495"/>
            <a:ext cx="12316794" cy="6794504"/>
          </a:xfrm>
          <a:prstGeom prst="rect">
            <a:avLst/>
          </a:prstGeom>
          <a:noFill/>
          <a:ln cap="flat">
            <a:noFill/>
          </a:ln>
        </p:spPr>
      </p:pic>
    </p:spTree>
    <p:extLst>
      <p:ext uri="{BB962C8B-B14F-4D97-AF65-F5344CB8AC3E}">
        <p14:creationId xmlns:p14="http://schemas.microsoft.com/office/powerpoint/2010/main" val="267687639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pic>
        <p:nvPicPr>
          <p:cNvPr id="2" name="Bildobjekt 2">
            <a:extLst>
              <a:ext uri="{FF2B5EF4-FFF2-40B4-BE49-F238E27FC236}">
                <a16:creationId xmlns:a16="http://schemas.microsoft.com/office/drawing/2014/main" id="{AE7D3236-68EC-4330-8D70-18E4891485DC}"/>
              </a:ext>
            </a:extLst>
          </p:cNvPr>
          <p:cNvPicPr>
            <a:picLocks noChangeAspect="1"/>
          </p:cNvPicPr>
          <p:nvPr/>
        </p:nvPicPr>
        <p:blipFill>
          <a:blip r:embed="rId2"/>
          <a:stretch>
            <a:fillRect/>
          </a:stretch>
        </p:blipFill>
        <p:spPr>
          <a:xfrm>
            <a:off x="0" y="0"/>
            <a:ext cx="12219666" cy="6858000"/>
          </a:xfrm>
          <a:prstGeom prst="rect">
            <a:avLst/>
          </a:prstGeom>
          <a:noFill/>
          <a:ln cap="flat">
            <a:noFill/>
          </a:ln>
        </p:spPr>
      </p:pic>
    </p:spTree>
    <p:extLst>
      <p:ext uri="{BB962C8B-B14F-4D97-AF65-F5344CB8AC3E}">
        <p14:creationId xmlns:p14="http://schemas.microsoft.com/office/powerpoint/2010/main" val="269420868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dkF5rYq1whc" TargetMode="External"/><Relationship Id="rId2" Type="http://schemas.openxmlformats.org/officeDocument/2006/relationships/hyperlink" Target="https://www.youtube.com/watch?v=2QDFp0cfamQ"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2B4D16F0-82B0-4A33-9F91-2C0054A18D9B}"/>
              </a:ext>
            </a:extLst>
          </p:cNvPr>
          <p:cNvSpPr txBox="1"/>
          <p:nvPr/>
        </p:nvSpPr>
        <p:spPr>
          <a:xfrm>
            <a:off x="989554" y="2830881"/>
            <a:ext cx="10146081" cy="923333"/>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5400" b="1" i="0" u="none" strike="noStrike" kern="1200" cap="none" spc="0" baseline="0">
                <a:solidFill>
                  <a:srgbClr val="000000"/>
                </a:solidFill>
                <a:uFillTx/>
                <a:latin typeface="Calibri"/>
              </a:rPr>
              <a:t>MANUAL DEL PROFESOR</a:t>
            </a:r>
          </a:p>
        </p:txBody>
      </p:sp>
      <p:sp>
        <p:nvSpPr>
          <p:cNvPr id="3" name="Suorakulmio 2"/>
          <p:cNvSpPr/>
          <p:nvPr/>
        </p:nvSpPr>
        <p:spPr>
          <a:xfrm>
            <a:off x="4013200" y="5408778"/>
            <a:ext cx="7785100" cy="676467"/>
          </a:xfrm>
          <a:prstGeom prst="rect">
            <a:avLst/>
          </a:prstGeom>
        </p:spPr>
        <p:txBody>
          <a:bodyPr wrap="square">
            <a:spAutoFit/>
          </a:bodyPr>
          <a:lstStyle/>
          <a:p>
            <a:pPr>
              <a:lnSpc>
                <a:spcPct val="107000"/>
              </a:lnSpc>
              <a:spcAft>
                <a:spcPts val="800"/>
              </a:spcAft>
            </a:pPr>
            <a:r>
              <a:rPr lang="es-ES" sz="1200" dirty="0"/>
              <a:t>El apoyo de la Comisión Europea para la producción de esta publicación no constituye una aprobación del contenido, el cual refleja únicamente las opiniones de los autores, y la Comisión no se hace responsable del uso que pueda hacerse de la información contenida en la misma. </a:t>
            </a:r>
            <a:endParaRPr lang="fi-FI"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Kuva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04800" y="5322090"/>
            <a:ext cx="3789414" cy="8330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AD3D4583-EE76-4B2E-98E1-BF84CA6CD4BF}"/>
              </a:ext>
            </a:extLst>
          </p:cNvPr>
          <p:cNvSpPr txBox="1"/>
          <p:nvPr/>
        </p:nvSpPr>
        <p:spPr>
          <a:xfrm>
            <a:off x="306278" y="1525036"/>
            <a:ext cx="11579440" cy="2600709"/>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endParaRPr lang="en-US" sz="2800" b="1" i="0" u="none" strike="noStrike" kern="1200" cap="none" spc="0" baseline="0" dirty="0">
              <a:solidFill>
                <a:srgbClr val="000000"/>
              </a:solidFill>
              <a:uFillTx/>
              <a:latin typeface="Calibri" pitchFamily="34"/>
            </a:endParaRPr>
          </a:p>
        </p:txBody>
      </p:sp>
      <p:sp>
        <p:nvSpPr>
          <p:cNvPr id="3" name="Rectángulo 3">
            <a:extLst>
              <a:ext uri="{FF2B5EF4-FFF2-40B4-BE49-F238E27FC236}">
                <a16:creationId xmlns:a16="http://schemas.microsoft.com/office/drawing/2014/main" id="{9498F826-200C-4DAA-B2D1-B69055422B31}"/>
              </a:ext>
            </a:extLst>
          </p:cNvPr>
          <p:cNvSpPr/>
          <p:nvPr/>
        </p:nvSpPr>
        <p:spPr>
          <a:xfrm>
            <a:off x="3356314" y="3189619"/>
            <a:ext cx="6096003" cy="12464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p:txBody>
      </p:sp>
      <p:graphicFrame>
        <p:nvGraphicFramePr>
          <p:cNvPr id="4" name="Tabla 6">
            <a:extLst>
              <a:ext uri="{FF2B5EF4-FFF2-40B4-BE49-F238E27FC236}">
                <a16:creationId xmlns:a16="http://schemas.microsoft.com/office/drawing/2014/main" id="{EA3FE47D-3F15-4F1F-A9C2-93B088A85F07}"/>
              </a:ext>
            </a:extLst>
          </p:cNvPr>
          <p:cNvGraphicFramePr>
            <a:graphicFrameLocks noGrp="1"/>
          </p:cNvGraphicFramePr>
          <p:nvPr>
            <p:extLst>
              <p:ext uri="{D42A27DB-BD31-4B8C-83A1-F6EECF244321}">
                <p14:modId xmlns:p14="http://schemas.microsoft.com/office/powerpoint/2010/main" val="1162952842"/>
              </p:ext>
            </p:extLst>
          </p:nvPr>
        </p:nvGraphicFramePr>
        <p:xfrm>
          <a:off x="405627" y="2108981"/>
          <a:ext cx="9144519" cy="1742444"/>
        </p:xfrm>
        <a:graphic>
          <a:graphicData uri="http://schemas.openxmlformats.org/drawingml/2006/table">
            <a:tbl>
              <a:tblPr firstRow="1" bandRow="1">
                <a:effectLst/>
                <a:tableStyleId>{5C22544A-7EE6-4342-B048-85BDC9FD1C3A}</a:tableStyleId>
              </a:tblPr>
              <a:tblGrid>
                <a:gridCol w="3735395">
                  <a:extLst>
                    <a:ext uri="{9D8B030D-6E8A-4147-A177-3AD203B41FA5}">
                      <a16:colId xmlns:a16="http://schemas.microsoft.com/office/drawing/2014/main" val="3532699944"/>
                    </a:ext>
                  </a:extLst>
                </a:gridCol>
                <a:gridCol w="1849752">
                  <a:extLst>
                    <a:ext uri="{9D8B030D-6E8A-4147-A177-3AD203B41FA5}">
                      <a16:colId xmlns:a16="http://schemas.microsoft.com/office/drawing/2014/main" val="4195705618"/>
                    </a:ext>
                  </a:extLst>
                </a:gridCol>
                <a:gridCol w="2284164">
                  <a:extLst>
                    <a:ext uri="{9D8B030D-6E8A-4147-A177-3AD203B41FA5}">
                      <a16:colId xmlns:a16="http://schemas.microsoft.com/office/drawing/2014/main" val="1519689240"/>
                    </a:ext>
                  </a:extLst>
                </a:gridCol>
                <a:gridCol w="1275208">
                  <a:extLst>
                    <a:ext uri="{9D8B030D-6E8A-4147-A177-3AD203B41FA5}">
                      <a16:colId xmlns:a16="http://schemas.microsoft.com/office/drawing/2014/main" val="2126548198"/>
                    </a:ext>
                  </a:extLst>
                </a:gridCol>
              </a:tblGrid>
              <a:tr h="0">
                <a:tc>
                  <a:txBody>
                    <a:bodyPr/>
                    <a:lstStyle/>
                    <a:p>
                      <a:pPr lvl="0" algn="ctr"/>
                      <a:r>
                        <a:rPr lang="es-ES" dirty="0"/>
                        <a:t>TEORÍA</a:t>
                      </a:r>
                    </a:p>
                  </a:txBody>
                  <a:tcPr>
                    <a:solidFill>
                      <a:srgbClr val="000000"/>
                    </a:solidFill>
                  </a:tcPr>
                </a:tc>
                <a:tc>
                  <a:txBody>
                    <a:bodyPr/>
                    <a:lstStyle/>
                    <a:p>
                      <a:pPr lvl="0" algn="ctr"/>
                      <a:r>
                        <a:rPr lang="es-ES"/>
                        <a:t>EJERCICIOS</a:t>
                      </a:r>
                    </a:p>
                  </a:txBody>
                  <a:tcPr>
                    <a:solidFill>
                      <a:srgbClr val="92D050"/>
                    </a:solidFill>
                  </a:tcPr>
                </a:tc>
                <a:tc>
                  <a:txBody>
                    <a:bodyPr/>
                    <a:lstStyle/>
                    <a:p>
                      <a:pPr lvl="0" algn="ctr"/>
                      <a:r>
                        <a:rPr lang="es-ES" dirty="0">
                          <a:solidFill>
                            <a:schemeClr val="bg1"/>
                          </a:solidFill>
                        </a:rPr>
                        <a:t>JUEGOS</a:t>
                      </a:r>
                    </a:p>
                  </a:txBody>
                  <a:tcPr/>
                </a:tc>
                <a:tc>
                  <a:txBody>
                    <a:bodyPr/>
                    <a:lstStyle/>
                    <a:p>
                      <a:pPr lvl="0" algn="ctr">
                        <a:buNone/>
                      </a:pPr>
                      <a:r>
                        <a:rPr lang="es-ES" sz="1800" b="1" i="0" u="none" strike="noStrike">
                          <a:latin typeface="Calibri"/>
                        </a:rPr>
                        <a:t>VIDEO</a:t>
                      </a:r>
                      <a:endParaRPr lang="es-ES"/>
                    </a:p>
                  </a:txBody>
                  <a:tcPr/>
                </a:tc>
                <a:extLst>
                  <a:ext uri="{0D108BD9-81ED-4DB2-BD59-A6C34878D82A}">
                    <a16:rowId xmlns:a16="http://schemas.microsoft.com/office/drawing/2014/main" val="3703684554"/>
                  </a:ext>
                </a:extLst>
              </a:tr>
              <a:tr h="370844">
                <a:tc>
                  <a:txBody>
                    <a:bodyPr/>
                    <a:lstStyle/>
                    <a:p>
                      <a:pPr lvl="0"/>
                      <a:r>
                        <a:rPr lang="es-ES"/>
                        <a:t>T0A   </a:t>
                      </a:r>
                    </a:p>
                  </a:txBody>
                  <a:tcPr/>
                </a:tc>
                <a:tc>
                  <a:txBody>
                    <a:bodyPr/>
                    <a:lstStyle/>
                    <a:p>
                      <a:pPr lvl="0"/>
                      <a:endParaRPr lang="es-ES"/>
                    </a:p>
                  </a:txBody>
                  <a:tcPr/>
                </a:tc>
                <a:tc>
                  <a:txBody>
                    <a:bodyPr/>
                    <a:lstStyle/>
                    <a:p>
                      <a:pPr lvl="0"/>
                      <a:endParaRPr lang="es-ES">
                        <a:solidFill>
                          <a:srgbClr val="FF0000"/>
                        </a:solidFill>
                      </a:endParaRPr>
                    </a:p>
                  </a:txBody>
                  <a:tcPr/>
                </a:tc>
                <a:tc>
                  <a:txBody>
                    <a:bodyPr/>
                    <a:lstStyle/>
                    <a:p>
                      <a:pPr lvl="0">
                        <a:buNone/>
                      </a:pPr>
                      <a:endParaRPr lang="es-ES"/>
                    </a:p>
                  </a:txBody>
                  <a:tcPr/>
                </a:tc>
                <a:extLst>
                  <a:ext uri="{0D108BD9-81ED-4DB2-BD59-A6C34878D82A}">
                    <a16:rowId xmlns:a16="http://schemas.microsoft.com/office/drawing/2014/main" val="2907829823"/>
                  </a:ext>
                </a:extLst>
              </a:tr>
              <a:tr h="370844">
                <a:tc>
                  <a:txBody>
                    <a:bodyPr/>
                    <a:lstStyle/>
                    <a:p>
                      <a:pPr lvl="0"/>
                      <a:r>
                        <a:rPr lang="es-ES"/>
                        <a:t>T01- PRINCIPIO 1: ESPECIFICAR QUE ES VALOR PARA EL CLIENTE </a:t>
                      </a:r>
                    </a:p>
                  </a:txBody>
                  <a:tcPr/>
                </a:tc>
                <a:tc>
                  <a:txBody>
                    <a:bodyPr/>
                    <a:lstStyle/>
                    <a:p>
                      <a:pPr lvl="0"/>
                      <a:r>
                        <a:rPr lang="es-ES" dirty="0"/>
                        <a:t>T01-E1 Pen </a:t>
                      </a:r>
                      <a:r>
                        <a:rPr lang="es-ES" dirty="0" err="1"/>
                        <a:t>Game</a:t>
                      </a:r>
                      <a:endParaRPr lang="es-ES" dirty="0"/>
                    </a:p>
                  </a:txBody>
                  <a:tcPr/>
                </a:tc>
                <a:tc>
                  <a:txBody>
                    <a:bodyPr/>
                    <a:lstStyle/>
                    <a:p>
                      <a:pPr lvl="0"/>
                      <a:r>
                        <a:rPr lang="es-ES" dirty="0">
                          <a:solidFill>
                            <a:schemeClr val="tx1"/>
                          </a:solidFill>
                        </a:rPr>
                        <a:t>T04-G1</a:t>
                      </a:r>
                    </a:p>
                  </a:txBody>
                  <a:tcPr/>
                </a:tc>
                <a:tc>
                  <a:txBody>
                    <a:bodyPr/>
                    <a:lstStyle/>
                    <a:p>
                      <a:pPr lvl="0">
                        <a:buNone/>
                      </a:pPr>
                      <a:r>
                        <a:rPr lang="es-ES" sz="1800" b="0" i="0" u="none" strike="noStrike" dirty="0">
                          <a:latin typeface="Calibri"/>
                        </a:rPr>
                        <a:t>T01-V1</a:t>
                      </a:r>
                      <a:endParaRPr lang="es-ES" dirty="0"/>
                    </a:p>
                  </a:txBody>
                  <a:tcPr/>
                </a:tc>
                <a:extLst>
                  <a:ext uri="{0D108BD9-81ED-4DB2-BD59-A6C34878D82A}">
                    <a16:rowId xmlns:a16="http://schemas.microsoft.com/office/drawing/2014/main" val="1302121045"/>
                  </a:ext>
                </a:extLst>
              </a:tr>
              <a:tr h="0">
                <a:tc>
                  <a:txBody>
                    <a:bodyPr/>
                    <a:lstStyle/>
                    <a:p>
                      <a:pPr lvl="0"/>
                      <a:r>
                        <a:rPr lang="es-ES" dirty="0"/>
                        <a:t>T02 -PRINCIPIO 2 </a:t>
                      </a:r>
                    </a:p>
                  </a:txBody>
                  <a:tcPr/>
                </a:tc>
                <a:tc>
                  <a:txBody>
                    <a:bodyPr/>
                    <a:lstStyle/>
                    <a:p>
                      <a:pPr lvl="0"/>
                      <a:endParaRPr lang="es-ES"/>
                    </a:p>
                  </a:txBody>
                  <a:tcPr/>
                </a:tc>
                <a:tc>
                  <a:txBody>
                    <a:bodyPr/>
                    <a:lstStyle/>
                    <a:p>
                      <a:pPr lvl="0"/>
                      <a:endParaRPr lang="es-ES"/>
                    </a:p>
                  </a:txBody>
                  <a:tcPr/>
                </a:tc>
                <a:tc>
                  <a:txBody>
                    <a:bodyPr/>
                    <a:lstStyle/>
                    <a:p>
                      <a:pPr lvl="0">
                        <a:buNone/>
                      </a:pPr>
                      <a:endParaRPr lang="es-ES" dirty="0"/>
                    </a:p>
                  </a:txBody>
                  <a:tcPr/>
                </a:tc>
                <a:extLst>
                  <a:ext uri="{0D108BD9-81ED-4DB2-BD59-A6C34878D82A}">
                    <a16:rowId xmlns:a16="http://schemas.microsoft.com/office/drawing/2014/main" val="1733292668"/>
                  </a:ext>
                </a:extLst>
              </a:tr>
            </a:tbl>
          </a:graphicData>
        </a:graphic>
      </p:graphicFrame>
      <p:sp>
        <p:nvSpPr>
          <p:cNvPr id="5" name="Rectángulo 4">
            <a:extLst>
              <a:ext uri="{FF2B5EF4-FFF2-40B4-BE49-F238E27FC236}">
                <a16:creationId xmlns:a16="http://schemas.microsoft.com/office/drawing/2014/main" id="{C834BEEE-D4F9-4F17-B4E9-B49C977F8C16}"/>
              </a:ext>
            </a:extLst>
          </p:cNvPr>
          <p:cNvSpPr/>
          <p:nvPr/>
        </p:nvSpPr>
        <p:spPr>
          <a:xfrm>
            <a:off x="405627" y="4678161"/>
            <a:ext cx="1920907" cy="461662"/>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2400" b="0" i="0" u="none" strike="noStrike" kern="1200" cap="none" spc="0" baseline="0">
                <a:solidFill>
                  <a:srgbClr val="4472C4"/>
                </a:solidFill>
                <a:uFillTx/>
                <a:latin typeface="Calibri" pitchFamily="34"/>
              </a:rPr>
              <a:t>T01-V2 Waste</a:t>
            </a:r>
          </a:p>
        </p:txBody>
      </p:sp>
      <p:sp>
        <p:nvSpPr>
          <p:cNvPr id="6" name="Rectángulo 5">
            <a:extLst>
              <a:ext uri="{FF2B5EF4-FFF2-40B4-BE49-F238E27FC236}">
                <a16:creationId xmlns:a16="http://schemas.microsoft.com/office/drawing/2014/main" id="{CABBB7FD-CDC9-43DE-B41E-B77CE3D81EFE}"/>
              </a:ext>
            </a:extLst>
          </p:cNvPr>
          <p:cNvSpPr/>
          <p:nvPr/>
        </p:nvSpPr>
        <p:spPr>
          <a:xfrm>
            <a:off x="5431380" y="4562435"/>
            <a:ext cx="3869905" cy="46166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2400" b="0" i="0" u="none" strike="noStrike" kern="1200" cap="none" spc="0" baseline="0">
                <a:solidFill>
                  <a:srgbClr val="70AD47"/>
                </a:solidFill>
                <a:uFillTx/>
                <a:latin typeface="Calibri"/>
              </a:rPr>
              <a:t>T04-G    Juego de los sobres</a:t>
            </a:r>
          </a:p>
        </p:txBody>
      </p:sp>
      <p:sp>
        <p:nvSpPr>
          <p:cNvPr id="7" name="Rectángulo 7">
            <a:extLst>
              <a:ext uri="{FF2B5EF4-FFF2-40B4-BE49-F238E27FC236}">
                <a16:creationId xmlns:a16="http://schemas.microsoft.com/office/drawing/2014/main" id="{2A62D307-7634-48BB-9A3F-E3AA31F05BB0}"/>
              </a:ext>
            </a:extLst>
          </p:cNvPr>
          <p:cNvSpPr/>
          <p:nvPr/>
        </p:nvSpPr>
        <p:spPr>
          <a:xfrm>
            <a:off x="2577190" y="4318912"/>
            <a:ext cx="1273105" cy="369332"/>
          </a:xfrm>
          <a:prstGeom prst="rect">
            <a:avLst/>
          </a:prstGeom>
          <a:noFill/>
          <a:ln w="9528" cap="flat">
            <a:solidFill>
              <a:srgbClr val="000000"/>
            </a:solidFill>
            <a:prstDash val="solid"/>
            <a:miter/>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pitchFamily="34"/>
              </a:rPr>
              <a:t>1º Principio</a:t>
            </a:r>
          </a:p>
        </p:txBody>
      </p:sp>
      <p:sp>
        <p:nvSpPr>
          <p:cNvPr id="8" name="Rectángulo 8">
            <a:extLst>
              <a:ext uri="{FF2B5EF4-FFF2-40B4-BE49-F238E27FC236}">
                <a16:creationId xmlns:a16="http://schemas.microsoft.com/office/drawing/2014/main" id="{B8C9DCC7-7BFC-42EC-AE7F-27A1AFED0CB1}"/>
              </a:ext>
            </a:extLst>
          </p:cNvPr>
          <p:cNvSpPr/>
          <p:nvPr/>
        </p:nvSpPr>
        <p:spPr>
          <a:xfrm>
            <a:off x="481815" y="4688238"/>
            <a:ext cx="533387" cy="461662"/>
          </a:xfrm>
          <a:prstGeom prst="rect">
            <a:avLst/>
          </a:prstGeom>
          <a:no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9" name="Rectángulo 11">
            <a:extLst>
              <a:ext uri="{FF2B5EF4-FFF2-40B4-BE49-F238E27FC236}">
                <a16:creationId xmlns:a16="http://schemas.microsoft.com/office/drawing/2014/main" id="{246B68D7-2A1D-42A9-95B2-B8438F454D41}"/>
              </a:ext>
            </a:extLst>
          </p:cNvPr>
          <p:cNvSpPr/>
          <p:nvPr/>
        </p:nvSpPr>
        <p:spPr>
          <a:xfrm>
            <a:off x="1015212" y="4686382"/>
            <a:ext cx="359898" cy="461662"/>
          </a:xfrm>
          <a:prstGeom prst="rect">
            <a:avLst/>
          </a:prstGeom>
          <a:no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0" name="Rectángulo 14">
            <a:extLst>
              <a:ext uri="{FF2B5EF4-FFF2-40B4-BE49-F238E27FC236}">
                <a16:creationId xmlns:a16="http://schemas.microsoft.com/office/drawing/2014/main" id="{4B1DBB85-BBB9-40A3-8CC2-B3752557A8D7}"/>
              </a:ext>
            </a:extLst>
          </p:cNvPr>
          <p:cNvSpPr/>
          <p:nvPr/>
        </p:nvSpPr>
        <p:spPr>
          <a:xfrm>
            <a:off x="1375111" y="4686382"/>
            <a:ext cx="941118" cy="461662"/>
          </a:xfrm>
          <a:prstGeom prst="rect">
            <a:avLst/>
          </a:prstGeom>
          <a:no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1" name="Rectángulo 15">
            <a:extLst>
              <a:ext uri="{FF2B5EF4-FFF2-40B4-BE49-F238E27FC236}">
                <a16:creationId xmlns:a16="http://schemas.microsoft.com/office/drawing/2014/main" id="{3AE99152-564D-41DF-B18B-81ABDAF15C9F}"/>
              </a:ext>
            </a:extLst>
          </p:cNvPr>
          <p:cNvSpPr/>
          <p:nvPr/>
        </p:nvSpPr>
        <p:spPr>
          <a:xfrm>
            <a:off x="2577190" y="4791785"/>
            <a:ext cx="1045094" cy="369332"/>
          </a:xfrm>
          <a:prstGeom prst="rect">
            <a:avLst/>
          </a:prstGeom>
          <a:noFill/>
          <a:ln w="9528" cap="flat">
            <a:solidFill>
              <a:srgbClr val="000000"/>
            </a:solidFill>
            <a:prstDash val="solid"/>
            <a:miter/>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pitchFamily="34"/>
              </a:rPr>
              <a:t>2º VIDEO</a:t>
            </a:r>
          </a:p>
        </p:txBody>
      </p:sp>
      <p:sp>
        <p:nvSpPr>
          <p:cNvPr id="12" name="Rectángulo 19">
            <a:extLst>
              <a:ext uri="{FF2B5EF4-FFF2-40B4-BE49-F238E27FC236}">
                <a16:creationId xmlns:a16="http://schemas.microsoft.com/office/drawing/2014/main" id="{666ADF92-E9F4-4CB1-A7D3-2B30336E5D56}"/>
              </a:ext>
            </a:extLst>
          </p:cNvPr>
          <p:cNvSpPr/>
          <p:nvPr/>
        </p:nvSpPr>
        <p:spPr>
          <a:xfrm>
            <a:off x="2577190" y="5264667"/>
            <a:ext cx="2363339" cy="369332"/>
          </a:xfrm>
          <a:prstGeom prst="rect">
            <a:avLst/>
          </a:prstGeom>
          <a:noFill/>
          <a:ln w="9528" cap="flat">
            <a:solidFill>
              <a:srgbClr val="000000"/>
            </a:solidFill>
            <a:prstDash val="solid"/>
            <a:miter/>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pitchFamily="34"/>
              </a:rPr>
              <a:t>Nombre de la actividad</a:t>
            </a:r>
          </a:p>
        </p:txBody>
      </p:sp>
      <p:sp>
        <p:nvSpPr>
          <p:cNvPr id="14" name="Rectángulo 32">
            <a:extLst>
              <a:ext uri="{FF2B5EF4-FFF2-40B4-BE49-F238E27FC236}">
                <a16:creationId xmlns:a16="http://schemas.microsoft.com/office/drawing/2014/main" id="{E9F8290D-6D57-4A0B-95CF-9B869B20AD1F}"/>
              </a:ext>
            </a:extLst>
          </p:cNvPr>
          <p:cNvSpPr/>
          <p:nvPr/>
        </p:nvSpPr>
        <p:spPr>
          <a:xfrm>
            <a:off x="5482266" y="4549057"/>
            <a:ext cx="529903" cy="461662"/>
          </a:xfrm>
          <a:prstGeom prst="rect">
            <a:avLst/>
          </a:prstGeom>
          <a:no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5" name="Rectángulo 33">
            <a:extLst>
              <a:ext uri="{FF2B5EF4-FFF2-40B4-BE49-F238E27FC236}">
                <a16:creationId xmlns:a16="http://schemas.microsoft.com/office/drawing/2014/main" id="{83F233EF-7654-45B3-B8C3-5F12FF135A53}"/>
              </a:ext>
            </a:extLst>
          </p:cNvPr>
          <p:cNvSpPr/>
          <p:nvPr/>
        </p:nvSpPr>
        <p:spPr>
          <a:xfrm>
            <a:off x="6016587" y="4548271"/>
            <a:ext cx="478441" cy="461662"/>
          </a:xfrm>
          <a:prstGeom prst="rect">
            <a:avLst/>
          </a:prstGeom>
          <a:no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6" name="Rectángulo 34">
            <a:extLst>
              <a:ext uri="{FF2B5EF4-FFF2-40B4-BE49-F238E27FC236}">
                <a16:creationId xmlns:a16="http://schemas.microsoft.com/office/drawing/2014/main" id="{E3EF2E6D-144D-4026-ACC9-B58CFAFB4312}"/>
              </a:ext>
            </a:extLst>
          </p:cNvPr>
          <p:cNvSpPr/>
          <p:nvPr/>
        </p:nvSpPr>
        <p:spPr>
          <a:xfrm>
            <a:off x="6495028" y="4548271"/>
            <a:ext cx="2395754" cy="461662"/>
          </a:xfrm>
          <a:prstGeom prst="rect">
            <a:avLst/>
          </a:prstGeom>
          <a:noFill/>
          <a:ln w="12701"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19" name="Otsikko 1">
            <a:extLst>
              <a:ext uri="{FF2B5EF4-FFF2-40B4-BE49-F238E27FC236}">
                <a16:creationId xmlns:a16="http://schemas.microsoft.com/office/drawing/2014/main" id="{5D760590-104F-4008-ADF3-35447E900A89}"/>
              </a:ext>
            </a:extLst>
          </p:cNvPr>
          <p:cNvSpPr txBox="1"/>
          <p:nvPr/>
        </p:nvSpPr>
        <p:spPr>
          <a:xfrm>
            <a:off x="1689100" y="442450"/>
            <a:ext cx="8610600" cy="1199537"/>
          </a:xfrm>
          <a:prstGeom prst="rect">
            <a:avLst/>
          </a:prstGeom>
          <a:noFill/>
          <a:ln cap="flat">
            <a:noFill/>
          </a:ln>
        </p:spPr>
        <p:txBody>
          <a:bodyPr vert="horz" wrap="square" lIns="91440" tIns="45720" rIns="91440" bIns="45720" anchor="t" anchorCtr="1" compatLnSpc="1">
            <a:normAutofit/>
          </a:bodyPr>
          <a:lstStyle/>
          <a:p>
            <a:pPr algn="ctr">
              <a:lnSpc>
                <a:spcPct val="90000"/>
              </a:lnSpc>
              <a:defRPr sz="1800" b="0" i="0" u="none" strike="noStrike" kern="0" cap="none" spc="0" baseline="0">
                <a:solidFill>
                  <a:srgbClr val="000000"/>
                </a:solidFill>
                <a:uFillTx/>
              </a:defRPr>
            </a:pPr>
            <a:r>
              <a:rPr lang="en-US" sz="4000" b="1" i="0" u="none" strike="noStrike" kern="1200" cap="none" spc="0" baseline="0" dirty="0">
                <a:solidFill>
                  <a:srgbClr val="000000"/>
                </a:solidFill>
                <a:uFillTx/>
                <a:latin typeface="Calibri" pitchFamily="34"/>
              </a:rPr>
              <a:t>CODIFICACIÓN DE LOS DOCUMENTOS DEL </a:t>
            </a:r>
            <a:r>
              <a:rPr lang="en-US" sz="3600" b="1" i="0" u="none" strike="noStrike" kern="1200" cap="none" spc="0" baseline="0" dirty="0">
                <a:solidFill>
                  <a:srgbClr val="000000"/>
                </a:solidFill>
                <a:uFillTx/>
                <a:latin typeface="Calibri" pitchFamily="34"/>
              </a:rPr>
              <a:t>PROYECTO</a:t>
            </a:r>
            <a:endParaRPr lang="en-US" sz="4000" b="1" i="0" u="none" strike="noStrike" kern="1200" cap="none" spc="0" baseline="0" dirty="0">
              <a:solidFill>
                <a:srgbClr val="000000"/>
              </a:solidFill>
              <a:uFillTx/>
              <a:latin typeface="Calibri" pitchFamily="34"/>
            </a:endParaRPr>
          </a:p>
          <a:p>
            <a:pPr marL="0" marR="0" lvl="0" indent="0" algn="ctr"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endParaRPr kumimoji="0" lang="en-US" sz="4000" b="1" i="0" u="none" strike="noStrike" kern="1200" cap="none" spc="0" normalizeH="0" baseline="0" noProof="0" dirty="0">
              <a:ln>
                <a:noFill/>
              </a:ln>
              <a:solidFill>
                <a:srgbClr val="000000"/>
              </a:solidFill>
              <a:effectLst/>
              <a:uLnTx/>
              <a:uFillTx/>
              <a:latin typeface="Calibri"/>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43">
    <p:spTree>
      <p:nvGrpSpPr>
        <p:cNvPr id="1" name=""/>
        <p:cNvGrpSpPr/>
        <p:nvPr/>
      </p:nvGrpSpPr>
      <p:grpSpPr>
        <a:xfrm>
          <a:off x="0" y="0"/>
          <a:ext cx="0" cy="0"/>
          <a:chOff x="0" y="0"/>
          <a:chExt cx="0" cy="0"/>
        </a:xfrm>
      </p:grpSpPr>
      <p:sp>
        <p:nvSpPr>
          <p:cNvPr id="3" name="Rectángulo 3">
            <a:extLst>
              <a:ext uri="{FF2B5EF4-FFF2-40B4-BE49-F238E27FC236}">
                <a16:creationId xmlns:a16="http://schemas.microsoft.com/office/drawing/2014/main" id="{8531534A-CF7A-4B86-8E88-41631632BB5E}"/>
              </a:ext>
            </a:extLst>
          </p:cNvPr>
          <p:cNvSpPr/>
          <p:nvPr/>
        </p:nvSpPr>
        <p:spPr>
          <a:xfrm>
            <a:off x="3356314" y="3189619"/>
            <a:ext cx="6096003" cy="12464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p:txBody>
      </p:sp>
      <p:graphicFrame>
        <p:nvGraphicFramePr>
          <p:cNvPr id="4" name="Tabla 6">
            <a:extLst>
              <a:ext uri="{FF2B5EF4-FFF2-40B4-BE49-F238E27FC236}">
                <a16:creationId xmlns:a16="http://schemas.microsoft.com/office/drawing/2014/main" id="{31A1E544-233B-4251-86E2-37256824297E}"/>
              </a:ext>
            </a:extLst>
          </p:cNvPr>
          <p:cNvGraphicFramePr>
            <a:graphicFrameLocks noGrp="1"/>
          </p:cNvGraphicFramePr>
          <p:nvPr>
            <p:extLst>
              <p:ext uri="{D42A27DB-BD31-4B8C-83A1-F6EECF244321}">
                <p14:modId xmlns:p14="http://schemas.microsoft.com/office/powerpoint/2010/main" val="1258142492"/>
              </p:ext>
            </p:extLst>
          </p:nvPr>
        </p:nvGraphicFramePr>
        <p:xfrm>
          <a:off x="2307102" y="915765"/>
          <a:ext cx="8094198" cy="5381212"/>
        </p:xfrm>
        <a:graphic>
          <a:graphicData uri="http://schemas.openxmlformats.org/drawingml/2006/table">
            <a:tbl>
              <a:tblPr firstRow="1" bandRow="1">
                <a:effectLst/>
                <a:tableStyleId>{5C22544A-7EE6-4342-B048-85BDC9FD1C3A}</a:tableStyleId>
              </a:tblPr>
              <a:tblGrid>
                <a:gridCol w="1221911">
                  <a:extLst>
                    <a:ext uri="{9D8B030D-6E8A-4147-A177-3AD203B41FA5}">
                      <a16:colId xmlns:a16="http://schemas.microsoft.com/office/drawing/2014/main" val="1396560804"/>
                    </a:ext>
                  </a:extLst>
                </a:gridCol>
                <a:gridCol w="4392009">
                  <a:extLst>
                    <a:ext uri="{9D8B030D-6E8A-4147-A177-3AD203B41FA5}">
                      <a16:colId xmlns:a16="http://schemas.microsoft.com/office/drawing/2014/main" val="355871147"/>
                    </a:ext>
                  </a:extLst>
                </a:gridCol>
                <a:gridCol w="2480278">
                  <a:extLst>
                    <a:ext uri="{9D8B030D-6E8A-4147-A177-3AD203B41FA5}">
                      <a16:colId xmlns:a16="http://schemas.microsoft.com/office/drawing/2014/main" val="4194943359"/>
                    </a:ext>
                  </a:extLst>
                </a:gridCol>
              </a:tblGrid>
              <a:tr h="339463">
                <a:tc>
                  <a:txBody>
                    <a:bodyPr/>
                    <a:lstStyle/>
                    <a:p>
                      <a:pPr lvl="0" algn="ctr"/>
                      <a:r>
                        <a:rPr lang="es-ES"/>
                        <a:t>CAPITULO</a:t>
                      </a:r>
                    </a:p>
                  </a:txBody>
                  <a:tcPr>
                    <a:lnB w="12701" cap="flat" cmpd="sng" algn="ctr">
                      <a:solidFill>
                        <a:srgbClr val="000000"/>
                      </a:solidFill>
                      <a:prstDash val="solid"/>
                      <a:round/>
                      <a:headEnd type="none" w="med" len="med"/>
                      <a:tailEnd type="none" w="med" len="med"/>
                    </a:lnB>
                    <a:solidFill>
                      <a:srgbClr val="000000"/>
                    </a:solidFill>
                  </a:tcPr>
                </a:tc>
                <a:tc>
                  <a:txBody>
                    <a:bodyPr/>
                    <a:lstStyle/>
                    <a:p>
                      <a:pPr lvl="0" algn="ctr"/>
                      <a:r>
                        <a:rPr lang="es-ES"/>
                        <a:t>JUEGO</a:t>
                      </a:r>
                    </a:p>
                  </a:txBody>
                  <a:tcPr>
                    <a:lnB w="12701" cap="flat" cmpd="sng" algn="ctr">
                      <a:solidFill>
                        <a:srgbClr val="000000"/>
                      </a:solidFill>
                      <a:prstDash val="solid"/>
                      <a:round/>
                      <a:headEnd type="none" w="med" len="med"/>
                      <a:tailEnd type="none" w="med" len="med"/>
                    </a:lnB>
                    <a:solidFill>
                      <a:srgbClr val="92D050"/>
                    </a:solidFill>
                  </a:tcPr>
                </a:tc>
                <a:tc>
                  <a:txBody>
                    <a:bodyPr/>
                    <a:lstStyle/>
                    <a:p>
                      <a:pPr lvl="0" algn="ctr"/>
                      <a:r>
                        <a:rPr lang="es-ES"/>
                        <a:t>EJERCICIO</a:t>
                      </a:r>
                    </a:p>
                  </a:txBody>
                  <a:tcPr>
                    <a:lnB w="12701"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530192164"/>
                  </a:ext>
                </a:extLst>
              </a:tr>
              <a:tr h="339463">
                <a:tc rowSpan="2">
                  <a:txBody>
                    <a:bodyPr/>
                    <a:lstStyle/>
                    <a:p>
                      <a:pPr lvl="0"/>
                      <a:r>
                        <a:rPr lang="es-ES"/>
                        <a:t>T00B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sz="1600">
                          <a:solidFill>
                            <a:schemeClr val="tx1"/>
                          </a:solidFill>
                        </a:rPr>
                        <a:t>T00B-Gb Juego de la pelota (Ronda 1)</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s-ES">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0219168"/>
                  </a:ext>
                </a:extLst>
              </a:tr>
              <a:tr h="339463">
                <a:tc vMerge="1">
                  <a:txBody>
                    <a:bodyPr/>
                    <a:lstStyle/>
                    <a:p>
                      <a:endParaRPr lang="es-ES"/>
                    </a:p>
                  </a:txBody>
                  <a:tcPr/>
                </a:tc>
                <a:tc>
                  <a:txBody>
                    <a:bodyPr/>
                    <a:lstStyle/>
                    <a:p>
                      <a:pPr lvl="0"/>
                      <a:r>
                        <a:rPr lang="es-ES" sz="1600">
                          <a:solidFill>
                            <a:schemeClr val="tx1"/>
                          </a:solidFill>
                        </a:rPr>
                        <a:t>T00B-Ga  Juego de los bolígrafos (Ronda 1)</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s-ES">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04925274"/>
                  </a:ext>
                </a:extLst>
              </a:tr>
              <a:tr h="339463">
                <a:tc rowSpan="2">
                  <a:txBody>
                    <a:bodyPr/>
                    <a:lstStyle/>
                    <a:p>
                      <a:pPr lvl="0"/>
                      <a:r>
                        <a:rPr lang="es-ES"/>
                        <a:t>T01</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s-ES" sz="160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a:solidFill>
                            <a:schemeClr val="tx1"/>
                          </a:solidFill>
                        </a:rPr>
                        <a:t>T01-E1 Kano​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3307831"/>
                  </a:ext>
                </a:extLst>
              </a:tr>
              <a:tr h="339463">
                <a:tc vMerge="1">
                  <a:txBody>
                    <a:bodyPr/>
                    <a:lstStyle/>
                    <a:p>
                      <a:endParaRPr lang="es-ES"/>
                    </a:p>
                  </a:txBody>
                  <a:tcPr/>
                </a:tc>
                <a:tc>
                  <a:txBody>
                    <a:bodyPr/>
                    <a:lstStyle/>
                    <a:p>
                      <a:pPr lvl="0"/>
                      <a:r>
                        <a:rPr lang="es-ES" sz="1600">
                          <a:solidFill>
                            <a:schemeClr val="tx1"/>
                          </a:solidFill>
                        </a:rPr>
                        <a:t>T01- G Juego de las cartas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s-ES" sz="160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1923786"/>
                  </a:ext>
                </a:extLst>
              </a:tr>
              <a:tr h="339463">
                <a:tc>
                  <a:txBody>
                    <a:bodyPr/>
                    <a:lstStyle/>
                    <a:p>
                      <a:pPr lvl="0">
                        <a:buNone/>
                      </a:pPr>
                      <a:r>
                        <a:rPr lang="es-ES"/>
                        <a:t>T02</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buNone/>
                      </a:pPr>
                      <a:endParaRPr lang="es-ES" sz="160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a:solidFill>
                            <a:schemeClr val="tx1"/>
                          </a:solidFill>
                        </a:rPr>
                        <a:t>T02-E1 Mapeo de proceso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92327797"/>
                  </a:ext>
                </a:extLst>
              </a:tr>
              <a:tr h="339463">
                <a:tc>
                  <a:txBody>
                    <a:bodyPr/>
                    <a:lstStyle/>
                    <a:p>
                      <a:pPr lvl="0"/>
                      <a:endParaRPr lang="es-ES"/>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s-ES" sz="160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sz="1600">
                          <a:solidFill>
                            <a:schemeClr val="tx1"/>
                          </a:solidFill>
                        </a:rPr>
                        <a:t>T02-E2 Coffe </a:t>
                      </a:r>
                      <a:r>
                        <a:rPr lang="es-ES" sz="1600" err="1">
                          <a:solidFill>
                            <a:schemeClr val="tx1"/>
                          </a:solidFill>
                        </a:rPr>
                        <a:t>Kaizen</a:t>
                      </a:r>
                      <a:r>
                        <a:rPr lang="es-ES" sz="1600">
                          <a:solidFill>
                            <a:schemeClr val="tx1"/>
                          </a:solidFill>
                        </a:rPr>
                        <a:t>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9971350"/>
                  </a:ext>
                </a:extLst>
              </a:tr>
              <a:tr h="339463">
                <a:tc rowSpan="5">
                  <a:txBody>
                    <a:bodyPr/>
                    <a:lstStyle/>
                    <a:p>
                      <a:pPr lvl="0"/>
                      <a:r>
                        <a:rPr lang="es-ES"/>
                        <a:t>T03</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s-ES" sz="160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sz="1600" dirty="0">
                          <a:solidFill>
                            <a:schemeClr val="tx1"/>
                          </a:solidFill>
                        </a:rPr>
                        <a:t>T03-E1 5S Números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1797614"/>
                  </a:ext>
                </a:extLst>
              </a:tr>
              <a:tr h="339463">
                <a:tc vMerge="1">
                  <a:txBody>
                    <a:bodyPr/>
                    <a:lstStyle/>
                    <a:p>
                      <a:endParaRPr lang="es-ES"/>
                    </a:p>
                  </a:txBody>
                  <a:tcPr/>
                </a:tc>
                <a:tc>
                  <a:txBody>
                    <a:bodyPr/>
                    <a:lstStyle/>
                    <a:p>
                      <a:pPr marL="0" lvl="0" indent="0" algn="l">
                        <a:lnSpc>
                          <a:spcPct val="100000"/>
                        </a:lnSpc>
                        <a:spcBef>
                          <a:spcPts val="0"/>
                        </a:spcBef>
                        <a:spcAft>
                          <a:spcPts val="0"/>
                        </a:spcAft>
                        <a:buNone/>
                      </a:pPr>
                      <a:endParaRPr lang="es-ES" sz="160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lvl="0" indent="0" algn="l">
                        <a:lnSpc>
                          <a:spcPct val="100000"/>
                        </a:lnSpc>
                        <a:spcBef>
                          <a:spcPts val="0"/>
                        </a:spcBef>
                        <a:spcAft>
                          <a:spcPts val="0"/>
                        </a:spcAft>
                        <a:buNone/>
                      </a:pPr>
                      <a:r>
                        <a:rPr lang="es-ES" sz="1600">
                          <a:solidFill>
                            <a:schemeClr val="tx1"/>
                          </a:solidFill>
                        </a:rPr>
                        <a:t>T03-E2 Individual </a:t>
                      </a:r>
                      <a:r>
                        <a:rPr lang="es-ES" sz="1600" err="1">
                          <a:solidFill>
                            <a:schemeClr val="tx1"/>
                          </a:solidFill>
                        </a:rPr>
                        <a:t>Trolley</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066350"/>
                  </a:ext>
                </a:extLst>
              </a:tr>
              <a:tr h="339463">
                <a:tc vMerge="1">
                  <a:txBody>
                    <a:bodyPr/>
                    <a:lstStyle/>
                    <a:p>
                      <a:endParaRPr lang="es-ES"/>
                    </a:p>
                  </a:txBody>
                  <a:tcPr/>
                </a:tc>
                <a:tc>
                  <a:txBody>
                    <a:bodyPr/>
                    <a:lstStyle/>
                    <a:p>
                      <a:pPr marL="0" marR="0" lvl="0" indent="0" algn="l" rtl="0" fontAlgn="auto" hangingPunct="1">
                        <a:lnSpc>
                          <a:spcPct val="100000"/>
                        </a:lnSpc>
                        <a:spcBef>
                          <a:spcPts val="0"/>
                        </a:spcBef>
                        <a:spcAft>
                          <a:spcPts val="0"/>
                        </a:spcAft>
                        <a:buNone/>
                      </a:pPr>
                      <a:r>
                        <a:rPr lang="es-ES" sz="1600">
                          <a:solidFill>
                            <a:schemeClr val="tx1"/>
                          </a:solidFill>
                        </a:rPr>
                        <a:t>T03-Ga Juego de los números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rtl="0" fontAlgn="auto" hangingPunct="1">
                        <a:lnSpc>
                          <a:spcPct val="100000"/>
                        </a:lnSpc>
                        <a:spcBef>
                          <a:spcPts val="0"/>
                        </a:spcBef>
                        <a:spcAft>
                          <a:spcPts val="0"/>
                        </a:spcAft>
                        <a:buNone/>
                      </a:pPr>
                      <a:endParaRPr lang="es-ES">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10164093"/>
                  </a:ext>
                </a:extLst>
              </a:tr>
              <a:tr h="339463">
                <a:tc vMerge="1">
                  <a:txBody>
                    <a:bodyPr/>
                    <a:lstStyle/>
                    <a:p>
                      <a:endParaRPr lang="es-ES"/>
                    </a:p>
                  </a:txBody>
                  <a:tcPr/>
                </a:tc>
                <a:tc>
                  <a:txBody>
                    <a:bodyPr/>
                    <a:lstStyle/>
                    <a:p>
                      <a:pPr marL="0" marR="0" lvl="0" indent="0" algn="l" rtl="0" fontAlgn="auto" hangingPunct="1">
                        <a:lnSpc>
                          <a:spcPct val="100000"/>
                        </a:lnSpc>
                        <a:spcBef>
                          <a:spcPts val="0"/>
                        </a:spcBef>
                        <a:spcAft>
                          <a:spcPts val="0"/>
                        </a:spcAft>
                        <a:buNone/>
                      </a:pPr>
                      <a:r>
                        <a:rPr lang="es-ES" sz="1600">
                          <a:solidFill>
                            <a:schemeClr val="tx1"/>
                          </a:solidFill>
                        </a:rPr>
                        <a:t>T03-Gb Juego de los aviones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rtl="0" fontAlgn="auto" hangingPunct="1">
                        <a:lnSpc>
                          <a:spcPct val="100000"/>
                        </a:lnSpc>
                        <a:spcBef>
                          <a:spcPts val="0"/>
                        </a:spcBef>
                        <a:spcAft>
                          <a:spcPts val="0"/>
                        </a:spcAft>
                        <a:buNone/>
                      </a:pPr>
                      <a:endParaRPr lang="es-ES">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65460163"/>
                  </a:ext>
                </a:extLst>
              </a:tr>
              <a:tr h="339463">
                <a:tc vMerge="1">
                  <a:txBody>
                    <a:bodyPr/>
                    <a:lstStyle/>
                    <a:p>
                      <a:endParaRPr lang="es-ES"/>
                    </a:p>
                  </a:txBody>
                  <a:tcPr/>
                </a:tc>
                <a:tc>
                  <a:txBody>
                    <a:bodyPr/>
                    <a:lstStyle/>
                    <a:p>
                      <a:pPr marL="0" marR="0" lvl="0" indent="0" algn="l" rtl="0" fontAlgn="auto" hangingPunct="1">
                        <a:lnSpc>
                          <a:spcPct val="100000"/>
                        </a:lnSpc>
                        <a:spcBef>
                          <a:spcPts val="0"/>
                        </a:spcBef>
                        <a:spcAft>
                          <a:spcPts val="0"/>
                        </a:spcAft>
                        <a:buNone/>
                      </a:pPr>
                      <a:r>
                        <a:rPr lang="es-ES" sz="1600">
                          <a:solidFill>
                            <a:schemeClr val="tx1"/>
                          </a:solidFill>
                        </a:rPr>
                        <a:t>T03-Gc Juego de los coches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rtl="0" fontAlgn="auto" hangingPunct="1">
                        <a:lnSpc>
                          <a:spcPct val="100000"/>
                        </a:lnSpc>
                        <a:spcBef>
                          <a:spcPts val="0"/>
                        </a:spcBef>
                        <a:spcAft>
                          <a:spcPts val="0"/>
                        </a:spcAft>
                        <a:buNone/>
                      </a:pPr>
                      <a:endParaRPr lang="es-ES">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0368663"/>
                  </a:ext>
                </a:extLst>
              </a:tr>
              <a:tr h="339463">
                <a:tc>
                  <a:txBody>
                    <a:bodyPr/>
                    <a:lstStyle/>
                    <a:p>
                      <a:pPr lvl="0"/>
                      <a:r>
                        <a:rPr lang="es-ES"/>
                        <a:t>T04</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r>
                        <a:rPr lang="es-ES" sz="1600">
                          <a:solidFill>
                            <a:schemeClr val="tx1"/>
                          </a:solidFill>
                        </a:rPr>
                        <a:t>T04 G  Juego de los sobres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endParaRPr lang="es-ES">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7865226"/>
                  </a:ext>
                </a:extLst>
              </a:tr>
              <a:tr h="339463">
                <a:tc>
                  <a:txBody>
                    <a:bodyPr/>
                    <a:lstStyle/>
                    <a:p>
                      <a:pPr marL="0" marR="0" lvl="0" indent="0" algn="l" defTabSz="914400" rtl="0" fontAlgn="auto" hangingPunct="1">
                        <a:lnSpc>
                          <a:spcPct val="100000"/>
                        </a:lnSpc>
                        <a:spcBef>
                          <a:spcPts val="0"/>
                        </a:spcBef>
                        <a:spcAft>
                          <a:spcPts val="0"/>
                        </a:spcAft>
                        <a:buNone/>
                        <a:tabLst/>
                      </a:pPr>
                      <a:r>
                        <a:rPr lang="es-ES"/>
                        <a:t>T05</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sz="1600">
                          <a:solidFill>
                            <a:schemeClr val="tx1"/>
                          </a:solidFill>
                        </a:rPr>
                        <a:t>T00B-Ga Juego de los bolígrafos (Ronda 2 y 3)</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endParaRPr lang="es-ES">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3047641"/>
                  </a:ext>
                </a:extLst>
              </a:tr>
              <a:tr h="339463">
                <a:tc>
                  <a:txBody>
                    <a:bodyPr/>
                    <a:lstStyle/>
                    <a:p>
                      <a:pPr lvl="0"/>
                      <a:r>
                        <a:rPr lang="es-ES"/>
                        <a:t>T06</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rtl="0" fontAlgn="auto" hangingPunct="1">
                        <a:lnSpc>
                          <a:spcPct val="100000"/>
                        </a:lnSpc>
                        <a:spcBef>
                          <a:spcPts val="0"/>
                        </a:spcBef>
                        <a:spcAft>
                          <a:spcPts val="0"/>
                        </a:spcAft>
                        <a:buNone/>
                      </a:pPr>
                      <a:r>
                        <a:rPr lang="es-ES" sz="1600">
                          <a:solidFill>
                            <a:schemeClr val="tx1"/>
                          </a:solidFill>
                        </a:rPr>
                        <a:t>T00B-Gb Juego de la pelota (Ronda 2 y 3)</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rtl="0" fontAlgn="auto" hangingPunct="1">
                        <a:lnSpc>
                          <a:spcPct val="100000"/>
                        </a:lnSpc>
                        <a:spcBef>
                          <a:spcPts val="0"/>
                        </a:spcBef>
                        <a:spcAft>
                          <a:spcPts val="0"/>
                        </a:spcAft>
                        <a:buNone/>
                      </a:pPr>
                      <a:endParaRPr lang="es-ES" dirty="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96470608"/>
                  </a:ext>
                </a:extLst>
              </a:tr>
            </a:tbl>
          </a:graphicData>
        </a:graphic>
      </p:graphicFrame>
      <p:sp>
        <p:nvSpPr>
          <p:cNvPr id="5" name="Otsikko 1">
            <a:extLst>
              <a:ext uri="{FF2B5EF4-FFF2-40B4-BE49-F238E27FC236}">
                <a16:creationId xmlns:a16="http://schemas.microsoft.com/office/drawing/2014/main" id="{44D13E2F-B755-4F67-BE32-E0110E8C97DA}"/>
              </a:ext>
            </a:extLst>
          </p:cNvPr>
          <p:cNvSpPr txBox="1"/>
          <p:nvPr/>
        </p:nvSpPr>
        <p:spPr>
          <a:xfrm>
            <a:off x="4" y="316523"/>
            <a:ext cx="12191996" cy="612627"/>
          </a:xfrm>
          <a:prstGeom prst="rect">
            <a:avLst/>
          </a:prstGeom>
          <a:noFill/>
          <a:ln cap="flat">
            <a:noFill/>
          </a:ln>
        </p:spPr>
        <p:txBody>
          <a:bodyPr vert="horz" wrap="square" lIns="91440" tIns="45720" rIns="91440" bIns="45720" anchor="t" anchorCtr="1" compatLnSpc="1">
            <a:normAutofit lnSpcReduction="10000"/>
          </a:bodyPr>
          <a:lstStyle/>
          <a:p>
            <a:pPr marL="0" marR="0" lvl="0" indent="0" algn="ctr"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r>
              <a:rPr lang="en-US" sz="4100" b="1" dirty="0">
                <a:solidFill>
                  <a:srgbClr val="000000"/>
                </a:solidFill>
                <a:latin typeface="Calibri"/>
              </a:rPr>
              <a:t>CODIFICACIÓN DE JUEGOS Y EJERCICIOS</a:t>
            </a:r>
            <a:endParaRPr kumimoji="0" lang="en-US" sz="4100" b="1" i="0" u="none" strike="noStrike" kern="1200" cap="none" spc="0" normalizeH="0" baseline="0" noProof="0" dirty="0">
              <a:ln>
                <a:noFill/>
              </a:ln>
              <a:solidFill>
                <a:srgbClr val="000000"/>
              </a:solidFill>
              <a:effectLst/>
              <a:uLnTx/>
              <a:uFillTx/>
              <a:latin typeface="Calibri"/>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39">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F7CA73BF-1BC9-4E67-AB97-39394F991986}"/>
              </a:ext>
            </a:extLst>
          </p:cNvPr>
          <p:cNvSpPr txBox="1"/>
          <p:nvPr/>
        </p:nvSpPr>
        <p:spPr>
          <a:xfrm>
            <a:off x="306278" y="1183425"/>
            <a:ext cx="11579440" cy="458563"/>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2800" b="1" i="0" u="none" strike="noStrike" kern="1200" cap="none" spc="0" baseline="0" dirty="0">
                <a:solidFill>
                  <a:srgbClr val="000000"/>
                </a:solidFill>
                <a:uFillTx/>
                <a:latin typeface="Calibri" pitchFamily="34"/>
              </a:rPr>
              <a:t>Lista de videos</a:t>
            </a:r>
          </a:p>
        </p:txBody>
      </p:sp>
      <p:sp>
        <p:nvSpPr>
          <p:cNvPr id="3" name="Rectángulo 3">
            <a:extLst>
              <a:ext uri="{FF2B5EF4-FFF2-40B4-BE49-F238E27FC236}">
                <a16:creationId xmlns:a16="http://schemas.microsoft.com/office/drawing/2014/main" id="{D8E83020-395B-453C-A7F2-81A6C61F39D0}"/>
              </a:ext>
            </a:extLst>
          </p:cNvPr>
          <p:cNvSpPr/>
          <p:nvPr/>
        </p:nvSpPr>
        <p:spPr>
          <a:xfrm>
            <a:off x="3356314" y="3189619"/>
            <a:ext cx="6096003" cy="12464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p:txBody>
      </p:sp>
      <p:graphicFrame>
        <p:nvGraphicFramePr>
          <p:cNvPr id="4" name="Tabla 6">
            <a:extLst>
              <a:ext uri="{FF2B5EF4-FFF2-40B4-BE49-F238E27FC236}">
                <a16:creationId xmlns:a16="http://schemas.microsoft.com/office/drawing/2014/main" id="{5432E683-E7F1-4C4C-99C6-AACEA37FB4FB}"/>
              </a:ext>
            </a:extLst>
          </p:cNvPr>
          <p:cNvGraphicFramePr>
            <a:graphicFrameLocks noGrp="1"/>
          </p:cNvGraphicFramePr>
          <p:nvPr>
            <p:extLst>
              <p:ext uri="{D42A27DB-BD31-4B8C-83A1-F6EECF244321}">
                <p14:modId xmlns:p14="http://schemas.microsoft.com/office/powerpoint/2010/main" val="4279272480"/>
              </p:ext>
            </p:extLst>
          </p:nvPr>
        </p:nvGraphicFramePr>
        <p:xfrm>
          <a:off x="3064214" y="931675"/>
          <a:ext cx="7146586" cy="5483875"/>
        </p:xfrm>
        <a:graphic>
          <a:graphicData uri="http://schemas.openxmlformats.org/drawingml/2006/table">
            <a:tbl>
              <a:tblPr firstRow="1" bandRow="1">
                <a:effectLst/>
                <a:tableStyleId>{5C22544A-7EE6-4342-B048-85BDC9FD1C3A}</a:tableStyleId>
              </a:tblPr>
              <a:tblGrid>
                <a:gridCol w="1450191">
                  <a:extLst>
                    <a:ext uri="{9D8B030D-6E8A-4147-A177-3AD203B41FA5}">
                      <a16:colId xmlns:a16="http://schemas.microsoft.com/office/drawing/2014/main" val="350951165"/>
                    </a:ext>
                  </a:extLst>
                </a:gridCol>
                <a:gridCol w="5696395">
                  <a:extLst>
                    <a:ext uri="{9D8B030D-6E8A-4147-A177-3AD203B41FA5}">
                      <a16:colId xmlns:a16="http://schemas.microsoft.com/office/drawing/2014/main" val="1181545394"/>
                    </a:ext>
                  </a:extLst>
                </a:gridCol>
              </a:tblGrid>
              <a:tr h="0">
                <a:tc>
                  <a:txBody>
                    <a:bodyPr/>
                    <a:lstStyle/>
                    <a:p>
                      <a:pPr lvl="0" algn="ctr"/>
                      <a:r>
                        <a:rPr lang="es-ES" dirty="0" err="1"/>
                        <a:t>CAPíTULO</a:t>
                      </a:r>
                      <a:endParaRPr lang="es-ES" dirty="0"/>
                    </a:p>
                  </a:txBody>
                  <a:tcPr>
                    <a:lnB w="12701" cap="flat" cmpd="sng" algn="ctr">
                      <a:solidFill>
                        <a:srgbClr val="000000"/>
                      </a:solidFill>
                      <a:prstDash val="solid"/>
                      <a:round/>
                      <a:headEnd type="none" w="med" len="med"/>
                      <a:tailEnd type="none" w="med" len="med"/>
                    </a:lnB>
                    <a:solidFill>
                      <a:srgbClr val="000000"/>
                    </a:solidFill>
                  </a:tcPr>
                </a:tc>
                <a:tc>
                  <a:txBody>
                    <a:bodyPr/>
                    <a:lstStyle/>
                    <a:p>
                      <a:pPr marL="0" lvl="0" algn="ctr" defTabSz="914400" rtl="0" hangingPunct="1"/>
                      <a:r>
                        <a:rPr lang="es-ES" sz="1800" b="1" kern="1200">
                          <a:solidFill>
                            <a:srgbClr val="FFFFFF"/>
                          </a:solidFill>
                          <a:latin typeface="Calibri"/>
                        </a:rPr>
                        <a:t>VIDEOS</a:t>
                      </a:r>
                    </a:p>
                  </a:txBody>
                  <a:tcPr>
                    <a:lnB w="12701"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72487696"/>
                  </a:ext>
                </a:extLst>
              </a:tr>
              <a:tr h="370844">
                <a:tc>
                  <a:txBody>
                    <a:bodyPr/>
                    <a:lstStyle/>
                    <a:p>
                      <a:pPr lvl="0"/>
                      <a:r>
                        <a:rPr lang="es-ES"/>
                        <a:t>T00B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a:t>T00B-V1 Lean Pizza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4605728"/>
                  </a:ext>
                </a:extLst>
              </a:tr>
              <a:tr h="370844">
                <a:tc rowSpan="2">
                  <a:txBody>
                    <a:bodyPr/>
                    <a:lstStyle/>
                    <a:p>
                      <a:pPr lvl="0"/>
                      <a:r>
                        <a:rPr lang="es-ES"/>
                        <a:t>T01</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dirty="0"/>
                        <a:t>T01-V1 Gestión Lean- Aumento valor e identificar despilfarros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4201678"/>
                  </a:ext>
                </a:extLst>
              </a:tr>
              <a:tr h="370844">
                <a:tc vMerge="1">
                  <a:txBody>
                    <a:bodyPr/>
                    <a:lstStyle/>
                    <a:p>
                      <a:endParaRPr lang="es-ES"/>
                    </a:p>
                  </a:txBody>
                  <a:tcPr/>
                </a:tc>
                <a:tc>
                  <a:txBody>
                    <a:bodyPr/>
                    <a:lstStyle/>
                    <a:p>
                      <a:pPr lvl="0"/>
                      <a:r>
                        <a:rPr lang="es-ES" dirty="0"/>
                        <a:t>T01- V2 Despilfarros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1731316"/>
                  </a:ext>
                </a:extLst>
              </a:tr>
              <a:tr h="370844">
                <a:tc rowSpan="3">
                  <a:txBody>
                    <a:bodyPr/>
                    <a:lstStyle/>
                    <a:p>
                      <a:pPr lvl="0"/>
                      <a:r>
                        <a:rPr lang="es-ES"/>
                        <a:t>T02</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a:t>T02-V1 Layout, Leadtime,Tackt Time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2967955"/>
                  </a:ext>
                </a:extLst>
              </a:tr>
              <a:tr h="370844">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a:t>T02-V2 Coffee Kaizen Part 1</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6893627"/>
                  </a:ext>
                </a:extLst>
              </a:tr>
              <a:tr h="370844">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a:t>T02-V3 Coffee Kaizen Part 2</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0740357"/>
                  </a:ext>
                </a:extLst>
              </a:tr>
              <a:tr h="370844">
                <a:tc>
                  <a:txBody>
                    <a:bodyPr/>
                    <a:lstStyle/>
                    <a:p>
                      <a:pPr lvl="0"/>
                      <a:r>
                        <a:rPr lang="es-ES"/>
                        <a:t>T03</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s-ES"/>
                        <a:t>There is no video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19588894"/>
                  </a:ext>
                </a:extLst>
              </a:tr>
              <a:tr h="370844">
                <a:tc rowSpan="3">
                  <a:txBody>
                    <a:bodyPr/>
                    <a:lstStyle/>
                    <a:p>
                      <a:pPr lvl="0"/>
                      <a:r>
                        <a:rPr lang="es-ES"/>
                        <a:t>T04</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r>
                        <a:rPr lang="es-ES"/>
                        <a:t>T04 V1 Kanban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74874209"/>
                  </a:ext>
                </a:extLst>
              </a:tr>
              <a:tr h="370844">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dirty="0"/>
                        <a:t>T04 V2 Flujo unitario Aeropuerto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611614"/>
                  </a:ext>
                </a:extLst>
              </a:tr>
              <a:tr h="370844">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dirty="0"/>
                        <a:t>T04 V3 Producción Cajas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23941826"/>
                  </a:ext>
                </a:extLst>
              </a:tr>
              <a:tr h="403835">
                <a:tc rowSpan="3">
                  <a:txBody>
                    <a:bodyPr/>
                    <a:lstStyle/>
                    <a:p>
                      <a:pPr marL="0" marR="0" lvl="0" indent="0" algn="l" defTabSz="914400" rtl="0" fontAlgn="auto" hangingPunct="1">
                        <a:lnSpc>
                          <a:spcPct val="100000"/>
                        </a:lnSpc>
                        <a:spcBef>
                          <a:spcPts val="0"/>
                        </a:spcBef>
                        <a:spcAft>
                          <a:spcPts val="0"/>
                        </a:spcAft>
                        <a:buNone/>
                        <a:tabLst/>
                      </a:pPr>
                      <a:r>
                        <a:rPr lang="es-ES"/>
                        <a:t>T05</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r>
                        <a:rPr lang="es-ES"/>
                        <a:t>T05 V1 PDCA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56111956"/>
                  </a:ext>
                </a:extLst>
              </a:tr>
              <a:tr h="333829">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a:t>T05 V2 KPI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345863"/>
                  </a:ext>
                </a:extLst>
              </a:tr>
              <a:tr h="370844">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dirty="0"/>
                        <a:t>T05 V3 A3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61543288"/>
                  </a:ext>
                </a:extLst>
              </a:tr>
            </a:tbl>
          </a:graphicData>
        </a:graphic>
      </p:graphicFrame>
      <p:sp>
        <p:nvSpPr>
          <p:cNvPr id="5" name="Otsikko 1">
            <a:extLst>
              <a:ext uri="{FF2B5EF4-FFF2-40B4-BE49-F238E27FC236}">
                <a16:creationId xmlns:a16="http://schemas.microsoft.com/office/drawing/2014/main" id="{333A3159-AEC8-4CD3-9244-325D0FA93844}"/>
              </a:ext>
            </a:extLst>
          </p:cNvPr>
          <p:cNvSpPr txBox="1"/>
          <p:nvPr/>
        </p:nvSpPr>
        <p:spPr>
          <a:xfrm>
            <a:off x="0" y="442450"/>
            <a:ext cx="12191996" cy="740975"/>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r>
              <a:rPr kumimoji="0" lang="en-US" sz="4100" b="1" i="0" u="none" strike="noStrike" kern="1200" cap="none" spc="0" normalizeH="0" baseline="0" noProof="0" dirty="0">
                <a:ln>
                  <a:noFill/>
                </a:ln>
                <a:solidFill>
                  <a:srgbClr val="000000"/>
                </a:solidFill>
                <a:effectLst/>
                <a:uLnTx/>
                <a:uFillTx/>
                <a:latin typeface="Calibri"/>
                <a:ea typeface="+mn-ea"/>
                <a:cs typeface="+mn-cs"/>
              </a:rPr>
              <a:t>CODIFICACIÓN DE VIDEOS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84A5E78-A9C4-4E51-B35E-48F0713D1D7E}"/>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ESTRUCTURA DEL MANUAL</a:t>
            </a:r>
            <a:endParaRPr lang="en-US" sz="3300" b="1" i="0" u="none" strike="noStrike" kern="1200" cap="none" spc="0" baseline="0" dirty="0">
              <a:solidFill>
                <a:srgbClr val="000000"/>
              </a:solidFill>
              <a:uFillTx/>
              <a:latin typeface="Calibri"/>
            </a:endParaRPr>
          </a:p>
        </p:txBody>
      </p:sp>
      <p:sp>
        <p:nvSpPr>
          <p:cNvPr id="3" name="Sisällön paikkamerkki 2">
            <a:extLst>
              <a:ext uri="{FF2B5EF4-FFF2-40B4-BE49-F238E27FC236}">
                <a16:creationId xmlns:a16="http://schemas.microsoft.com/office/drawing/2014/main" id="{14D67CD4-05DE-4C85-B2B3-E878C87AEF53}"/>
              </a:ext>
            </a:extLst>
          </p:cNvPr>
          <p:cNvSpPr txBox="1"/>
          <p:nvPr/>
        </p:nvSpPr>
        <p:spPr>
          <a:xfrm>
            <a:off x="306278" y="1312163"/>
            <a:ext cx="11579440" cy="2965143"/>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endParaRPr lang="en-US" sz="2800" b="1" i="0" u="none" strike="noStrike" kern="1200" cap="none" spc="0" baseline="0">
              <a:solidFill>
                <a:srgbClr val="000000"/>
              </a:solidFill>
              <a:uFillTx/>
              <a:latin typeface="Calibri" pitchFamily="34"/>
            </a:endParaRPr>
          </a:p>
        </p:txBody>
      </p:sp>
      <p:sp>
        <p:nvSpPr>
          <p:cNvPr id="4" name="Rectángulo 3">
            <a:extLst>
              <a:ext uri="{FF2B5EF4-FFF2-40B4-BE49-F238E27FC236}">
                <a16:creationId xmlns:a16="http://schemas.microsoft.com/office/drawing/2014/main" id="{BA2268FD-F2D1-4256-BDD5-141AE02BFBD3}"/>
              </a:ext>
            </a:extLst>
          </p:cNvPr>
          <p:cNvSpPr/>
          <p:nvPr/>
        </p:nvSpPr>
        <p:spPr>
          <a:xfrm>
            <a:off x="3356314" y="3189619"/>
            <a:ext cx="6096003" cy="12464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p:txBody>
      </p:sp>
      <p:graphicFrame>
        <p:nvGraphicFramePr>
          <p:cNvPr id="5" name="Tabla 5">
            <a:extLst>
              <a:ext uri="{FF2B5EF4-FFF2-40B4-BE49-F238E27FC236}">
                <a16:creationId xmlns:a16="http://schemas.microsoft.com/office/drawing/2014/main" id="{02886406-E6C3-4FA0-A3C9-CBFCF1A30CF3}"/>
              </a:ext>
            </a:extLst>
          </p:cNvPr>
          <p:cNvGraphicFramePr>
            <a:graphicFrameLocks noGrp="1"/>
          </p:cNvGraphicFramePr>
          <p:nvPr>
            <p:extLst>
              <p:ext uri="{D42A27DB-BD31-4B8C-83A1-F6EECF244321}">
                <p14:modId xmlns:p14="http://schemas.microsoft.com/office/powerpoint/2010/main" val="3989548214"/>
              </p:ext>
            </p:extLst>
          </p:nvPr>
        </p:nvGraphicFramePr>
        <p:xfrm>
          <a:off x="306278" y="1641988"/>
          <a:ext cx="11236356" cy="2445178"/>
        </p:xfrm>
        <a:graphic>
          <a:graphicData uri="http://schemas.openxmlformats.org/drawingml/2006/table">
            <a:tbl>
              <a:tblPr firstRow="1" bandRow="1">
                <a:effectLst/>
                <a:tableStyleId>{5C22544A-7EE6-4342-B048-85BDC9FD1C3A}</a:tableStyleId>
              </a:tblPr>
              <a:tblGrid>
                <a:gridCol w="2577599">
                  <a:extLst>
                    <a:ext uri="{9D8B030D-6E8A-4147-A177-3AD203B41FA5}">
                      <a16:colId xmlns:a16="http://schemas.microsoft.com/office/drawing/2014/main" val="3173263981"/>
                    </a:ext>
                  </a:extLst>
                </a:gridCol>
                <a:gridCol w="8658757">
                  <a:extLst>
                    <a:ext uri="{9D8B030D-6E8A-4147-A177-3AD203B41FA5}">
                      <a16:colId xmlns:a16="http://schemas.microsoft.com/office/drawing/2014/main" val="4175074085"/>
                    </a:ext>
                  </a:extLst>
                </a:gridCol>
              </a:tblGrid>
              <a:tr h="357256">
                <a:tc>
                  <a:txBody>
                    <a:bodyPr/>
                    <a:lstStyle/>
                    <a:p>
                      <a:pPr lvl="0" algn="l"/>
                      <a:r>
                        <a:rPr lang="es-ES" sz="1600" dirty="0"/>
                        <a:t>ITEM</a:t>
                      </a:r>
                    </a:p>
                  </a:txBody>
                  <a:tcPr/>
                </a:tc>
                <a:tc>
                  <a:txBody>
                    <a:bodyPr/>
                    <a:lstStyle/>
                    <a:p>
                      <a:pPr lvl="0" algn="l"/>
                      <a:r>
                        <a:rPr lang="es-ES" sz="1600" dirty="0"/>
                        <a:t>DESCRIPCIÓN</a:t>
                      </a:r>
                    </a:p>
                  </a:txBody>
                  <a:tcPr/>
                </a:tc>
                <a:extLst>
                  <a:ext uri="{0D108BD9-81ED-4DB2-BD59-A6C34878D82A}">
                    <a16:rowId xmlns:a16="http://schemas.microsoft.com/office/drawing/2014/main" val="645956247"/>
                  </a:ext>
                </a:extLst>
              </a:tr>
              <a:tr h="357256">
                <a:tc>
                  <a:txBody>
                    <a:bodyPr/>
                    <a:lstStyle/>
                    <a:p>
                      <a:pPr lvl="0"/>
                      <a:r>
                        <a:rPr lang="es-ES" sz="1600" dirty="0"/>
                        <a:t>Nombre del Capítulo</a:t>
                      </a:r>
                    </a:p>
                  </a:txBody>
                  <a:tcPr/>
                </a:tc>
                <a:tc>
                  <a:txBody>
                    <a:bodyPr/>
                    <a:lstStyle/>
                    <a:p>
                      <a:pPr marL="0" marR="0" lvl="0" indent="0" algn="l" defTabSz="914400" rtl="0" fontAlgn="auto" hangingPunct="1">
                        <a:lnSpc>
                          <a:spcPct val="100000"/>
                        </a:lnSpc>
                        <a:spcBef>
                          <a:spcPts val="0"/>
                        </a:spcBef>
                        <a:spcAft>
                          <a:spcPts val="0"/>
                        </a:spcAft>
                        <a:buNone/>
                        <a:tabLst/>
                      </a:pPr>
                      <a:r>
                        <a:rPr lang="es-ES" sz="1600" dirty="0"/>
                        <a:t>Es la referencia del Capítulo que vamos a explicar.</a:t>
                      </a:r>
                    </a:p>
                  </a:txBody>
                  <a:tcPr/>
                </a:tc>
                <a:extLst>
                  <a:ext uri="{0D108BD9-81ED-4DB2-BD59-A6C34878D82A}">
                    <a16:rowId xmlns:a16="http://schemas.microsoft.com/office/drawing/2014/main" val="2608882473"/>
                  </a:ext>
                </a:extLst>
              </a:tr>
              <a:tr h="357256">
                <a:tc>
                  <a:txBody>
                    <a:bodyPr/>
                    <a:lstStyle/>
                    <a:p>
                      <a:pPr lvl="0"/>
                      <a:r>
                        <a:rPr lang="es-ES" sz="1600"/>
                        <a:t>Objetivos</a:t>
                      </a:r>
                    </a:p>
                  </a:txBody>
                  <a:tcPr/>
                </a:tc>
                <a:tc>
                  <a:txBody>
                    <a:bodyPr/>
                    <a:lstStyle/>
                    <a:p>
                      <a:pPr marL="0" marR="0" lvl="0" indent="0" algn="l" defTabSz="914400" rtl="0" fontAlgn="auto" hangingPunct="1">
                        <a:lnSpc>
                          <a:spcPct val="100000"/>
                        </a:lnSpc>
                        <a:spcBef>
                          <a:spcPts val="0"/>
                        </a:spcBef>
                        <a:spcAft>
                          <a:spcPts val="0"/>
                        </a:spcAft>
                        <a:buNone/>
                        <a:tabLst/>
                      </a:pPr>
                      <a:r>
                        <a:rPr lang="es-ES" sz="1600" dirty="0"/>
                        <a:t>Indica los objetivos que queremos conseguir en este capítulo.</a:t>
                      </a:r>
                    </a:p>
                  </a:txBody>
                  <a:tcPr/>
                </a:tc>
                <a:extLst>
                  <a:ext uri="{0D108BD9-81ED-4DB2-BD59-A6C34878D82A}">
                    <a16:rowId xmlns:a16="http://schemas.microsoft.com/office/drawing/2014/main" val="457775907"/>
                  </a:ext>
                </a:extLst>
              </a:tr>
              <a:tr h="357256">
                <a:tc>
                  <a:txBody>
                    <a:bodyPr/>
                    <a:lstStyle/>
                    <a:p>
                      <a:pPr lvl="0"/>
                      <a:r>
                        <a:rPr lang="es-ES" sz="1600"/>
                        <a:t>Contenido</a:t>
                      </a:r>
                    </a:p>
                  </a:txBody>
                  <a:tcPr/>
                </a:tc>
                <a:tc>
                  <a:txBody>
                    <a:bodyPr/>
                    <a:lstStyle/>
                    <a:p>
                      <a:pPr marL="0" marR="0" lvl="0" indent="0" algn="l" defTabSz="914400" rtl="0" fontAlgn="auto" hangingPunct="1">
                        <a:lnSpc>
                          <a:spcPct val="100000"/>
                        </a:lnSpc>
                        <a:spcBef>
                          <a:spcPts val="0"/>
                        </a:spcBef>
                        <a:spcAft>
                          <a:spcPts val="0"/>
                        </a:spcAft>
                        <a:buNone/>
                        <a:tabLst/>
                      </a:pPr>
                      <a:r>
                        <a:rPr lang="es-ES" sz="1600" dirty="0"/>
                        <a:t>Se detallan los diferentes conceptos que vamos a explicar en este capítulo.</a:t>
                      </a:r>
                    </a:p>
                  </a:txBody>
                  <a:tcPr/>
                </a:tc>
                <a:extLst>
                  <a:ext uri="{0D108BD9-81ED-4DB2-BD59-A6C34878D82A}">
                    <a16:rowId xmlns:a16="http://schemas.microsoft.com/office/drawing/2014/main" val="2678272655"/>
                  </a:ext>
                </a:extLst>
              </a:tr>
              <a:tr h="658898">
                <a:tc>
                  <a:txBody>
                    <a:bodyPr/>
                    <a:lstStyle/>
                    <a:p>
                      <a:pPr lvl="0"/>
                      <a:r>
                        <a:rPr lang="es-ES" sz="1600"/>
                        <a:t>Nombre de la actividad </a:t>
                      </a:r>
                    </a:p>
                  </a:txBody>
                  <a:tcPr/>
                </a:tc>
                <a:tc>
                  <a:txBody>
                    <a:bodyPr/>
                    <a:lstStyle/>
                    <a:p>
                      <a:pPr marL="0" marR="0" lvl="0" indent="0" algn="l" rtl="0" fontAlgn="auto" hangingPunct="1">
                        <a:lnSpc>
                          <a:spcPct val="100000"/>
                        </a:lnSpc>
                        <a:spcBef>
                          <a:spcPts val="0"/>
                        </a:spcBef>
                        <a:spcAft>
                          <a:spcPts val="0"/>
                        </a:spcAft>
                        <a:buNone/>
                      </a:pPr>
                      <a:r>
                        <a:rPr lang="es-ES" sz="1600" dirty="0">
                          <a:solidFill>
                            <a:schemeClr val="tx1"/>
                          </a:solidFill>
                        </a:rPr>
                        <a:t>Es la referencia del nombre y tipo de actividad. Hay cuatro tipos de actividades: Teoría, Juegos y  Ejercicios, Videos y entornos </a:t>
                      </a:r>
                      <a:r>
                        <a:rPr lang="es-ES" sz="1600" dirty="0" err="1">
                          <a:solidFill>
                            <a:schemeClr val="tx1"/>
                          </a:solidFill>
                        </a:rPr>
                        <a:t>Thinglink</a:t>
                      </a:r>
                      <a:r>
                        <a:rPr lang="es-ES" sz="1600" dirty="0">
                          <a:solidFill>
                            <a:schemeClr val="tx1"/>
                          </a:solidFill>
                        </a:rPr>
                        <a:t>.</a:t>
                      </a:r>
                      <a:endParaRPr lang="es-ES" sz="1600" dirty="0">
                        <a:solidFill>
                          <a:srgbClr val="ED7D31"/>
                        </a:solidFill>
                      </a:endParaRPr>
                    </a:p>
                  </a:txBody>
                  <a:tcPr/>
                </a:tc>
                <a:extLst>
                  <a:ext uri="{0D108BD9-81ED-4DB2-BD59-A6C34878D82A}">
                    <a16:rowId xmlns:a16="http://schemas.microsoft.com/office/drawing/2014/main" val="1278650397"/>
                  </a:ext>
                </a:extLst>
              </a:tr>
              <a:tr h="357256">
                <a:tc>
                  <a:txBody>
                    <a:bodyPr/>
                    <a:lstStyle/>
                    <a:p>
                      <a:pPr lvl="0"/>
                      <a:r>
                        <a:rPr lang="es-ES" sz="1600"/>
                        <a:t>Tiempo</a:t>
                      </a:r>
                    </a:p>
                  </a:txBody>
                  <a:tcPr/>
                </a:tc>
                <a:tc>
                  <a:txBody>
                    <a:bodyPr/>
                    <a:lstStyle/>
                    <a:p>
                      <a:pPr lvl="0"/>
                      <a:r>
                        <a:rPr lang="en-US" sz="1600" dirty="0" err="1"/>
                        <a:t>Duración</a:t>
                      </a:r>
                      <a:r>
                        <a:rPr lang="en-US" sz="1600" dirty="0"/>
                        <a:t> </a:t>
                      </a:r>
                      <a:r>
                        <a:rPr lang="en-US" sz="1600" dirty="0" err="1"/>
                        <a:t>estimada</a:t>
                      </a:r>
                      <a:r>
                        <a:rPr lang="en-US" sz="1600" dirty="0"/>
                        <a:t> de </a:t>
                      </a:r>
                      <a:r>
                        <a:rPr lang="en-US" sz="1600" dirty="0" err="1"/>
                        <a:t>cada</a:t>
                      </a:r>
                      <a:r>
                        <a:rPr lang="en-US" sz="1600" dirty="0"/>
                        <a:t> </a:t>
                      </a:r>
                      <a:r>
                        <a:rPr lang="en-US" sz="1600" dirty="0" err="1"/>
                        <a:t>actividad</a:t>
                      </a:r>
                      <a:r>
                        <a:rPr lang="en-US" sz="1600" dirty="0"/>
                        <a:t>.</a:t>
                      </a:r>
                      <a:endParaRPr lang="es-ES" sz="1600" dirty="0"/>
                    </a:p>
                  </a:txBody>
                  <a:tcPr/>
                </a:tc>
                <a:extLst>
                  <a:ext uri="{0D108BD9-81ED-4DB2-BD59-A6C34878D82A}">
                    <a16:rowId xmlns:a16="http://schemas.microsoft.com/office/drawing/2014/main" val="339987112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E30BAEC5-EB3A-41A6-B395-6C013887F086}"/>
              </a:ext>
            </a:extLst>
          </p:cNvPr>
          <p:cNvGraphicFramePr>
            <a:graphicFrameLocks noGrp="1"/>
          </p:cNvGraphicFramePr>
          <p:nvPr>
            <p:extLst>
              <p:ext uri="{D42A27DB-BD31-4B8C-83A1-F6EECF244321}">
                <p14:modId xmlns:p14="http://schemas.microsoft.com/office/powerpoint/2010/main" val="1580387959"/>
              </p:ext>
            </p:extLst>
          </p:nvPr>
        </p:nvGraphicFramePr>
        <p:xfrm>
          <a:off x="533400" y="1641987"/>
          <a:ext cx="10312399" cy="3781876"/>
        </p:xfrm>
        <a:graphic>
          <a:graphicData uri="http://schemas.openxmlformats.org/drawingml/2006/table">
            <a:tbl>
              <a:tblPr>
                <a:effectLst/>
              </a:tblPr>
              <a:tblGrid>
                <a:gridCol w="1959592">
                  <a:extLst>
                    <a:ext uri="{9D8B030D-6E8A-4147-A177-3AD203B41FA5}">
                      <a16:colId xmlns:a16="http://schemas.microsoft.com/office/drawing/2014/main" val="4103425243"/>
                    </a:ext>
                  </a:extLst>
                </a:gridCol>
                <a:gridCol w="1725125">
                  <a:extLst>
                    <a:ext uri="{9D8B030D-6E8A-4147-A177-3AD203B41FA5}">
                      <a16:colId xmlns:a16="http://schemas.microsoft.com/office/drawing/2014/main" val="2193630891"/>
                    </a:ext>
                  </a:extLst>
                </a:gridCol>
                <a:gridCol w="2166402">
                  <a:extLst>
                    <a:ext uri="{9D8B030D-6E8A-4147-A177-3AD203B41FA5}">
                      <a16:colId xmlns:a16="http://schemas.microsoft.com/office/drawing/2014/main" val="501163999"/>
                    </a:ext>
                  </a:extLst>
                </a:gridCol>
                <a:gridCol w="2790741">
                  <a:extLst>
                    <a:ext uri="{9D8B030D-6E8A-4147-A177-3AD203B41FA5}">
                      <a16:colId xmlns:a16="http://schemas.microsoft.com/office/drawing/2014/main" val="1081529430"/>
                    </a:ext>
                  </a:extLst>
                </a:gridCol>
                <a:gridCol w="1670539">
                  <a:extLst>
                    <a:ext uri="{9D8B030D-6E8A-4147-A177-3AD203B41FA5}">
                      <a16:colId xmlns:a16="http://schemas.microsoft.com/office/drawing/2014/main" val="774044983"/>
                    </a:ext>
                  </a:extLst>
                </a:gridCol>
              </a:tblGrid>
              <a:tr h="375416">
                <a:tc>
                  <a:txBody>
                    <a:bodyPr/>
                    <a:lstStyle/>
                    <a:p>
                      <a:pPr lvl="0" algn="ctr" fontAlgn="auto"/>
                      <a:r>
                        <a:rPr lang="en-US" sz="1400" b="1" i="0">
                          <a:solidFill>
                            <a:srgbClr val="FFFFFF"/>
                          </a:solidFill>
                          <a:latin typeface="Calibri"/>
                        </a:rPr>
                        <a:t>NOMBRE DEL CAPITULO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2787825325"/>
                  </a:ext>
                </a:extLst>
              </a:tr>
              <a:tr h="378589">
                <a:tc>
                  <a:txBody>
                    <a:bodyPr/>
                    <a:lstStyle/>
                    <a:p>
                      <a:pPr lvl="0" algn="l" fontAlgn="auto"/>
                      <a:r>
                        <a:rPr lang="es-ES" sz="1400" b="0" i="0">
                          <a:solidFill>
                            <a:srgbClr val="000000"/>
                          </a:solidFill>
                        </a:rPr>
                        <a:t>T00A: </a:t>
                      </a:r>
                      <a:br>
                        <a:rPr lang="es-ES" sz="1400" b="0" i="0">
                          <a:solidFill>
                            <a:srgbClr val="000000"/>
                          </a:solidFill>
                        </a:rPr>
                      </a:br>
                      <a:r>
                        <a:rPr lang="es-ES" sz="1400" b="0" i="0">
                          <a:solidFill>
                            <a:srgbClr val="000000"/>
                          </a:solidFill>
                        </a:rPr>
                        <a:t>Objetivos de aprendizaje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Define los objetivos de aprendizaje del curso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171450" lvl="0" indent="-171450" algn="l" fontAlgn="auto">
                        <a:buSzPct val="100000"/>
                        <a:buChar char="-"/>
                      </a:pPr>
                      <a:r>
                        <a:rPr lang="es-ES" sz="1400" b="0" i="0">
                          <a:solidFill>
                            <a:srgbClr val="000000"/>
                          </a:solidFill>
                          <a:latin typeface="Calibri"/>
                        </a:rPr>
                        <a:t>Objetivos</a:t>
                      </a:r>
                    </a:p>
                    <a:p>
                      <a:pPr marL="171450" lvl="0" indent="-171450" algn="l" fontAlgn="auto">
                        <a:buSzPct val="100000"/>
                        <a:buChar char="-"/>
                      </a:pPr>
                      <a:r>
                        <a:rPr lang="es-ES" sz="1400" b="0" i="0">
                          <a:solidFill>
                            <a:srgbClr val="000000"/>
                          </a:solidFill>
                          <a:latin typeface="Calibri"/>
                        </a:rPr>
                        <a:t>Programa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rPr>
                        <a:t>T00A Objetivos de aprendizaje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15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4518128"/>
                  </a:ext>
                </a:extLst>
              </a:tr>
              <a:tr h="458544">
                <a:tc rowSpan="4">
                  <a:txBody>
                    <a:bodyPr/>
                    <a:lstStyle/>
                    <a:p>
                      <a:pPr lvl="0" algn="l" fontAlgn="auto"/>
                      <a:r>
                        <a:rPr lang="es-ES" sz="1400" b="0" i="0" u="none" strike="noStrike" dirty="0">
                          <a:solidFill>
                            <a:srgbClr val="000000"/>
                          </a:solidFill>
                          <a:latin typeface="Calibri"/>
                        </a:rPr>
                        <a:t>T00 B:</a:t>
                      </a:r>
                      <a:br>
                        <a:rPr lang="es-ES" sz="1400" b="0" i="0" u="none" strike="noStrike" dirty="0">
                          <a:solidFill>
                            <a:srgbClr val="000000"/>
                          </a:solidFill>
                          <a:latin typeface="Calibri"/>
                        </a:rPr>
                      </a:br>
                      <a:r>
                        <a:rPr lang="es-ES" sz="1400" b="0" i="0" u="none" strike="noStrike" dirty="0">
                          <a:solidFill>
                            <a:srgbClr val="000000"/>
                          </a:solidFill>
                          <a:latin typeface="Calibri"/>
                        </a:rPr>
                        <a:t>Introducción</a:t>
                      </a:r>
                    </a:p>
                    <a:p>
                      <a:pPr lvl="0" algn="l" fontAlgn="auto"/>
                      <a:r>
                        <a:rPr lang="es-ES" sz="1400" b="0" i="0" u="none" strike="noStrike" dirty="0">
                          <a:solidFill>
                            <a:srgbClr val="000000"/>
                          </a:solidFill>
                          <a:latin typeface="Calibri"/>
                        </a:rPr>
                        <a:t>Lean</a:t>
                      </a:r>
                      <a:endParaRPr lang="es-ES" sz="1400" b="0" i="0" dirty="0">
                        <a:solidFill>
                          <a:srgbClr val="000000"/>
                        </a:solidFill>
                        <a:latin typeface="Calibri"/>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4">
                  <a:txBody>
                    <a:bodyPr/>
                    <a:lstStyle/>
                    <a:p>
                      <a:pPr lvl="0" algn="l" fontAlgn="auto"/>
                      <a:r>
                        <a:rPr lang="es-ES" sz="1400" b="0" i="0">
                          <a:solidFill>
                            <a:srgbClr val="000000"/>
                          </a:solidFill>
                          <a:latin typeface="Calibri"/>
                        </a:rPr>
                        <a:t>​Idea general sobre qué es Lean e introducción mediante ejemplos. </a:t>
                      </a: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4">
                  <a:txBody>
                    <a:bodyPr/>
                    <a:lstStyle/>
                    <a:p>
                      <a:pPr marL="171450" lvl="0" indent="-171450" algn="l" fontAlgn="auto">
                        <a:buSzPct val="100000"/>
                        <a:buChar char="-"/>
                      </a:pPr>
                      <a:r>
                        <a:rPr lang="es-ES" sz="1400" b="0" i="0">
                          <a:solidFill>
                            <a:srgbClr val="000000"/>
                          </a:solidFill>
                          <a:latin typeface="Calibri"/>
                        </a:rPr>
                        <a:t>Historia de Lean</a:t>
                      </a:r>
                      <a:endParaRPr lang="es-ES" sz="1400" b="0" i="0">
                        <a:solidFill>
                          <a:srgbClr val="000000"/>
                        </a:solidFill>
                        <a:latin typeface="Calibri" pitchFamily="34"/>
                      </a:endParaRPr>
                    </a:p>
                    <a:p>
                      <a:pPr marL="171450" lvl="0" indent="-171450" algn="l" fontAlgn="auto">
                        <a:buSzPct val="100000"/>
                        <a:buChar char="-"/>
                      </a:pPr>
                      <a:r>
                        <a:rPr lang="es-ES" sz="1400" b="0" i="0">
                          <a:solidFill>
                            <a:srgbClr val="000000"/>
                          </a:solidFill>
                          <a:latin typeface="Calibri"/>
                        </a:rPr>
                        <a:t>Qué es Lean</a:t>
                      </a:r>
                    </a:p>
                    <a:p>
                      <a:pPr marL="171450" lvl="0" indent="-171450" algn="l" fontAlgn="auto">
                        <a:buSzPct val="100000"/>
                        <a:buChar char="-"/>
                      </a:pPr>
                      <a:r>
                        <a:rPr lang="es-ES" sz="1400" b="0" i="0">
                          <a:solidFill>
                            <a:srgbClr val="000000"/>
                          </a:solidFill>
                          <a:latin typeface="Calibri"/>
                        </a:rPr>
                        <a:t>Ejemplos Lean</a:t>
                      </a: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TOOB Introducción Lean </a:t>
                      </a:r>
                    </a:p>
                    <a:p>
                      <a:pPr lvl="0" algn="l" fontAlgn="auto"/>
                      <a:endParaRPr lang="es-ES" sz="14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30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9334107"/>
                  </a:ext>
                </a:extLst>
              </a:tr>
              <a:tr h="458544">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400" b="0" i="0">
                          <a:solidFill>
                            <a:srgbClr val="4472C4"/>
                          </a:solidFill>
                        </a:rPr>
                        <a:t>T00B- V1 Lean pizza</a:t>
                      </a:r>
                    </a:p>
                    <a:p>
                      <a:pPr lvl="0" algn="l" fontAlgn="auto"/>
                      <a:endParaRPr lang="es-ES" sz="14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5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93438198"/>
                  </a:ext>
                </a:extLst>
              </a:tr>
              <a:tr h="458544">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rtl="0" fontAlgn="auto" hangingPunct="1">
                        <a:lnSpc>
                          <a:spcPct val="100000"/>
                        </a:lnSpc>
                        <a:spcBef>
                          <a:spcPts val="0"/>
                        </a:spcBef>
                        <a:spcAft>
                          <a:spcPts val="0"/>
                        </a:spcAft>
                        <a:buNone/>
                      </a:pPr>
                      <a:r>
                        <a:rPr lang="es-ES" sz="1400" b="0" i="0">
                          <a:solidFill>
                            <a:srgbClr val="70AD47"/>
                          </a:solidFill>
                        </a:rPr>
                        <a:t>T00B – Gb Juego de la Pelota (ronda  1)</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30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41368073"/>
                  </a:ext>
                </a:extLst>
              </a:tr>
              <a:tr h="458544">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lvl="0" algn="l" fontAlgn="auto"/>
                      <a:r>
                        <a:rPr lang="es-ES" sz="1400" b="0" i="0">
                          <a:solidFill>
                            <a:srgbClr val="70AD47"/>
                          </a:solidFill>
                        </a:rPr>
                        <a:t>T00B-Ga Juego de los bolígrafos (ronda 1)</a:t>
                      </a:r>
                    </a:p>
                    <a:p>
                      <a:pPr lvl="0" algn="l" fontAlgn="auto"/>
                      <a:endParaRPr lang="es-ES" sz="1400" b="0" i="0">
                        <a:solidFill>
                          <a:srgbClr val="70AD47"/>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60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9408702"/>
                  </a:ext>
                </a:extLst>
              </a:tr>
              <a:tr h="388940">
                <a:tc>
                  <a:txBody>
                    <a:bodyPr/>
                    <a:lstStyle/>
                    <a:p>
                      <a:pPr lvl="0" algn="l" fontAlgn="auto"/>
                      <a:r>
                        <a:rPr lang="es-ES" sz="1400" b="0" i="0">
                          <a:solidFill>
                            <a:srgbClr val="000000"/>
                          </a:solidFill>
                        </a:rPr>
                        <a:t>TOTAL</a:t>
                      </a: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400" b="0" i="0">
                        <a:solidFill>
                          <a:srgbClr val="000000"/>
                        </a:solidFill>
                        <a:latin typeface="Calibri" pitchFamily="34"/>
                      </a:endParaRP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400" b="0" i="0">
                        <a:solidFill>
                          <a:srgbClr val="000000"/>
                        </a:solidFill>
                        <a:latin typeface="Calibri" pitchFamily="34"/>
                      </a:endParaRP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4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dirty="0">
                          <a:solidFill>
                            <a:srgbClr val="000000"/>
                          </a:solidFill>
                          <a:latin typeface="Calibri"/>
                        </a:rPr>
                        <a:t>140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7662693"/>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3912676A-7DF2-4444-8250-BECDF08F3C6E}"/>
              </a:ext>
            </a:extLst>
          </p:cNvPr>
          <p:cNvSpPr/>
          <p:nvPr/>
        </p:nvSpPr>
        <p:spPr>
          <a:xfrm>
            <a:off x="6723903"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Otsikko 1">
            <a:extLst>
              <a:ext uri="{FF2B5EF4-FFF2-40B4-BE49-F238E27FC236}">
                <a16:creationId xmlns:a16="http://schemas.microsoft.com/office/drawing/2014/main" id="{66BC93F5-9D31-4551-841A-131C374C8A11}"/>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0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name="Slide30">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694F67F4-AA75-4169-A733-FC1C4505624F}"/>
              </a:ext>
            </a:extLst>
          </p:cNvPr>
          <p:cNvGraphicFramePr>
            <a:graphicFrameLocks noGrp="1"/>
          </p:cNvGraphicFramePr>
          <p:nvPr>
            <p:extLst>
              <p:ext uri="{D42A27DB-BD31-4B8C-83A1-F6EECF244321}">
                <p14:modId xmlns:p14="http://schemas.microsoft.com/office/powerpoint/2010/main" val="1063656926"/>
              </p:ext>
            </p:extLst>
          </p:nvPr>
        </p:nvGraphicFramePr>
        <p:xfrm>
          <a:off x="508000" y="1493379"/>
          <a:ext cx="10972801" cy="3510420"/>
        </p:xfrm>
        <a:graphic>
          <a:graphicData uri="http://schemas.openxmlformats.org/drawingml/2006/table">
            <a:tbl>
              <a:tblPr>
                <a:effectLst/>
              </a:tblPr>
              <a:tblGrid>
                <a:gridCol w="2166433">
                  <a:extLst>
                    <a:ext uri="{9D8B030D-6E8A-4147-A177-3AD203B41FA5}">
                      <a16:colId xmlns:a16="http://schemas.microsoft.com/office/drawing/2014/main" val="1318316624"/>
                    </a:ext>
                  </a:extLst>
                </a:gridCol>
                <a:gridCol w="2090721">
                  <a:extLst>
                    <a:ext uri="{9D8B030D-6E8A-4147-A177-3AD203B41FA5}">
                      <a16:colId xmlns:a16="http://schemas.microsoft.com/office/drawing/2014/main" val="1371371207"/>
                    </a:ext>
                  </a:extLst>
                </a:gridCol>
                <a:gridCol w="1752820">
                  <a:extLst>
                    <a:ext uri="{9D8B030D-6E8A-4147-A177-3AD203B41FA5}">
                      <a16:colId xmlns:a16="http://schemas.microsoft.com/office/drawing/2014/main" val="1196975594"/>
                    </a:ext>
                  </a:extLst>
                </a:gridCol>
                <a:gridCol w="2576445">
                  <a:extLst>
                    <a:ext uri="{9D8B030D-6E8A-4147-A177-3AD203B41FA5}">
                      <a16:colId xmlns:a16="http://schemas.microsoft.com/office/drawing/2014/main" val="3561117181"/>
                    </a:ext>
                  </a:extLst>
                </a:gridCol>
                <a:gridCol w="2386382">
                  <a:extLst>
                    <a:ext uri="{9D8B030D-6E8A-4147-A177-3AD203B41FA5}">
                      <a16:colId xmlns:a16="http://schemas.microsoft.com/office/drawing/2014/main" val="2291384761"/>
                    </a:ext>
                  </a:extLst>
                </a:gridCol>
              </a:tblGrid>
              <a:tr h="560905">
                <a:tc>
                  <a:txBody>
                    <a:bodyPr/>
                    <a:lstStyle/>
                    <a:p>
                      <a:pPr lvl="0" algn="ctr" fontAlgn="auto"/>
                      <a:r>
                        <a:rPr lang="en-US" sz="1400" b="1" i="0">
                          <a:solidFill>
                            <a:srgbClr val="FFFFFF"/>
                          </a:solidFill>
                          <a:latin typeface="Calibri"/>
                        </a:rPr>
                        <a:t>NOMBRE DEL CAPITULO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4229731528"/>
                  </a:ext>
                </a:extLst>
              </a:tr>
              <a:tr h="527168">
                <a:tc rowSpan="5">
                  <a:txBody>
                    <a:bodyPr/>
                    <a:lstStyle/>
                    <a:p>
                      <a:pPr lvl="0" algn="l" fontAlgn="auto"/>
                      <a:r>
                        <a:rPr lang="es-ES" sz="1400" b="0" i="0" dirty="0">
                          <a:solidFill>
                            <a:srgbClr val="000000"/>
                          </a:solidFill>
                          <a:latin typeface="Calibri"/>
                        </a:rPr>
                        <a:t>​</a:t>
                      </a:r>
                    </a:p>
                    <a:p>
                      <a:pPr lvl="0" algn="l" fontAlgn="auto"/>
                      <a:r>
                        <a:rPr lang="es-ES" sz="1400" b="0" i="0" dirty="0">
                          <a:solidFill>
                            <a:srgbClr val="000000"/>
                          </a:solidFill>
                          <a:latin typeface="Calibri"/>
                        </a:rPr>
                        <a:t>T01: Principio 1- ESPECIFICAR QUE ES VALOR PARA EL CLIENTE</a:t>
                      </a: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5">
                  <a:txBody>
                    <a:bodyPr/>
                    <a:lstStyle/>
                    <a:p>
                      <a:pPr lvl="0" algn="l" fontAlgn="auto"/>
                      <a:endParaRPr lang="es-ES" sz="1400" b="0" i="0">
                        <a:solidFill>
                          <a:srgbClr val="000000"/>
                        </a:solidFill>
                        <a:latin typeface="Calibri"/>
                      </a:endParaRPr>
                    </a:p>
                    <a:p>
                      <a:pPr lvl="0" algn="l" fontAlgn="auto"/>
                      <a:r>
                        <a:rPr lang="es-ES" sz="1400" b="0" i="0">
                          <a:solidFill>
                            <a:srgbClr val="000000"/>
                          </a:solidFill>
                          <a:latin typeface="Calibri"/>
                        </a:rPr>
                        <a:t>Identificar que significado tiene el valor desde el punto de vista del cliente</a:t>
                      </a: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5">
                  <a:txBody>
                    <a:bodyPr/>
                    <a:lstStyle/>
                    <a:p>
                      <a:pPr lvl="0" algn="l" fontAlgn="auto"/>
                      <a:r>
                        <a:rPr lang="es-ES" sz="1400" b="0" i="0">
                          <a:solidFill>
                            <a:srgbClr val="000000"/>
                          </a:solidFill>
                          <a:latin typeface="Calibri"/>
                        </a:rPr>
                        <a:t>- Modelo Kano</a:t>
                      </a:r>
                    </a:p>
                    <a:p>
                      <a:pPr lvl="0" algn="l" fontAlgn="auto"/>
                      <a:r>
                        <a:rPr lang="es-ES" sz="1400" b="0" i="0">
                          <a:solidFill>
                            <a:srgbClr val="000000"/>
                          </a:solidFill>
                          <a:latin typeface="Calibri"/>
                        </a:rPr>
                        <a:t>​- Valor añadido</a:t>
                      </a:r>
                    </a:p>
                    <a:p>
                      <a:pPr lvl="0" algn="l" fontAlgn="auto"/>
                      <a:r>
                        <a:rPr lang="es-ES" sz="1400" b="0" i="0">
                          <a:solidFill>
                            <a:srgbClr val="000000"/>
                          </a:solidFill>
                          <a:latin typeface="Calibri"/>
                        </a:rPr>
                        <a:t>- Despilfarro</a:t>
                      </a: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T01 Principio 1-Especificar que es valor para el cliente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​30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8918262"/>
                  </a:ext>
                </a:extLst>
              </a:tr>
              <a:tr h="335771">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400" b="0" i="0">
                          <a:solidFill>
                            <a:srgbClr val="70AD47"/>
                          </a:solidFill>
                          <a:latin typeface="Calibri"/>
                        </a:rPr>
                        <a:t>T01-E1 KANO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15 min </a:t>
                      </a:r>
                      <a:endParaRPr lang="es-ES" sz="14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7101487"/>
                  </a:ext>
                </a:extLst>
              </a:tr>
              <a:tr h="744237">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400" b="0" i="0" dirty="0">
                          <a:solidFill>
                            <a:srgbClr val="4472C4"/>
                          </a:solidFill>
                          <a:latin typeface="Calibri"/>
                        </a:rPr>
                        <a:t>T01- V1 Aumento Valor</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400" b="0" i="0" dirty="0">
                          <a:solidFill>
                            <a:srgbClr val="4472C4"/>
                          </a:solidFill>
                          <a:latin typeface="+mn-lt"/>
                        </a:rPr>
                        <a:t>T01-V2 </a:t>
                      </a:r>
                      <a:r>
                        <a:rPr lang="es-ES" sz="1400" b="0" i="0" dirty="0" err="1">
                          <a:solidFill>
                            <a:srgbClr val="4472C4"/>
                          </a:solidFill>
                          <a:latin typeface="+mn-lt"/>
                        </a:rPr>
                        <a:t>Waste</a:t>
                      </a:r>
                      <a:endParaRPr lang="es-ES" sz="1400" b="0" i="0" dirty="0">
                        <a:solidFill>
                          <a:srgbClr val="4472C4"/>
                        </a:solidFill>
                        <a:latin typeface="Calibri"/>
                      </a:endParaRPr>
                    </a:p>
                    <a:p>
                      <a:pPr marL="0" marR="0" lvl="0" indent="0" algn="l" defTabSz="914400" rtl="0" fontAlgn="auto" hangingPunct="1">
                        <a:lnSpc>
                          <a:spcPct val="100000"/>
                        </a:lnSpc>
                        <a:spcBef>
                          <a:spcPts val="0"/>
                        </a:spcBef>
                        <a:spcAft>
                          <a:spcPts val="0"/>
                        </a:spcAft>
                        <a:buNone/>
                        <a:tabLst/>
                      </a:pPr>
                      <a:endParaRPr lang="es-ES" sz="1400" b="0" i="0" dirty="0">
                        <a:solidFill>
                          <a:srgbClr val="ED7D3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dirty="0">
                          <a:solidFill>
                            <a:srgbClr val="000000"/>
                          </a:solidFill>
                          <a:latin typeface="Calibri"/>
                        </a:rPr>
                        <a:t>5 min </a:t>
                      </a:r>
                      <a:endParaRPr lang="es-ES" sz="1400" b="0" i="0" dirty="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3585482"/>
                  </a:ext>
                </a:extLst>
              </a:tr>
              <a:tr h="335771">
                <a:tc vMerge="1">
                  <a:txBody>
                    <a:bodyPr/>
                    <a:lstStyle/>
                    <a:p>
                      <a:endParaRPr lang="es-ES"/>
                    </a:p>
                  </a:txBody>
                  <a:tcPr>
                    <a:lnT w="12701" cap="flat" cmpd="sng" algn="ctr">
                      <a:solidFill>
                        <a:srgbClr val="000000"/>
                      </a:solidFill>
                      <a:prstDash val="solid"/>
                      <a:round/>
                      <a:headEnd type="none" w="med" len="med"/>
                      <a:tailEnd type="none" w="med" len="med"/>
                    </a:lnT>
                  </a:tcPr>
                </a:tc>
                <a:tc vMerge="1">
                  <a:txBody>
                    <a:bodyPr/>
                    <a:lstStyle/>
                    <a:p>
                      <a:endParaRPr lang="es-ES"/>
                    </a:p>
                  </a:txBody>
                  <a:tcPr>
                    <a:lnT w="12701" cap="flat" cmpd="sng" algn="ctr">
                      <a:solidFill>
                        <a:srgbClr val="000000"/>
                      </a:solidFill>
                      <a:prstDash val="solid"/>
                      <a:round/>
                      <a:headEnd type="none" w="med" len="med"/>
                      <a:tailEnd type="none" w="med" len="med"/>
                    </a:lnT>
                  </a:tcPr>
                </a:tc>
                <a:tc vMerge="1">
                  <a:txBody>
                    <a:bodyPr/>
                    <a:lstStyle/>
                    <a:p>
                      <a:endParaRPr lang="es-ES"/>
                    </a:p>
                  </a:txBody>
                  <a:tcPr>
                    <a:lnT w="12701" cap="flat" cmpd="sng" algn="ctr">
                      <a:solidFill>
                        <a:srgbClr val="000000"/>
                      </a:solidFill>
                      <a:prstDash val="solid"/>
                      <a:round/>
                      <a:headEnd type="none" w="med" len="med"/>
                      <a:tailEnd type="none" w="med" len="med"/>
                    </a:lnT>
                  </a:tcPr>
                </a:tc>
                <a:tc>
                  <a:txBody>
                    <a:bodyPr/>
                    <a:lstStyle/>
                    <a:p>
                      <a:pPr marL="0" marR="0" lvl="0" indent="0" algn="l" rtl="0" fontAlgn="auto" hangingPunct="1">
                        <a:lnSpc>
                          <a:spcPct val="100000"/>
                        </a:lnSpc>
                        <a:spcBef>
                          <a:spcPts val="0"/>
                        </a:spcBef>
                        <a:spcAft>
                          <a:spcPts val="0"/>
                        </a:spcAft>
                        <a:buNone/>
                      </a:pPr>
                      <a:r>
                        <a:rPr lang="es-ES" sz="1400" b="0" i="0">
                          <a:solidFill>
                            <a:srgbClr val="70AD47"/>
                          </a:solidFill>
                          <a:latin typeface="Calibri"/>
                        </a:rPr>
                        <a:t>T01- G Juego de las cartas</a:t>
                      </a:r>
                    </a:p>
                  </a:txBody>
                  <a:tcPr>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dirty="0">
                          <a:solidFill>
                            <a:srgbClr val="000000"/>
                          </a:solidFill>
                          <a:latin typeface="Calibri"/>
                        </a:rPr>
                        <a:t>30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49289062"/>
                  </a:ext>
                </a:extLst>
              </a:tr>
              <a:tr h="527168">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400" b="0" i="0">
                          <a:solidFill>
                            <a:srgbClr val="ED7D31"/>
                          </a:solidFill>
                          <a:latin typeface="Calibri"/>
                        </a:rPr>
                        <a:t>T01- Thinglink 360</a:t>
                      </a:r>
                    </a:p>
                    <a:p>
                      <a:pPr marL="0" marR="0" lvl="0" indent="0" algn="l" defTabSz="914400" rtl="0" fontAlgn="auto" hangingPunct="1">
                        <a:lnSpc>
                          <a:spcPct val="100000"/>
                        </a:lnSpc>
                        <a:spcBef>
                          <a:spcPts val="0"/>
                        </a:spcBef>
                        <a:spcAft>
                          <a:spcPts val="0"/>
                        </a:spcAft>
                        <a:buNone/>
                        <a:tabLst/>
                      </a:pPr>
                      <a:endParaRPr lang="es-ES" sz="1400" b="0" i="0">
                        <a:solidFill>
                          <a:srgbClr val="70AD47"/>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10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95468309"/>
                  </a:ext>
                </a:extLst>
              </a:tr>
              <a:tr h="479400">
                <a:tc>
                  <a:txBody>
                    <a:bodyPr/>
                    <a:lstStyle/>
                    <a:p>
                      <a:pPr lvl="0" algn="l" fontAlgn="auto"/>
                      <a:r>
                        <a:rPr lang="es-ES" sz="1400" b="0" i="0">
                          <a:solidFill>
                            <a:srgbClr val="000000"/>
                          </a:solidFill>
                        </a:rPr>
                        <a:t>TOTAL</a:t>
                      </a: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400" b="0" i="0">
                        <a:solidFill>
                          <a:srgbClr val="000000"/>
                        </a:solidFill>
                        <a:latin typeface="Calibri" pitchFamily="34"/>
                      </a:endParaRP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400" b="0" i="0">
                        <a:solidFill>
                          <a:srgbClr val="000000"/>
                        </a:solidFill>
                        <a:latin typeface="Calibri" pitchFamily="34"/>
                      </a:endParaRPr>
                    </a:p>
                  </a:txBody>
                  <a:tcPr marL="83128" marR="83128">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endParaRPr lang="es-ES" sz="1400" b="0" i="0">
                        <a:solidFill>
                          <a:srgbClr val="70AD47"/>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dirty="0">
                          <a:solidFill>
                            <a:srgbClr val="000000"/>
                          </a:solidFill>
                          <a:latin typeface="Calibri"/>
                        </a:rPr>
                        <a:t>90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5624063"/>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0F535007-8762-41AD-AA7B-5CB2B6367EA4}"/>
              </a:ext>
            </a:extLst>
          </p:cNvPr>
          <p:cNvSpPr/>
          <p:nvPr/>
        </p:nvSpPr>
        <p:spPr>
          <a:xfrm>
            <a:off x="6723903"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Otsikko 1">
            <a:extLst>
              <a:ext uri="{FF2B5EF4-FFF2-40B4-BE49-F238E27FC236}">
                <a16:creationId xmlns:a16="http://schemas.microsoft.com/office/drawing/2014/main" id="{1E238544-7620-462B-9FB9-E621755D47EE}"/>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1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78DB4A0-7B00-4C6B-86DB-91CBB2633857}"/>
              </a:ext>
            </a:extLst>
          </p:cNvPr>
          <p:cNvGraphicFramePr>
            <a:graphicFrameLocks noGrp="1"/>
          </p:cNvGraphicFramePr>
          <p:nvPr>
            <p:extLst>
              <p:ext uri="{D42A27DB-BD31-4B8C-83A1-F6EECF244321}">
                <p14:modId xmlns:p14="http://schemas.microsoft.com/office/powerpoint/2010/main" val="823261028"/>
              </p:ext>
            </p:extLst>
          </p:nvPr>
        </p:nvGraphicFramePr>
        <p:xfrm>
          <a:off x="609600" y="1929850"/>
          <a:ext cx="10883899" cy="3498346"/>
        </p:xfrm>
        <a:graphic>
          <a:graphicData uri="http://schemas.openxmlformats.org/drawingml/2006/table">
            <a:tbl>
              <a:tblPr>
                <a:effectLst/>
              </a:tblPr>
              <a:tblGrid>
                <a:gridCol w="2757684">
                  <a:extLst>
                    <a:ext uri="{9D8B030D-6E8A-4147-A177-3AD203B41FA5}">
                      <a16:colId xmlns:a16="http://schemas.microsoft.com/office/drawing/2014/main" val="523910126"/>
                    </a:ext>
                  </a:extLst>
                </a:gridCol>
                <a:gridCol w="2123272">
                  <a:extLst>
                    <a:ext uri="{9D8B030D-6E8A-4147-A177-3AD203B41FA5}">
                      <a16:colId xmlns:a16="http://schemas.microsoft.com/office/drawing/2014/main" val="1358759818"/>
                    </a:ext>
                  </a:extLst>
                </a:gridCol>
                <a:gridCol w="1780117">
                  <a:extLst>
                    <a:ext uri="{9D8B030D-6E8A-4147-A177-3AD203B41FA5}">
                      <a16:colId xmlns:a16="http://schemas.microsoft.com/office/drawing/2014/main" val="1312548262"/>
                    </a:ext>
                  </a:extLst>
                </a:gridCol>
                <a:gridCol w="2616558">
                  <a:extLst>
                    <a:ext uri="{9D8B030D-6E8A-4147-A177-3AD203B41FA5}">
                      <a16:colId xmlns:a16="http://schemas.microsoft.com/office/drawing/2014/main" val="4067402719"/>
                    </a:ext>
                  </a:extLst>
                </a:gridCol>
                <a:gridCol w="1606268">
                  <a:extLst>
                    <a:ext uri="{9D8B030D-6E8A-4147-A177-3AD203B41FA5}">
                      <a16:colId xmlns:a16="http://schemas.microsoft.com/office/drawing/2014/main" val="2054260943"/>
                    </a:ext>
                  </a:extLst>
                </a:gridCol>
              </a:tblGrid>
              <a:tr h="375416">
                <a:tc>
                  <a:txBody>
                    <a:bodyPr/>
                    <a:lstStyle/>
                    <a:p>
                      <a:pPr lvl="0" algn="ctr" fontAlgn="auto"/>
                      <a:r>
                        <a:rPr lang="en-US" sz="1400" b="1" i="0">
                          <a:solidFill>
                            <a:srgbClr val="FFFFFF"/>
                          </a:solidFill>
                          <a:latin typeface="Calibri"/>
                        </a:rPr>
                        <a:t>NOMBRE DEL CAPITULO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4154014496"/>
                  </a:ext>
                </a:extLst>
              </a:tr>
              <a:tr h="259634">
                <a:tc rowSpan="6">
                  <a:txBody>
                    <a:bodyPr/>
                    <a:lstStyle/>
                    <a:p>
                      <a:pPr lvl="0" algn="l" fontAlgn="auto"/>
                      <a:r>
                        <a:rPr lang="en-US" sz="1400" b="0" i="0" dirty="0">
                          <a:solidFill>
                            <a:srgbClr val="000000"/>
                          </a:solidFill>
                          <a:latin typeface="Calibri"/>
                        </a:rPr>
                        <a:t>T02: Principio 2-Identificar la </a:t>
                      </a:r>
                      <a:r>
                        <a:rPr lang="en-US" sz="1400" b="0" i="0" dirty="0" err="1">
                          <a:solidFill>
                            <a:srgbClr val="000000"/>
                          </a:solidFill>
                          <a:latin typeface="Calibri"/>
                        </a:rPr>
                        <a:t>cadena</a:t>
                      </a:r>
                      <a:r>
                        <a:rPr lang="en-US" sz="1400" b="0" i="0" dirty="0">
                          <a:solidFill>
                            <a:srgbClr val="000000"/>
                          </a:solidFill>
                          <a:latin typeface="Calibri"/>
                        </a:rPr>
                        <a:t> de valor</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6">
                  <a:txBody>
                    <a:bodyPr/>
                    <a:lstStyle/>
                    <a:p>
                      <a:pPr lvl="0" algn="l" fontAlgn="auto"/>
                      <a:r>
                        <a:rPr lang="es-ES" sz="1400" b="0" i="0">
                          <a:solidFill>
                            <a:srgbClr val="000000"/>
                          </a:solidFill>
                          <a:latin typeface="Calibri"/>
                        </a:rPr>
                        <a:t>Identificar la cadena de valor utilizando sistemas Lean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6">
                  <a:txBody>
                    <a:bodyPr/>
                    <a:lstStyle/>
                    <a:p>
                      <a:pPr marL="171450" lvl="0" indent="-171450" algn="l" fontAlgn="auto">
                        <a:buSzPct val="100000"/>
                        <a:buChar char="-"/>
                      </a:pPr>
                      <a:r>
                        <a:rPr lang="es-ES" sz="1400" b="0" i="0">
                          <a:solidFill>
                            <a:srgbClr val="000000"/>
                          </a:solidFill>
                          <a:latin typeface="Calibri"/>
                        </a:rPr>
                        <a:t>Mapeo de procesos</a:t>
                      </a:r>
                    </a:p>
                    <a:p>
                      <a:pPr marL="171450" lvl="0" indent="-171450" algn="l" fontAlgn="auto">
                        <a:buSzPct val="100000"/>
                        <a:buChar char="-"/>
                      </a:pPr>
                      <a:r>
                        <a:rPr lang="es-ES" sz="1400" b="0" i="0">
                          <a:solidFill>
                            <a:srgbClr val="000000"/>
                          </a:solidFill>
                          <a:latin typeface="Calibri"/>
                        </a:rPr>
                        <a:t>VSM: </a:t>
                      </a:r>
                      <a:r>
                        <a:rPr lang="es-ES" sz="1400" b="0" i="0" err="1">
                          <a:solidFill>
                            <a:srgbClr val="000000"/>
                          </a:solidFill>
                          <a:latin typeface="Calibri"/>
                        </a:rPr>
                        <a:t>Value</a:t>
                      </a:r>
                      <a:r>
                        <a:rPr lang="es-ES" sz="1400" b="0" i="0">
                          <a:solidFill>
                            <a:srgbClr val="000000"/>
                          </a:solidFill>
                          <a:latin typeface="Calibri"/>
                        </a:rPr>
                        <a:t> </a:t>
                      </a:r>
                      <a:r>
                        <a:rPr lang="es-ES" sz="1400" b="0" i="0" err="1">
                          <a:solidFill>
                            <a:srgbClr val="000000"/>
                          </a:solidFill>
                          <a:latin typeface="Calibri"/>
                        </a:rPr>
                        <a:t>stream</a:t>
                      </a:r>
                      <a:r>
                        <a:rPr lang="es-ES" sz="1400" b="0" i="0">
                          <a:solidFill>
                            <a:srgbClr val="000000"/>
                          </a:solidFill>
                          <a:latin typeface="Calibri"/>
                        </a:rPr>
                        <a:t> </a:t>
                      </a:r>
                      <a:r>
                        <a:rPr lang="es-ES" sz="1400" b="0" i="0" err="1">
                          <a:solidFill>
                            <a:srgbClr val="000000"/>
                          </a:solidFill>
                          <a:latin typeface="Calibri"/>
                        </a:rPr>
                        <a:t>mapping</a:t>
                      </a:r>
                      <a:endParaRPr lang="es-ES" sz="1400" b="0" i="0">
                        <a:solidFill>
                          <a:srgbClr val="000000"/>
                        </a:solidFill>
                        <a:latin typeface="Calibri"/>
                      </a:endParaRPr>
                    </a:p>
                    <a:p>
                      <a:pPr marL="171450" lvl="0" indent="-171450" algn="l" fontAlgn="auto">
                        <a:buSzPct val="100000"/>
                        <a:buChar char="-"/>
                      </a:pPr>
                      <a:r>
                        <a:rPr lang="es-ES" sz="1400" b="0" i="0" err="1">
                          <a:solidFill>
                            <a:schemeClr val="tx1"/>
                          </a:solidFill>
                          <a:latin typeface="Calibri"/>
                        </a:rPr>
                        <a:t>Tack</a:t>
                      </a:r>
                      <a:r>
                        <a:rPr lang="es-ES" sz="1400" b="0" i="0">
                          <a:solidFill>
                            <a:schemeClr val="tx1"/>
                          </a:solidFill>
                          <a:latin typeface="Calibri"/>
                        </a:rPr>
                        <a:t> time, tiempo de ciclo, lead time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T02: Principio 2-Identificar la cadena de valor</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rgbClr val="000000"/>
                          </a:solidFill>
                          <a:latin typeface="Calibri"/>
                        </a:rPr>
                        <a:t>120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7595423"/>
                  </a:ext>
                </a:extLst>
              </a:tr>
              <a:tr h="162927">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400" b="0" i="0">
                          <a:solidFill>
                            <a:srgbClr val="70AD47"/>
                          </a:solidFill>
                          <a:latin typeface="Calibri"/>
                        </a:rPr>
                        <a:t>T02-E1 Mapeo de proceso</a:t>
                      </a:r>
                    </a:p>
                    <a:p>
                      <a:pPr lvl="0" algn="l" fontAlgn="auto"/>
                      <a:endParaRPr lang="es-ES" sz="14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25 min</a:t>
                      </a:r>
                      <a:endParaRPr lang="es-ES" sz="1400" b="0" i="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9732563"/>
                  </a:ext>
                </a:extLst>
              </a:tr>
              <a:tr h="29482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400" b="0" i="0">
                          <a:solidFill>
                            <a:srgbClr val="4472C4"/>
                          </a:solidFill>
                          <a:latin typeface="Calibri"/>
                        </a:rPr>
                        <a:t>T02- V1 Lay </a:t>
                      </a:r>
                      <a:r>
                        <a:rPr lang="es-ES" sz="1400" b="0" i="0" err="1">
                          <a:solidFill>
                            <a:srgbClr val="4472C4"/>
                          </a:solidFill>
                          <a:latin typeface="Calibri"/>
                        </a:rPr>
                        <a:t>out</a:t>
                      </a:r>
                      <a:r>
                        <a:rPr lang="es-ES" sz="1400" b="0" i="0">
                          <a:solidFill>
                            <a:srgbClr val="4472C4"/>
                          </a:solidFill>
                          <a:latin typeface="Calibri"/>
                        </a:rPr>
                        <a:t>-lead time-</a:t>
                      </a:r>
                      <a:r>
                        <a:rPr lang="es-ES" sz="1400" b="0" i="0" err="1">
                          <a:solidFill>
                            <a:srgbClr val="4472C4"/>
                          </a:solidFill>
                          <a:latin typeface="Calibri"/>
                        </a:rPr>
                        <a:t>tack</a:t>
                      </a:r>
                      <a:r>
                        <a:rPr lang="es-ES" sz="1400" b="0" i="0">
                          <a:solidFill>
                            <a:srgbClr val="4472C4"/>
                          </a:solidFill>
                          <a:latin typeface="Calibri"/>
                        </a:rPr>
                        <a:t> time</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5 min</a:t>
                      </a:r>
                      <a:endParaRPr lang="es-ES" sz="1400" b="0" i="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5217318"/>
                  </a:ext>
                </a:extLst>
              </a:tr>
              <a:tr h="457821">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lvl="0" algn="l" fontAlgn="auto"/>
                      <a:r>
                        <a:rPr lang="es-ES" sz="1400" b="0" i="0">
                          <a:solidFill>
                            <a:srgbClr val="4472C4"/>
                          </a:solidFill>
                          <a:latin typeface="Calibri"/>
                        </a:rPr>
                        <a:t>T02- V2 Coffe </a:t>
                      </a:r>
                      <a:r>
                        <a:rPr lang="es-ES" sz="1400" b="0" i="0" err="1">
                          <a:solidFill>
                            <a:srgbClr val="4472C4"/>
                          </a:solidFill>
                          <a:latin typeface="Calibri"/>
                        </a:rPr>
                        <a:t>Kaizen</a:t>
                      </a:r>
                      <a:r>
                        <a:rPr lang="es-ES" sz="1400" b="0" i="0">
                          <a:solidFill>
                            <a:srgbClr val="4472C4"/>
                          </a:solidFill>
                          <a:latin typeface="Calibri"/>
                        </a:rPr>
                        <a:t> (Parte 1)</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10 min</a:t>
                      </a:r>
                      <a:endParaRPr lang="es-ES" sz="1400" b="0" i="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80166589"/>
                  </a:ext>
                </a:extLst>
              </a:tr>
              <a:tr h="319015">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lvl="0" algn="l" fontAlgn="auto"/>
                      <a:r>
                        <a:rPr lang="es-ES" sz="1400" b="0" i="0">
                          <a:solidFill>
                            <a:srgbClr val="70AD47"/>
                          </a:solidFill>
                          <a:latin typeface="Calibri"/>
                        </a:rPr>
                        <a:t>T02- E2 Coffe Kaizen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20 min</a:t>
                      </a:r>
                      <a:endParaRPr lang="es-ES" sz="1400" b="0" i="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82306041"/>
                  </a:ext>
                </a:extLst>
              </a:tr>
              <a:tr h="395807">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400" b="0" i="0">
                          <a:solidFill>
                            <a:srgbClr val="4472C4"/>
                          </a:solidFill>
                        </a:rPr>
                        <a:t>T02- V3 Coffe </a:t>
                      </a:r>
                      <a:r>
                        <a:rPr lang="es-ES" sz="1400" b="0" i="0" err="1">
                          <a:solidFill>
                            <a:srgbClr val="4472C4"/>
                          </a:solidFill>
                        </a:rPr>
                        <a:t>Kaizen</a:t>
                      </a:r>
                      <a:r>
                        <a:rPr lang="es-ES" sz="1400" b="0" i="0">
                          <a:solidFill>
                            <a:srgbClr val="4472C4"/>
                          </a:solidFill>
                        </a:rPr>
                        <a:t> (Parte 2)</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a:solidFill>
                            <a:schemeClr val="tx1"/>
                          </a:solidFill>
                          <a:latin typeface="Calibri"/>
                        </a:rPr>
                        <a:t>5 min</a:t>
                      </a:r>
                      <a:endParaRPr lang="es-ES" sz="1400" b="0" i="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65146931"/>
                  </a:ext>
                </a:extLst>
              </a:tr>
              <a:tr h="395807">
                <a:tc>
                  <a:txBody>
                    <a:bodyPr/>
                    <a:lstStyle/>
                    <a:p>
                      <a:pPr lvl="0" algn="l" fontAlgn="auto"/>
                      <a:r>
                        <a:rPr lang="en-US" sz="1400" b="0" i="0">
                          <a:solidFill>
                            <a:srgbClr val="000000"/>
                          </a:solidFill>
                        </a:rPr>
                        <a:t>TOTAL</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4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171450" lvl="0" indent="-171450" algn="l" fontAlgn="auto">
                        <a:buSzPct val="100000"/>
                        <a:buChar char="-"/>
                      </a:pPr>
                      <a:endParaRPr lang="es-ES" sz="1400" b="0" i="0">
                        <a:solidFill>
                          <a:srgbClr val="FF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endParaRPr lang="es-ES" sz="1400" b="0" i="0">
                        <a:solidFill>
                          <a:srgbClr val="4472C4"/>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400" b="0" i="0" dirty="0">
                          <a:solidFill>
                            <a:schemeClr val="tx1"/>
                          </a:solidFill>
                          <a:latin typeface="Calibri"/>
                        </a:rPr>
                        <a:t>185 min</a:t>
                      </a:r>
                      <a:endParaRPr lang="es-ES" sz="1400" b="0" i="0" dirty="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11270061"/>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39A3CC64-2A2E-4027-BCE0-B08D5BB8CB6F}"/>
              </a:ext>
            </a:extLst>
          </p:cNvPr>
          <p:cNvSpPr/>
          <p:nvPr/>
        </p:nvSpPr>
        <p:spPr>
          <a:xfrm>
            <a:off x="6723903"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Otsikko 1">
            <a:extLst>
              <a:ext uri="{FF2B5EF4-FFF2-40B4-BE49-F238E27FC236}">
                <a16:creationId xmlns:a16="http://schemas.microsoft.com/office/drawing/2014/main" id="{EFF1225A-6174-4DA8-86E4-3F2FEA077052}"/>
              </a:ext>
            </a:extLst>
          </p:cNvPr>
          <p:cNvSpPr txBox="1"/>
          <p:nvPr/>
        </p:nvSpPr>
        <p:spPr>
          <a:xfrm>
            <a:off x="99395" y="276798"/>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2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890D1CC3-320A-450C-9ED6-8A614D45A939}"/>
              </a:ext>
            </a:extLst>
          </p:cNvPr>
          <p:cNvGraphicFramePr>
            <a:graphicFrameLocks noGrp="1"/>
          </p:cNvGraphicFramePr>
          <p:nvPr>
            <p:extLst>
              <p:ext uri="{D42A27DB-BD31-4B8C-83A1-F6EECF244321}">
                <p14:modId xmlns:p14="http://schemas.microsoft.com/office/powerpoint/2010/main" val="835718104"/>
              </p:ext>
            </p:extLst>
          </p:nvPr>
        </p:nvGraphicFramePr>
        <p:xfrm>
          <a:off x="660400" y="1388769"/>
          <a:ext cx="10515599" cy="4663495"/>
        </p:xfrm>
        <a:graphic>
          <a:graphicData uri="http://schemas.openxmlformats.org/drawingml/2006/table">
            <a:tbl>
              <a:tblPr>
                <a:effectLst/>
              </a:tblPr>
              <a:tblGrid>
                <a:gridCol w="2550247">
                  <a:extLst>
                    <a:ext uri="{9D8B030D-6E8A-4147-A177-3AD203B41FA5}">
                      <a16:colId xmlns:a16="http://schemas.microsoft.com/office/drawing/2014/main" val="636764654"/>
                    </a:ext>
                  </a:extLst>
                </a:gridCol>
                <a:gridCol w="2066299">
                  <a:extLst>
                    <a:ext uri="{9D8B030D-6E8A-4147-A177-3AD203B41FA5}">
                      <a16:colId xmlns:a16="http://schemas.microsoft.com/office/drawing/2014/main" val="1881544547"/>
                    </a:ext>
                  </a:extLst>
                </a:gridCol>
                <a:gridCol w="1764102">
                  <a:extLst>
                    <a:ext uri="{9D8B030D-6E8A-4147-A177-3AD203B41FA5}">
                      <a16:colId xmlns:a16="http://schemas.microsoft.com/office/drawing/2014/main" val="3814176838"/>
                    </a:ext>
                  </a:extLst>
                </a:gridCol>
                <a:gridCol w="2762765">
                  <a:extLst>
                    <a:ext uri="{9D8B030D-6E8A-4147-A177-3AD203B41FA5}">
                      <a16:colId xmlns:a16="http://schemas.microsoft.com/office/drawing/2014/main" val="282551104"/>
                    </a:ext>
                  </a:extLst>
                </a:gridCol>
                <a:gridCol w="1372186">
                  <a:extLst>
                    <a:ext uri="{9D8B030D-6E8A-4147-A177-3AD203B41FA5}">
                      <a16:colId xmlns:a16="http://schemas.microsoft.com/office/drawing/2014/main" val="812814153"/>
                    </a:ext>
                  </a:extLst>
                </a:gridCol>
              </a:tblGrid>
              <a:tr h="355195">
                <a:tc>
                  <a:txBody>
                    <a:bodyPr/>
                    <a:lstStyle/>
                    <a:p>
                      <a:pPr lvl="0" algn="ctr" fontAlgn="auto"/>
                      <a:r>
                        <a:rPr lang="en-US" sz="1400" b="1" i="0">
                          <a:solidFill>
                            <a:srgbClr val="FFFFFF"/>
                          </a:solidFill>
                          <a:latin typeface="Calibri"/>
                        </a:rPr>
                        <a:t>NOMBRE DEL CAPITULO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112221432"/>
                  </a:ext>
                </a:extLst>
              </a:tr>
              <a:tr h="575079">
                <a:tc rowSpan="7">
                  <a:txBody>
                    <a:bodyPr/>
                    <a:lstStyle/>
                    <a:p>
                      <a:pPr lvl="0" algn="l" fontAlgn="auto"/>
                      <a:r>
                        <a:rPr lang="es-ES" sz="1600" b="0" i="0" u="none" strike="noStrike" dirty="0">
                          <a:solidFill>
                            <a:srgbClr val="000000"/>
                          </a:solidFill>
                          <a:latin typeface="Calibri"/>
                        </a:rPr>
                        <a:t>T03 Principio 3- Crear flujo</a:t>
                      </a:r>
                      <a:endParaRPr lang="es-ES" sz="1600" b="0" i="0" dirty="0">
                        <a:solidFill>
                          <a:srgbClr val="000000"/>
                        </a:solidFill>
                        <a:latin typeface="Calibri"/>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7">
                  <a:txBody>
                    <a:bodyPr/>
                    <a:lstStyle/>
                    <a:p>
                      <a:pPr lvl="0" algn="l" fontAlgn="auto"/>
                      <a:r>
                        <a:rPr lang="es-ES" sz="1600" b="0" i="0">
                          <a:solidFill>
                            <a:srgbClr val="000000"/>
                          </a:solidFill>
                          <a:latin typeface="Calibri"/>
                        </a:rPr>
                        <a:t>Conocer el sistema  para estandarizar el proceso como parte de los pasos necesarios para conseguir el flujo continuo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7">
                  <a:txBody>
                    <a:bodyPr/>
                    <a:lstStyle/>
                    <a:p>
                      <a:pPr lvl="0" algn="l" fontAlgn="auto"/>
                      <a:r>
                        <a:rPr lang="es-ES" sz="1600" b="0" i="0">
                          <a:solidFill>
                            <a:srgbClr val="000000"/>
                          </a:solidFill>
                          <a:latin typeface="Calibri"/>
                        </a:rPr>
                        <a:t>​- 5S</a:t>
                      </a:r>
                    </a:p>
                    <a:p>
                      <a:pPr marL="0" lvl="0" indent="0" algn="l" fontAlgn="auto">
                        <a:buNone/>
                      </a:pPr>
                      <a:r>
                        <a:rPr lang="es-ES" sz="1600" b="0" i="0">
                          <a:solidFill>
                            <a:srgbClr val="000000"/>
                          </a:solidFill>
                          <a:latin typeface="Calibri"/>
                        </a:rPr>
                        <a:t>-Estandarización del proceso</a:t>
                      </a:r>
                    </a:p>
                    <a:p>
                      <a:pPr marL="0" lvl="0" indent="0" algn="l" fontAlgn="auto">
                        <a:buNone/>
                      </a:pPr>
                      <a:r>
                        <a:rPr lang="es-ES" sz="1600" b="0" i="0">
                          <a:solidFill>
                            <a:srgbClr val="000000"/>
                          </a:solidFill>
                          <a:latin typeface="Calibri"/>
                        </a:rPr>
                        <a:t>- Flujo continuo</a:t>
                      </a:r>
                    </a:p>
                    <a:p>
                      <a:pPr marL="0" lvl="0" indent="0" algn="l" fontAlgn="auto">
                        <a:buSzPct val="100000"/>
                        <a:buNone/>
                      </a:pPr>
                      <a:endParaRPr lang="es-ES" sz="1600" b="0" i="0">
                        <a:solidFill>
                          <a:srgbClr val="FF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T03-Principio 3- Crear flujo</a:t>
                      </a:r>
                    </a:p>
                    <a:p>
                      <a:pPr lvl="0" algn="l" fontAlgn="auto"/>
                      <a:endParaRPr lang="es-ES" sz="16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chemeClr val="tx1"/>
                          </a:solidFill>
                          <a:latin typeface="Calibri"/>
                        </a:rPr>
                        <a:t>135 min</a:t>
                      </a:r>
                      <a:endParaRPr lang="es-ES" sz="1600" b="0" i="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19200920"/>
                  </a:ext>
                </a:extLst>
              </a:tr>
              <a:tr h="575079">
                <a:tc vMerge="1">
                  <a:txBody>
                    <a:bodyPr/>
                    <a:lstStyle/>
                    <a:p>
                      <a:pPr lvl="0" algn="l" fontAlgn="auto"/>
                      <a:endParaRPr lang="es-ES" sz="1600" b="0" i="0" dirty="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dirty="0">
                          <a:solidFill>
                            <a:srgbClr val="70AD47"/>
                          </a:solidFill>
                          <a:latin typeface="Calibri"/>
                        </a:rPr>
                        <a:t>T03-E1 5S Números</a:t>
                      </a:r>
                    </a:p>
                    <a:p>
                      <a:pPr marL="0" marR="0" lvl="0" indent="0" algn="l" defTabSz="914400" rtl="0" fontAlgn="auto" hangingPunct="1">
                        <a:lnSpc>
                          <a:spcPct val="100000"/>
                        </a:lnSpc>
                        <a:spcBef>
                          <a:spcPts val="0"/>
                        </a:spcBef>
                        <a:spcAft>
                          <a:spcPts val="0"/>
                        </a:spcAft>
                        <a:buNone/>
                        <a:tabLst/>
                      </a:pPr>
                      <a:endParaRPr lang="es-ES" sz="1600" b="0" i="0" dirty="0">
                        <a:solidFill>
                          <a:srgbClr val="70AD47"/>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dirty="0">
                          <a:solidFill>
                            <a:schemeClr val="tx1"/>
                          </a:solidFill>
                          <a:latin typeface="Calibri"/>
                        </a:rPr>
                        <a:t>15 min</a:t>
                      </a:r>
                      <a:endParaRPr lang="es-ES" sz="1600" b="0" i="0" dirty="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1916185"/>
                  </a:ext>
                </a:extLst>
              </a:tr>
              <a:tr h="811876">
                <a:tc vMerge="1">
                  <a:txBody>
                    <a:bodyPr/>
                    <a:lstStyle/>
                    <a:p>
                      <a:endParaRPr lang="es-ES"/>
                    </a:p>
                  </a:txBody>
                  <a:tcPr>
                    <a:lnT w="12701" cap="flat" cmpd="sng" algn="ctr">
                      <a:solidFill>
                        <a:srgbClr val="000000"/>
                      </a:solidFill>
                      <a:prstDash val="solid"/>
                      <a:round/>
                      <a:headEnd type="none" w="med" len="med"/>
                      <a:tailEnd type="none" w="med" len="med"/>
                    </a:lnT>
                  </a:tcPr>
                </a:tc>
                <a:tc vMerge="1">
                  <a:txBody>
                    <a:bodyPr/>
                    <a:lstStyle/>
                    <a:p>
                      <a:endParaRPr lang="es-ES"/>
                    </a:p>
                  </a:txBody>
                  <a:tcPr>
                    <a:lnT w="12701" cap="flat" cmpd="sng" algn="ctr">
                      <a:solidFill>
                        <a:srgbClr val="000000"/>
                      </a:solidFill>
                      <a:prstDash val="solid"/>
                      <a:round/>
                      <a:headEnd type="none" w="med" len="med"/>
                      <a:tailEnd type="none" w="med" len="med"/>
                    </a:lnT>
                  </a:tcPr>
                </a:tc>
                <a:tc vMerge="1">
                  <a:txBody>
                    <a:bodyPr/>
                    <a:lstStyle/>
                    <a:p>
                      <a:endParaRPr lang="es-ES"/>
                    </a:p>
                  </a:txBody>
                  <a:tcPr>
                    <a:lnT w="12701" cap="flat" cmpd="sng" algn="ctr">
                      <a:solidFill>
                        <a:srgbClr val="000000"/>
                      </a:solidFill>
                      <a:prstDash val="solid"/>
                      <a:round/>
                      <a:headEnd type="none" w="med" len="med"/>
                      <a:tailEnd type="none" w="med" len="med"/>
                    </a:lnT>
                  </a:tcPr>
                </a:tc>
                <a:tc>
                  <a:txBody>
                    <a:bodyPr/>
                    <a:lstStyle/>
                    <a:p>
                      <a:pPr marL="0" marR="0" lvl="0" indent="0" algn="l" rtl="0" fontAlgn="auto" hangingPunct="1">
                        <a:lnSpc>
                          <a:spcPct val="100000"/>
                        </a:lnSpc>
                        <a:spcBef>
                          <a:spcPts val="0"/>
                        </a:spcBef>
                        <a:spcAft>
                          <a:spcPts val="0"/>
                        </a:spcAft>
                        <a:buNone/>
                      </a:pPr>
                      <a:r>
                        <a:rPr lang="es-ES" sz="1600" b="0" i="0" dirty="0">
                          <a:solidFill>
                            <a:srgbClr val="70AD47"/>
                          </a:solidFill>
                          <a:latin typeface="Calibri"/>
                        </a:rPr>
                        <a:t>T03-Ga Juego de los Números</a:t>
                      </a:r>
                    </a:p>
                  </a:txBody>
                  <a:tcPr>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dirty="0">
                          <a:solidFill>
                            <a:schemeClr val="tx1"/>
                          </a:solidFill>
                          <a:latin typeface="Calibri"/>
                        </a:rPr>
                        <a:t>15 min (por ronda)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9638607"/>
                  </a:ext>
                </a:extLst>
              </a:tr>
              <a:tr h="439766">
                <a:tc vMerge="1">
                  <a:txBody>
                    <a:bodyPr/>
                    <a:lstStyle/>
                    <a:p>
                      <a:pPr lvl="0" algn="l" fontAlgn="auto"/>
                      <a:endParaRPr lang="es-ES" sz="12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c vMerge="1">
                  <a:txBody>
                    <a:bodyPr/>
                    <a:lstStyle/>
                    <a:p>
                      <a:endParaRPr lang="es-ES"/>
                    </a:p>
                  </a:txBody>
                  <a:tcPr/>
                </a:tc>
                <a:tc>
                  <a:txBody>
                    <a:bodyPr/>
                    <a:lstStyle/>
                    <a:p>
                      <a:pPr lvl="0" algn="l" fontAlgn="auto"/>
                      <a:r>
                        <a:rPr lang="es-ES" sz="1600" b="0" i="0">
                          <a:solidFill>
                            <a:srgbClr val="70AD47"/>
                          </a:solidFill>
                          <a:latin typeface="Calibri"/>
                        </a:rPr>
                        <a:t>T03-Gb Juego de los aviones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dirty="0">
                          <a:solidFill>
                            <a:schemeClr val="tx1"/>
                          </a:solidFill>
                          <a:latin typeface="Calibri"/>
                        </a:rPr>
                        <a:t>20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99876825"/>
                  </a:ext>
                </a:extLst>
              </a:tr>
              <a:tr h="575079">
                <a:tc vMerge="1">
                  <a:txBody>
                    <a:bodyPr/>
                    <a:lstStyle/>
                    <a:p>
                      <a:pPr lvl="0" algn="l" fontAlgn="auto"/>
                      <a:endParaRPr lang="es-ES" sz="12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c vMerge="1">
                  <a:txBody>
                    <a:bodyPr/>
                    <a:lstStyle/>
                    <a:p>
                      <a:endParaRPr lang="es-ES"/>
                    </a:p>
                  </a:txBody>
                  <a:tcPr/>
                </a:tc>
                <a:tc>
                  <a:txBody>
                    <a:bodyPr/>
                    <a:lstStyle/>
                    <a:p>
                      <a:pPr lvl="0" algn="l" fontAlgn="auto"/>
                      <a:r>
                        <a:rPr lang="es-ES" sz="1600" b="0" i="0" dirty="0">
                          <a:solidFill>
                            <a:srgbClr val="70AD47"/>
                          </a:solidFill>
                          <a:latin typeface="Calibri"/>
                        </a:rPr>
                        <a:t>T03-Gc Juego de los coches (para 5S y estandarización) </a:t>
                      </a:r>
                      <a:endParaRPr lang="es-ES" sz="1600" b="0" i="0" dirty="0">
                        <a:solidFill>
                          <a:srgbClr val="70AD47"/>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chemeClr val="tx1"/>
                          </a:solidFill>
                          <a:latin typeface="Calibri"/>
                        </a:rPr>
                        <a:t>25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3509405"/>
                  </a:ext>
                </a:extLst>
              </a:tr>
              <a:tr h="439766">
                <a:tc vMerge="1">
                  <a:txBody>
                    <a:bodyPr/>
                    <a:lstStyle/>
                    <a:p>
                      <a:pPr lvl="0" algn="l" fontAlgn="auto"/>
                      <a:endParaRPr lang="es-ES" sz="10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c vMerge="1">
                  <a:txBody>
                    <a:bodyPr/>
                    <a:lstStyle/>
                    <a:p>
                      <a:endParaRPr lang="es-ES"/>
                    </a:p>
                  </a:txBody>
                  <a:tcPr/>
                </a:tc>
                <a:tc>
                  <a:txBody>
                    <a:bodyPr/>
                    <a:lstStyle/>
                    <a:p>
                      <a:pPr lvl="0" algn="l" fontAlgn="auto"/>
                      <a:r>
                        <a:rPr lang="es-ES" sz="1600" b="0" i="0">
                          <a:solidFill>
                            <a:srgbClr val="70AD47"/>
                          </a:solidFill>
                        </a:rPr>
                        <a:t>T03-E2 Individual </a:t>
                      </a:r>
                      <a:r>
                        <a:rPr lang="es-ES" sz="1600" b="0" i="0" err="1">
                          <a:solidFill>
                            <a:srgbClr val="70AD47"/>
                          </a:solidFill>
                        </a:rPr>
                        <a:t>Trolley</a:t>
                      </a:r>
                      <a:endParaRPr lang="es-ES" sz="1600" b="0" i="0">
                        <a:solidFill>
                          <a:srgbClr val="70AD47"/>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chemeClr val="tx1"/>
                          </a:solidFill>
                          <a:latin typeface="Calibri"/>
                        </a:rPr>
                        <a:t>30 min</a:t>
                      </a:r>
                      <a:endParaRPr lang="es-ES" sz="1600" b="0" i="0">
                        <a:solidFill>
                          <a:schemeClr val="tx1"/>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4603240"/>
                  </a:ext>
                </a:extLst>
              </a:tr>
              <a:tr h="439766">
                <a:tc vMerge="1">
                  <a:txBody>
                    <a:bodyPr/>
                    <a:lstStyle/>
                    <a:p>
                      <a:pPr lvl="0" algn="l">
                        <a:buNone/>
                      </a:pPr>
                      <a:endParaRPr lang="es-ES" sz="10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endParaRPr lang="es-ES"/>
                    </a:p>
                  </a:txBody>
                  <a:tcPr/>
                </a:tc>
                <a:tc vMerge="1">
                  <a:txBody>
                    <a:bodyPr/>
                    <a:lstStyle/>
                    <a:p>
                      <a:endParaRPr lang="es-ES"/>
                    </a:p>
                  </a:txBody>
                  <a:tcPr/>
                </a:tc>
                <a:tc>
                  <a:txBody>
                    <a:bodyPr/>
                    <a:lstStyle/>
                    <a:p>
                      <a:pPr lvl="0" algn="l">
                        <a:buNone/>
                      </a:pPr>
                      <a:r>
                        <a:rPr lang="es-ES" sz="1600" b="0" i="0" err="1">
                          <a:solidFill>
                            <a:srgbClr val="ED7D31"/>
                          </a:solidFill>
                        </a:rPr>
                        <a:t>Thinglink</a:t>
                      </a:r>
                      <a:r>
                        <a:rPr lang="es-ES" sz="1600" b="0" i="0">
                          <a:solidFill>
                            <a:srgbClr val="ED7D31"/>
                          </a:solidFill>
                        </a:rPr>
                        <a:t> 360</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a:buNone/>
                      </a:pPr>
                      <a:r>
                        <a:rPr lang="es-ES" sz="1600" b="0" i="0" dirty="0">
                          <a:solidFill>
                            <a:schemeClr val="tx1"/>
                          </a:solidFill>
                          <a:latin typeface="Calibri"/>
                        </a:rPr>
                        <a:t>10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5809096"/>
                  </a:ext>
                </a:extLst>
              </a:tr>
              <a:tr h="439766">
                <a:tc>
                  <a:txBody>
                    <a:bodyPr/>
                    <a:lstStyle/>
                    <a:p>
                      <a:pPr lvl="0" algn="l">
                        <a:buNone/>
                      </a:pPr>
                      <a:r>
                        <a:rPr lang="es-ES" sz="1600" b="0" i="0">
                          <a:solidFill>
                            <a:srgbClr val="000000"/>
                          </a:solidFill>
                        </a:rPr>
                        <a:t>TOTAL</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a:buNone/>
                      </a:pPr>
                      <a:endParaRPr lang="es-ES" sz="1600" b="0" i="0">
                        <a:solidFill>
                          <a:srgbClr val="000000"/>
                        </a:solidFill>
                        <a:latin typeface="Calibri"/>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171450" lvl="0" indent="-171450" algn="l">
                        <a:buSzPct val="100000"/>
                        <a:buChar char="-"/>
                      </a:pPr>
                      <a:endParaRPr lang="es-ES" sz="1600" b="0" i="0">
                        <a:solidFill>
                          <a:srgbClr val="FF0000"/>
                        </a:solidFill>
                        <a:latin typeface="Calibri"/>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a:buNone/>
                      </a:pPr>
                      <a:endParaRPr lang="es-ES" sz="1600" b="0" i="0">
                        <a:solidFill>
                          <a:srgbClr val="ED7D3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a:buNone/>
                      </a:pPr>
                      <a:r>
                        <a:rPr lang="es-ES" sz="1600" b="0" i="0" dirty="0">
                          <a:solidFill>
                            <a:schemeClr val="tx1"/>
                          </a:solidFill>
                          <a:latin typeface="Calibri"/>
                        </a:rPr>
                        <a:t>250 min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96029253"/>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1F455BC7-1B58-4ADE-92FC-6B95DB0A6543}"/>
              </a:ext>
            </a:extLst>
          </p:cNvPr>
          <p:cNvSpPr/>
          <p:nvPr/>
        </p:nvSpPr>
        <p:spPr>
          <a:xfrm>
            <a:off x="6812252"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CuadroTexto 3">
            <a:extLst>
              <a:ext uri="{FF2B5EF4-FFF2-40B4-BE49-F238E27FC236}">
                <a16:creationId xmlns:a16="http://schemas.microsoft.com/office/drawing/2014/main" id="{56EA807C-37A4-406A-B25D-F896C83F8129}"/>
              </a:ext>
            </a:extLst>
          </p:cNvPr>
          <p:cNvSpPr txBox="1"/>
          <p:nvPr/>
        </p:nvSpPr>
        <p:spPr>
          <a:xfrm>
            <a:off x="10673864" y="7314687"/>
            <a:ext cx="2039816" cy="1200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a:rPr>
              <a:t>Theory Black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92D050"/>
                </a:solidFill>
                <a:uFillTx/>
                <a:latin typeface="Calibri"/>
              </a:rPr>
              <a:t>Exercise Green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4472C4"/>
                </a:solidFill>
                <a:uFillTx/>
                <a:latin typeface="Calibri"/>
              </a:rPr>
              <a:t>Video blue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ED7D31"/>
                </a:solidFill>
                <a:uFillTx/>
                <a:latin typeface="Calibri"/>
              </a:rPr>
              <a:t>Thinglink orange</a:t>
            </a:r>
          </a:p>
        </p:txBody>
      </p:sp>
      <p:sp>
        <p:nvSpPr>
          <p:cNvPr id="5" name="Otsikko 1">
            <a:extLst>
              <a:ext uri="{FF2B5EF4-FFF2-40B4-BE49-F238E27FC236}">
                <a16:creationId xmlns:a16="http://schemas.microsoft.com/office/drawing/2014/main" id="{E7B18131-F081-4B90-8F86-C8BD8B9B0596}"/>
              </a:ext>
            </a:extLst>
          </p:cNvPr>
          <p:cNvSpPr txBox="1"/>
          <p:nvPr/>
        </p:nvSpPr>
        <p:spPr>
          <a:xfrm>
            <a:off x="0" y="465502"/>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3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D0C089A-8C26-4327-A1B5-F45264143DB8}"/>
              </a:ext>
            </a:extLst>
          </p:cNvPr>
          <p:cNvGraphicFramePr>
            <a:graphicFrameLocks noGrp="1"/>
          </p:cNvGraphicFramePr>
          <p:nvPr>
            <p:extLst>
              <p:ext uri="{D42A27DB-BD31-4B8C-83A1-F6EECF244321}">
                <p14:modId xmlns:p14="http://schemas.microsoft.com/office/powerpoint/2010/main" val="1131629992"/>
              </p:ext>
            </p:extLst>
          </p:nvPr>
        </p:nvGraphicFramePr>
        <p:xfrm>
          <a:off x="457200" y="1750096"/>
          <a:ext cx="11087100" cy="3166106"/>
        </p:xfrm>
        <a:graphic>
          <a:graphicData uri="http://schemas.openxmlformats.org/drawingml/2006/table">
            <a:tbl>
              <a:tblPr>
                <a:effectLst/>
              </a:tblPr>
              <a:tblGrid>
                <a:gridCol w="1771211">
                  <a:extLst>
                    <a:ext uri="{9D8B030D-6E8A-4147-A177-3AD203B41FA5}">
                      <a16:colId xmlns:a16="http://schemas.microsoft.com/office/drawing/2014/main" val="2659751953"/>
                    </a:ext>
                  </a:extLst>
                </a:gridCol>
                <a:gridCol w="3662432">
                  <a:extLst>
                    <a:ext uri="{9D8B030D-6E8A-4147-A177-3AD203B41FA5}">
                      <a16:colId xmlns:a16="http://schemas.microsoft.com/office/drawing/2014/main" val="2641427796"/>
                    </a:ext>
                  </a:extLst>
                </a:gridCol>
                <a:gridCol w="2281343">
                  <a:extLst>
                    <a:ext uri="{9D8B030D-6E8A-4147-A177-3AD203B41FA5}">
                      <a16:colId xmlns:a16="http://schemas.microsoft.com/office/drawing/2014/main" val="360379751"/>
                    </a:ext>
                  </a:extLst>
                </a:gridCol>
                <a:gridCol w="2145890">
                  <a:extLst>
                    <a:ext uri="{9D8B030D-6E8A-4147-A177-3AD203B41FA5}">
                      <a16:colId xmlns:a16="http://schemas.microsoft.com/office/drawing/2014/main" val="680194152"/>
                    </a:ext>
                  </a:extLst>
                </a:gridCol>
                <a:gridCol w="1226224">
                  <a:extLst>
                    <a:ext uri="{9D8B030D-6E8A-4147-A177-3AD203B41FA5}">
                      <a16:colId xmlns:a16="http://schemas.microsoft.com/office/drawing/2014/main" val="803152399"/>
                    </a:ext>
                  </a:extLst>
                </a:gridCol>
              </a:tblGrid>
              <a:tr h="499454">
                <a:tc>
                  <a:txBody>
                    <a:bodyPr/>
                    <a:lstStyle/>
                    <a:p>
                      <a:pPr lvl="0" algn="ctr" fontAlgn="auto"/>
                      <a:r>
                        <a:rPr lang="en-US" sz="1400" b="1" i="0">
                          <a:solidFill>
                            <a:srgbClr val="FFFFFF"/>
                          </a:solidFill>
                          <a:latin typeface="Calibri"/>
                        </a:rPr>
                        <a:t>NOMBRE DEL CAPITULO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4204676470"/>
                  </a:ext>
                </a:extLst>
              </a:tr>
              <a:tr h="361946">
                <a:tc rowSpan="4">
                  <a:txBody>
                    <a:bodyPr/>
                    <a:lstStyle/>
                    <a:p>
                      <a:pPr lvl="0" algn="l" fontAlgn="auto"/>
                      <a:r>
                        <a:rPr lang="es-ES" sz="1600" b="0" i="0">
                          <a:solidFill>
                            <a:srgbClr val="000000"/>
                          </a:solidFill>
                        </a:rPr>
                        <a:t>T04 Principio 4- Producción PULL</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4">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600" b="0" i="0" dirty="0">
                          <a:solidFill>
                            <a:schemeClr val="tx1"/>
                          </a:solidFill>
                          <a:latin typeface="+mn-lt"/>
                        </a:rPr>
                        <a:t>Para mostrar el efecto de tracción y empuje en Lean. Cómo dar al cliente un valor añadido evitando la espera y los costes innecesarios, pero al mismo tiempo evitar grandes stocks y residuos innecesarios. Cómo se puede usar un flujo de una pieza y Kanban en lugar de insignias grandes.</a:t>
                      </a:r>
                      <a:r>
                        <a:rPr lang="es-ES" sz="1600" b="0" i="0" dirty="0">
                          <a:solidFill>
                            <a:srgbClr val="FF0000"/>
                          </a:solidFill>
                          <a:latin typeface="+mn-lt"/>
                        </a:rPr>
                        <a:t>
</a:t>
                      </a:r>
                      <a:endParaRPr lang="es-ES" sz="1600" b="0" i="0" dirty="0">
                        <a:solidFill>
                          <a:srgbClr val="000000"/>
                        </a:solidFill>
                        <a:latin typeface="Calibri"/>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4">
                  <a:txBody>
                    <a:bodyPr/>
                    <a:lstStyle/>
                    <a:p>
                      <a:pPr lvl="0" algn="l" fontAlgn="auto"/>
                      <a:r>
                        <a:rPr lang="es-ES" sz="1600" b="0" i="0">
                          <a:solidFill>
                            <a:srgbClr val="000000"/>
                          </a:solidFill>
                          <a:latin typeface="Calibri"/>
                        </a:rPr>
                        <a:t>-   Sistema </a:t>
                      </a:r>
                      <a:r>
                        <a:rPr lang="es-ES" sz="1600" b="0" i="0" err="1">
                          <a:solidFill>
                            <a:srgbClr val="000000"/>
                          </a:solidFill>
                          <a:latin typeface="Calibri"/>
                        </a:rPr>
                        <a:t>Pull</a:t>
                      </a:r>
                      <a:endParaRPr lang="es-ES" sz="1600" b="0" i="0">
                        <a:solidFill>
                          <a:srgbClr val="000000"/>
                        </a:solidFill>
                        <a:latin typeface="Calibri"/>
                      </a:endParaRPr>
                    </a:p>
                    <a:p>
                      <a:pPr marL="171450" lvl="0" indent="-171450" algn="l" fontAlgn="auto">
                        <a:buSzPct val="100000"/>
                        <a:buChar char="-"/>
                      </a:pPr>
                      <a:r>
                        <a:rPr lang="es-ES" sz="1600" b="0" i="0">
                          <a:solidFill>
                            <a:srgbClr val="000000"/>
                          </a:solidFill>
                          <a:latin typeface="Calibri"/>
                        </a:rPr>
                        <a:t>Kanban</a:t>
                      </a:r>
                    </a:p>
                    <a:p>
                      <a:pPr marL="171450" lvl="0" indent="-171450" algn="l" fontAlgn="auto">
                        <a:buSzPct val="100000"/>
                        <a:buChar char="-"/>
                      </a:pPr>
                      <a:r>
                        <a:rPr lang="es-ES" sz="1600" b="0" i="0">
                          <a:solidFill>
                            <a:srgbClr val="000000"/>
                          </a:solidFill>
                          <a:latin typeface="Calibri"/>
                        </a:rPr>
                        <a:t>Flujo una sola pieza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rPr>
                        <a:t>T04- Principio 4</a:t>
                      </a:r>
                    </a:p>
                    <a:p>
                      <a:pPr lvl="0" algn="l" fontAlgn="auto"/>
                      <a:r>
                        <a:rPr lang="es-ES" sz="1600" b="0" i="0">
                          <a:solidFill>
                            <a:schemeClr val="tx1"/>
                          </a:solidFill>
                        </a:rPr>
                        <a:t>Producción </a:t>
                      </a:r>
                      <a:r>
                        <a:rPr lang="es-ES" sz="1600" b="0" i="0" err="1">
                          <a:solidFill>
                            <a:schemeClr val="tx1"/>
                          </a:solidFill>
                        </a:rPr>
                        <a:t>Pull</a:t>
                      </a:r>
                      <a:endParaRPr lang="es-ES" sz="1600" b="0" i="0">
                        <a:solidFill>
                          <a:schemeClr val="tx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60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16474595"/>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a:solidFill>
                            <a:srgbClr val="4472C4"/>
                          </a:solidFill>
                        </a:rPr>
                        <a:t>T04-V1 Kanban Video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10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4101417"/>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rtl="0" fontAlgn="auto" hangingPunct="1">
                        <a:lnSpc>
                          <a:spcPct val="100000"/>
                        </a:lnSpc>
                        <a:spcBef>
                          <a:spcPts val="0"/>
                        </a:spcBef>
                        <a:spcAft>
                          <a:spcPts val="0"/>
                        </a:spcAft>
                        <a:buNone/>
                      </a:pPr>
                      <a:r>
                        <a:rPr lang="es-ES" sz="1600" b="0" i="0">
                          <a:solidFill>
                            <a:srgbClr val="70AD47"/>
                          </a:solidFill>
                        </a:rPr>
                        <a:t>T04-G Juego de los sobres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20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56670698"/>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err="1">
                          <a:solidFill>
                            <a:srgbClr val="ED7D31"/>
                          </a:solidFill>
                        </a:rPr>
                        <a:t>Thinglink</a:t>
                      </a:r>
                      <a:r>
                        <a:rPr lang="es-ES" sz="1600" b="0" i="0">
                          <a:solidFill>
                            <a:srgbClr val="ED7D31"/>
                          </a:solidFill>
                        </a:rPr>
                        <a:t> 360  Kanban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10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83494349"/>
                  </a:ext>
                </a:extLst>
              </a:tr>
              <a:tr h="361946">
                <a:tc>
                  <a:txBody>
                    <a:bodyPr/>
                    <a:lstStyle/>
                    <a:p>
                      <a:pPr lvl="0" algn="l" fontAlgn="auto"/>
                      <a:r>
                        <a:rPr lang="es-ES" sz="1600" b="0" i="0">
                          <a:solidFill>
                            <a:srgbClr val="000000"/>
                          </a:solidFill>
                          <a:latin typeface="Calibri"/>
                        </a:rPr>
                        <a:t>TOTAL</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171450" lvl="0" indent="-171450" algn="l" fontAlgn="auto">
                        <a:buSzPct val="100000"/>
                        <a:buChar char="-"/>
                      </a:pP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endParaRPr lang="es-ES" sz="1600" b="0" i="0">
                        <a:solidFill>
                          <a:srgbClr val="4472C4"/>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dirty="0">
                          <a:solidFill>
                            <a:srgbClr val="000000"/>
                          </a:solidFill>
                          <a:latin typeface="Calibri"/>
                        </a:rPr>
                        <a:t>110 min</a:t>
                      </a:r>
                      <a:endParaRPr lang="es-ES" sz="1600" b="0" i="0" dirty="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1638100"/>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8F1A78C2-12F0-490B-A5A3-CF0D49444D18}"/>
              </a:ext>
            </a:extLst>
          </p:cNvPr>
          <p:cNvSpPr/>
          <p:nvPr/>
        </p:nvSpPr>
        <p:spPr>
          <a:xfrm>
            <a:off x="6723903"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CuadroTexto 3">
            <a:extLst>
              <a:ext uri="{FF2B5EF4-FFF2-40B4-BE49-F238E27FC236}">
                <a16:creationId xmlns:a16="http://schemas.microsoft.com/office/drawing/2014/main" id="{43E88150-BDDC-423F-BE06-2440A9B548D5}"/>
              </a:ext>
            </a:extLst>
          </p:cNvPr>
          <p:cNvSpPr txBox="1"/>
          <p:nvPr/>
        </p:nvSpPr>
        <p:spPr>
          <a:xfrm>
            <a:off x="10673864" y="7314687"/>
            <a:ext cx="2039816" cy="1200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a:rPr>
              <a:t>Theory Black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92D050"/>
                </a:solidFill>
                <a:uFillTx/>
                <a:latin typeface="Calibri"/>
              </a:rPr>
              <a:t>Exercise Green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4472C4"/>
                </a:solidFill>
                <a:uFillTx/>
                <a:latin typeface="Calibri"/>
              </a:rPr>
              <a:t>Video blue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ED7D31"/>
                </a:solidFill>
                <a:uFillTx/>
                <a:latin typeface="Calibri"/>
              </a:rPr>
              <a:t>Thinglink orange</a:t>
            </a:r>
          </a:p>
        </p:txBody>
      </p:sp>
      <p:sp>
        <p:nvSpPr>
          <p:cNvPr id="5" name="Otsikko 1">
            <a:extLst>
              <a:ext uri="{FF2B5EF4-FFF2-40B4-BE49-F238E27FC236}">
                <a16:creationId xmlns:a16="http://schemas.microsoft.com/office/drawing/2014/main" id="{D0A19A54-2836-4BC8-B499-E7163970C117}"/>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4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05709F2-E3E9-45F9-BFF1-E937579A73FC}"/>
              </a:ext>
            </a:extLst>
          </p:cNvPr>
          <p:cNvGraphicFramePr>
            <a:graphicFrameLocks noGrp="1"/>
          </p:cNvGraphicFramePr>
          <p:nvPr>
            <p:extLst>
              <p:ext uri="{D42A27DB-BD31-4B8C-83A1-F6EECF244321}">
                <p14:modId xmlns:p14="http://schemas.microsoft.com/office/powerpoint/2010/main" val="2790667988"/>
              </p:ext>
            </p:extLst>
          </p:nvPr>
        </p:nvGraphicFramePr>
        <p:xfrm>
          <a:off x="546100" y="1708392"/>
          <a:ext cx="10820399" cy="3920478"/>
        </p:xfrm>
        <a:graphic>
          <a:graphicData uri="http://schemas.openxmlformats.org/drawingml/2006/table">
            <a:tbl>
              <a:tblPr>
                <a:effectLst/>
              </a:tblPr>
              <a:tblGrid>
                <a:gridCol w="1928230">
                  <a:extLst>
                    <a:ext uri="{9D8B030D-6E8A-4147-A177-3AD203B41FA5}">
                      <a16:colId xmlns:a16="http://schemas.microsoft.com/office/drawing/2014/main" val="773070060"/>
                    </a:ext>
                  </a:extLst>
                </a:gridCol>
                <a:gridCol w="3143957">
                  <a:extLst>
                    <a:ext uri="{9D8B030D-6E8A-4147-A177-3AD203B41FA5}">
                      <a16:colId xmlns:a16="http://schemas.microsoft.com/office/drawing/2014/main" val="1006711777"/>
                    </a:ext>
                  </a:extLst>
                </a:gridCol>
                <a:gridCol w="1718994">
                  <a:extLst>
                    <a:ext uri="{9D8B030D-6E8A-4147-A177-3AD203B41FA5}">
                      <a16:colId xmlns:a16="http://schemas.microsoft.com/office/drawing/2014/main" val="2478133317"/>
                    </a:ext>
                  </a:extLst>
                </a:gridCol>
                <a:gridCol w="2692119">
                  <a:extLst>
                    <a:ext uri="{9D8B030D-6E8A-4147-A177-3AD203B41FA5}">
                      <a16:colId xmlns:a16="http://schemas.microsoft.com/office/drawing/2014/main" val="4138908052"/>
                    </a:ext>
                  </a:extLst>
                </a:gridCol>
                <a:gridCol w="1337099">
                  <a:extLst>
                    <a:ext uri="{9D8B030D-6E8A-4147-A177-3AD203B41FA5}">
                      <a16:colId xmlns:a16="http://schemas.microsoft.com/office/drawing/2014/main" val="3423694739"/>
                    </a:ext>
                  </a:extLst>
                </a:gridCol>
              </a:tblGrid>
              <a:tr h="499454">
                <a:tc>
                  <a:txBody>
                    <a:bodyPr/>
                    <a:lstStyle/>
                    <a:p>
                      <a:pPr lvl="0" algn="ctr" fontAlgn="auto"/>
                      <a:r>
                        <a:rPr lang="en-US" sz="1400" b="1" i="0" dirty="0">
                          <a:solidFill>
                            <a:srgbClr val="FFFFFF"/>
                          </a:solidFill>
                          <a:latin typeface="Calibri"/>
                        </a:rPr>
                        <a:t>NOMBRE DEL </a:t>
                      </a:r>
                      <a:r>
                        <a:rPr lang="en-US" sz="1400" b="1" i="0" dirty="0" err="1">
                          <a:solidFill>
                            <a:srgbClr val="FFFFFF"/>
                          </a:solidFill>
                          <a:latin typeface="Calibri"/>
                        </a:rPr>
                        <a:t>CAPíTULO</a:t>
                      </a:r>
                      <a:r>
                        <a:rPr lang="en-US" sz="1400" b="1" i="0" dirty="0">
                          <a:solidFill>
                            <a:srgbClr val="FFFFFF"/>
                          </a:solidFill>
                          <a:latin typeface="Calibri"/>
                        </a:rPr>
                        <a:t>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734070906"/>
                  </a:ext>
                </a:extLst>
              </a:tr>
              <a:tr h="361946">
                <a:tc rowSpan="6">
                  <a:txBody>
                    <a:bodyPr/>
                    <a:lstStyle/>
                    <a:p>
                      <a:pPr lvl="0" algn="l" fontAlgn="auto"/>
                      <a:r>
                        <a:rPr lang="es-ES" sz="1600" b="0" i="0" dirty="0">
                          <a:solidFill>
                            <a:srgbClr val="000000"/>
                          </a:solidFill>
                          <a:latin typeface="Calibri"/>
                        </a:rPr>
                        <a:t>T05: Principio 5-Mejora continua</a:t>
                      </a:r>
                      <a:endParaRPr lang="es-ES" sz="1600" b="0" i="0" dirty="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6">
                  <a:txBody>
                    <a:bodyPr/>
                    <a:lstStyle/>
                    <a:p>
                      <a:pPr lvl="0" algn="l" fontAlgn="auto"/>
                      <a:r>
                        <a:rPr lang="es-ES" sz="1600" b="0" i="0" dirty="0">
                          <a:solidFill>
                            <a:srgbClr val="000000"/>
                          </a:solidFill>
                          <a:latin typeface="Calibri"/>
                        </a:rPr>
                        <a:t>Una vez que hayamos estabilizado el proceso  y hemos creado el flujo, tenemos que trabajar en la mejora continua, y para eso tenemos que conocer las distintas herramientas que se explicarán en este Capítulo.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rowSpan="6">
                  <a:txBody>
                    <a:bodyPr/>
                    <a:lstStyle/>
                    <a:p>
                      <a:pPr lvl="0" algn="l" fontAlgn="auto"/>
                      <a:r>
                        <a:rPr lang="es-ES" sz="1600" b="0" i="0" dirty="0">
                          <a:solidFill>
                            <a:srgbClr val="000000"/>
                          </a:solidFill>
                          <a:latin typeface="Calibri"/>
                        </a:rPr>
                        <a:t>-PDCA</a:t>
                      </a:r>
                    </a:p>
                    <a:p>
                      <a:pPr marL="0" marR="0" lvl="0" indent="0" algn="l" rtl="0" fontAlgn="auto" hangingPunct="1">
                        <a:lnSpc>
                          <a:spcPct val="100000"/>
                        </a:lnSpc>
                        <a:spcBef>
                          <a:spcPts val="0"/>
                        </a:spcBef>
                        <a:spcAft>
                          <a:spcPts val="0"/>
                        </a:spcAft>
                        <a:buNone/>
                      </a:pPr>
                      <a:r>
                        <a:rPr lang="es-ES" sz="1600" b="0" i="0" dirty="0">
                          <a:solidFill>
                            <a:srgbClr val="000000"/>
                          </a:solidFill>
                          <a:latin typeface="Calibri"/>
                        </a:rPr>
                        <a:t>-KPI </a:t>
                      </a:r>
                    </a:p>
                    <a:p>
                      <a:pPr marL="0" marR="0" lvl="0" indent="0" algn="l" rtl="0" fontAlgn="auto" hangingPunct="1">
                        <a:lnSpc>
                          <a:spcPct val="100000"/>
                        </a:lnSpc>
                        <a:spcBef>
                          <a:spcPts val="0"/>
                        </a:spcBef>
                        <a:spcAft>
                          <a:spcPts val="0"/>
                        </a:spcAft>
                        <a:buNone/>
                      </a:pPr>
                      <a:r>
                        <a:rPr lang="es-ES" sz="1600" b="0" i="0" dirty="0">
                          <a:solidFill>
                            <a:srgbClr val="000000"/>
                          </a:solidFill>
                          <a:latin typeface="Calibri"/>
                        </a:rPr>
                        <a:t>-Gestión Panel </a:t>
                      </a:r>
                      <a:r>
                        <a:rPr lang="es-ES" sz="1600" b="0" i="0" dirty="0" err="1">
                          <a:solidFill>
                            <a:srgbClr val="000000"/>
                          </a:solidFill>
                          <a:latin typeface="Calibri"/>
                        </a:rPr>
                        <a:t>Kaizen</a:t>
                      </a:r>
                      <a:endParaRPr lang="es-ES" sz="1600" b="0" i="0" dirty="0">
                        <a:solidFill>
                          <a:srgbClr val="000000"/>
                        </a:solidFill>
                        <a:latin typeface="Calibri"/>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rPr>
                        <a:t>T05 Principio 5-Mejora continua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150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795904"/>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a:solidFill>
                            <a:srgbClr val="4472C4"/>
                          </a:solidFill>
                        </a:rPr>
                        <a:t>T05-V1 PDCA video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5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7866289"/>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a:solidFill>
                            <a:srgbClr val="4472C4"/>
                          </a:solidFill>
                        </a:rPr>
                        <a:t>T05 V2 KPI video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5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52098878"/>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a:solidFill>
                            <a:srgbClr val="4472C4"/>
                          </a:solidFill>
                        </a:rPr>
                        <a:t>T05 V3 A3 video</a:t>
                      </a:r>
                    </a:p>
                    <a:p>
                      <a:pPr marL="0" marR="0" lvl="0" indent="0" algn="l" defTabSz="914400" rtl="0" fontAlgn="auto" hangingPunct="1">
                        <a:lnSpc>
                          <a:spcPct val="100000"/>
                        </a:lnSpc>
                        <a:spcBef>
                          <a:spcPts val="0"/>
                        </a:spcBef>
                        <a:spcAft>
                          <a:spcPts val="0"/>
                        </a:spcAft>
                        <a:buNone/>
                        <a:tabLst/>
                      </a:pPr>
                      <a:endParaRPr lang="es-ES" sz="1600" b="0" i="0">
                        <a:solidFill>
                          <a:srgbClr val="ED7D31"/>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5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7869113"/>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a:solidFill>
                            <a:srgbClr val="70AD47"/>
                          </a:solidFill>
                        </a:rPr>
                        <a:t>T00B Ga Juego de los bolígrafos (ronda 2 y  3)</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48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71155241"/>
                  </a:ext>
                </a:extLst>
              </a:tr>
              <a:tr h="361946">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marL="0" marR="0" lvl="0" indent="0" algn="l" defTabSz="914400" rtl="0" fontAlgn="auto" hangingPunct="1">
                        <a:lnSpc>
                          <a:spcPct val="100000"/>
                        </a:lnSpc>
                        <a:spcBef>
                          <a:spcPts val="0"/>
                        </a:spcBef>
                        <a:spcAft>
                          <a:spcPts val="0"/>
                        </a:spcAft>
                        <a:buNone/>
                        <a:tabLst/>
                      </a:pPr>
                      <a:r>
                        <a:rPr lang="es-ES" sz="1600" b="0" i="0">
                          <a:solidFill>
                            <a:srgbClr val="ED7D31"/>
                          </a:solidFill>
                        </a:rPr>
                        <a:t>Thinglink 360 dashboard</a:t>
                      </a:r>
                    </a:p>
                    <a:p>
                      <a:pPr marL="0" marR="0" lvl="0" indent="0" algn="l" defTabSz="914400" rtl="0" fontAlgn="auto" hangingPunct="1">
                        <a:lnSpc>
                          <a:spcPct val="100000"/>
                        </a:lnSpc>
                        <a:spcBef>
                          <a:spcPts val="0"/>
                        </a:spcBef>
                        <a:spcAft>
                          <a:spcPts val="0"/>
                        </a:spcAft>
                        <a:buNone/>
                        <a:tabLst/>
                      </a:pPr>
                      <a:endParaRPr lang="es-ES" sz="1600" b="0" i="0">
                        <a:solidFill>
                          <a:srgbClr val="4472C4"/>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10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14150145"/>
                  </a:ext>
                </a:extLst>
              </a:tr>
              <a:tr h="361946">
                <a:tc>
                  <a:txBody>
                    <a:bodyPr/>
                    <a:lstStyle/>
                    <a:p>
                      <a:pPr lvl="0" algn="l" fontAlgn="auto"/>
                      <a:r>
                        <a:rPr lang="es-ES" sz="1600" b="0" i="0" dirty="0">
                          <a:solidFill>
                            <a:srgbClr val="000000"/>
                          </a:solidFill>
                          <a:latin typeface="Calibri"/>
                        </a:rPr>
                        <a:t>TOTAL</a:t>
                      </a:r>
                      <a:endParaRPr lang="es-ES" sz="1600" b="0" i="0" dirty="0">
                        <a:solidFill>
                          <a:srgbClr val="000000"/>
                        </a:solidFill>
                        <a:latin typeface="Calibri" pitchFamily="3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lvl="0" algn="l" fontAlgn="auto"/>
                      <a:endParaRPr lang="es-ES" sz="1600" b="0" i="0" dirty="0">
                        <a:solidFill>
                          <a:srgbClr val="000000"/>
                        </a:solidFill>
                        <a:latin typeface="Calibri" pitchFamily="3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lvl="0" indent="-171450" algn="l" fontAlgn="auto">
                        <a:buSzPct val="100000"/>
                        <a:buChar char="-"/>
                      </a:pPr>
                      <a:endParaRPr lang="es-ES" sz="1600" b="0" i="0" dirty="0">
                        <a:solidFill>
                          <a:srgbClr val="000000"/>
                        </a:solidFill>
                        <a:latin typeface="Calibri" pitchFamily="34"/>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endParaRPr lang="es-ES" sz="1600" b="0" i="0" dirty="0">
                        <a:solidFill>
                          <a:srgbClr val="4472C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lvl="0" algn="l" fontAlgn="auto"/>
                      <a:r>
                        <a:rPr lang="es-ES" sz="1600" b="0" i="0" dirty="0">
                          <a:solidFill>
                            <a:srgbClr val="000000"/>
                          </a:solidFill>
                          <a:latin typeface="Calibri"/>
                        </a:rPr>
                        <a:t>223min</a:t>
                      </a:r>
                      <a:endParaRPr lang="es-ES" sz="1600" b="0" i="0" dirty="0">
                        <a:solidFill>
                          <a:srgbClr val="000000"/>
                        </a:solidFill>
                        <a:latin typeface="Calibri" pitchFamily="34"/>
                      </a:endParaRPr>
                    </a:p>
                  </a:txBody>
                  <a:tcPr>
                    <a:lnL w="12700" cap="flat" cmpd="sng" algn="ctr">
                      <a:solidFill>
                        <a:schemeClr val="tx1"/>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39047915"/>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68867DF9-5AE3-40DE-AA69-FC022642AC23}"/>
              </a:ext>
            </a:extLst>
          </p:cNvPr>
          <p:cNvSpPr/>
          <p:nvPr/>
        </p:nvSpPr>
        <p:spPr>
          <a:xfrm>
            <a:off x="6723903"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CuadroTexto 3">
            <a:extLst>
              <a:ext uri="{FF2B5EF4-FFF2-40B4-BE49-F238E27FC236}">
                <a16:creationId xmlns:a16="http://schemas.microsoft.com/office/drawing/2014/main" id="{4801EC9C-20D2-4AB5-8358-146F1CA71162}"/>
              </a:ext>
            </a:extLst>
          </p:cNvPr>
          <p:cNvSpPr txBox="1"/>
          <p:nvPr/>
        </p:nvSpPr>
        <p:spPr>
          <a:xfrm>
            <a:off x="10673864" y="7314687"/>
            <a:ext cx="2039816" cy="1200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a:rPr>
              <a:t>Theory Black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92D050"/>
                </a:solidFill>
                <a:uFillTx/>
                <a:latin typeface="Calibri"/>
              </a:rPr>
              <a:t>Exercise Green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4472C4"/>
                </a:solidFill>
                <a:uFillTx/>
                <a:latin typeface="Calibri"/>
              </a:rPr>
              <a:t>Video blue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ED7D31"/>
                </a:solidFill>
                <a:uFillTx/>
                <a:latin typeface="Calibri"/>
              </a:rPr>
              <a:t>Thinglink orange</a:t>
            </a:r>
          </a:p>
        </p:txBody>
      </p:sp>
      <p:sp>
        <p:nvSpPr>
          <p:cNvPr id="5" name="Otsikko 1">
            <a:extLst>
              <a:ext uri="{FF2B5EF4-FFF2-40B4-BE49-F238E27FC236}">
                <a16:creationId xmlns:a16="http://schemas.microsoft.com/office/drawing/2014/main" id="{2DB74F6B-BF34-45A6-B677-0203D37662B0}"/>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5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03F0C028-1D38-48D0-80F6-70594CD05341}"/>
              </a:ext>
            </a:extLst>
          </p:cNvPr>
          <p:cNvSpPr txBox="1"/>
          <p:nvPr/>
        </p:nvSpPr>
        <p:spPr>
          <a:xfrm>
            <a:off x="308317" y="2322082"/>
            <a:ext cx="11579440" cy="4004073"/>
          </a:xfrm>
          <a:prstGeom prst="rect">
            <a:avLst/>
          </a:prstGeom>
          <a:noFill/>
          <a:ln cap="flat">
            <a:noFill/>
          </a:ln>
        </p:spPr>
        <p:txBody>
          <a:bodyPr vert="horz" wrap="square" lIns="91440" tIns="45720" rIns="91440" bIns="45720" anchor="t" anchorCtr="0" compatLnSpc="1">
            <a:noAutofit/>
          </a:bodyPr>
          <a:lstStyle/>
          <a:p>
            <a:pPr marL="342900" indent="-342900">
              <a:buFont typeface="Arial" panose="020B0604020202020204" pitchFamily="34" charset="0"/>
              <a:buChar char="•"/>
            </a:pPr>
            <a:r>
              <a:rPr lang="es-ES" dirty="0"/>
              <a:t>El objetivo de este manual es presentar el material de este programa de formación, la conexión entre las diferentes partes y explicar cómo se puede utilizar.
Las diapositivas para el formador se pueden descargar y modificar según las necesidades. Las diapositivas  también incluyen material adicional y comentarios en las notas de la parte inferior de las mismas. Esta información no se encuentra disponible en las diapositivas de los alumnos. 
Es aconsejable completar cada uno de estos capítulos y actividades, pero no es una condición indispensable. 
El curso ha sido diseñado para promover la modularidad y aumentar la flexibilidad, con el objetivo de adaptarse a diferentes circunstancias, recursos y objetivos temporales.
La duración estimada para completar todos los capítulos y actividades es de aproximadamente 20 horas</a:t>
            </a:r>
            <a:r>
              <a:rPr lang="es-ES" dirty="0">
                <a:solidFill>
                  <a:srgbClr val="FF0000"/>
                </a:solidFill>
              </a:rPr>
              <a:t>.</a:t>
            </a:r>
            <a:endParaRPr lang="es-ES" dirty="0">
              <a:solidFill>
                <a:srgbClr val="FF0000"/>
              </a:solidFill>
              <a:cs typeface="Calibri"/>
            </a:endParaRPr>
          </a:p>
        </p:txBody>
      </p:sp>
      <p:sp>
        <p:nvSpPr>
          <p:cNvPr id="3" name="Rectángulo 3">
            <a:extLst>
              <a:ext uri="{FF2B5EF4-FFF2-40B4-BE49-F238E27FC236}">
                <a16:creationId xmlns:a16="http://schemas.microsoft.com/office/drawing/2014/main" id="{1CA851BF-60CD-48CC-BC29-D7CAF5D1CA16}"/>
              </a:ext>
            </a:extLst>
          </p:cNvPr>
          <p:cNvSpPr/>
          <p:nvPr/>
        </p:nvSpPr>
        <p:spPr>
          <a:xfrm>
            <a:off x="3356314" y="3189619"/>
            <a:ext cx="6096003" cy="12464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p:txBody>
      </p:sp>
      <p:sp>
        <p:nvSpPr>
          <p:cNvPr id="5" name="TextBox 4"/>
          <p:cNvSpPr txBox="1"/>
          <p:nvPr/>
        </p:nvSpPr>
        <p:spPr>
          <a:xfrm>
            <a:off x="1427076" y="1114908"/>
            <a:ext cx="9535886" cy="707886"/>
          </a:xfrm>
          <a:prstGeom prst="rect">
            <a:avLst/>
          </a:prstGeom>
          <a:noFill/>
        </p:spPr>
        <p:txBody>
          <a:bodyPr wrap="square" lIns="91440" tIns="45720" rIns="91440" bIns="45720" rtlCol="0" anchor="t">
            <a:spAutoFit/>
          </a:bodyPr>
          <a:lstStyle/>
          <a:p>
            <a:pPr algn="ctr"/>
            <a:r>
              <a:rPr lang="fi-FI" sz="4000" b="1" dirty="0"/>
              <a:t>Objetivos del Manual del Profesor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FBE39F3B-A20E-402C-BCF7-1EE50F122272}"/>
              </a:ext>
            </a:extLst>
          </p:cNvPr>
          <p:cNvGraphicFramePr>
            <a:graphicFrameLocks noGrp="1"/>
          </p:cNvGraphicFramePr>
          <p:nvPr>
            <p:extLst>
              <p:ext uri="{D42A27DB-BD31-4B8C-83A1-F6EECF244321}">
                <p14:modId xmlns:p14="http://schemas.microsoft.com/office/powerpoint/2010/main" val="1186396319"/>
              </p:ext>
            </p:extLst>
          </p:nvPr>
        </p:nvGraphicFramePr>
        <p:xfrm>
          <a:off x="482600" y="2367921"/>
          <a:ext cx="10845798" cy="2487828"/>
        </p:xfrm>
        <a:graphic>
          <a:graphicData uri="http://schemas.openxmlformats.org/drawingml/2006/table">
            <a:tbl>
              <a:tblPr>
                <a:effectLst/>
              </a:tblPr>
              <a:tblGrid>
                <a:gridCol w="2110555">
                  <a:extLst>
                    <a:ext uri="{9D8B030D-6E8A-4147-A177-3AD203B41FA5}">
                      <a16:colId xmlns:a16="http://schemas.microsoft.com/office/drawing/2014/main" val="3138373388"/>
                    </a:ext>
                  </a:extLst>
                </a:gridCol>
                <a:gridCol w="2796488">
                  <a:extLst>
                    <a:ext uri="{9D8B030D-6E8A-4147-A177-3AD203B41FA5}">
                      <a16:colId xmlns:a16="http://schemas.microsoft.com/office/drawing/2014/main" val="20828154"/>
                    </a:ext>
                  </a:extLst>
                </a:gridCol>
                <a:gridCol w="1673962">
                  <a:extLst>
                    <a:ext uri="{9D8B030D-6E8A-4147-A177-3AD203B41FA5}">
                      <a16:colId xmlns:a16="http://schemas.microsoft.com/office/drawing/2014/main" val="766407365"/>
                    </a:ext>
                  </a:extLst>
                </a:gridCol>
                <a:gridCol w="3057202">
                  <a:extLst>
                    <a:ext uri="{9D8B030D-6E8A-4147-A177-3AD203B41FA5}">
                      <a16:colId xmlns:a16="http://schemas.microsoft.com/office/drawing/2014/main" val="1045052374"/>
                    </a:ext>
                  </a:extLst>
                </a:gridCol>
                <a:gridCol w="1207591">
                  <a:extLst>
                    <a:ext uri="{9D8B030D-6E8A-4147-A177-3AD203B41FA5}">
                      <a16:colId xmlns:a16="http://schemas.microsoft.com/office/drawing/2014/main" val="2955822993"/>
                    </a:ext>
                  </a:extLst>
                </a:gridCol>
              </a:tblGrid>
              <a:tr h="499454">
                <a:tc>
                  <a:txBody>
                    <a:bodyPr/>
                    <a:lstStyle/>
                    <a:p>
                      <a:pPr lvl="0" algn="ctr" fontAlgn="auto"/>
                      <a:r>
                        <a:rPr lang="en-US" sz="1400" b="1" i="0" dirty="0">
                          <a:solidFill>
                            <a:srgbClr val="FFFFFF"/>
                          </a:solidFill>
                          <a:latin typeface="Calibri"/>
                        </a:rPr>
                        <a:t>NOMBRE DEL CAPÍTULO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4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4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234271224"/>
                  </a:ext>
                </a:extLst>
              </a:tr>
              <a:tr h="361946">
                <a:tc rowSpan="3">
                  <a:txBody>
                    <a:bodyPr/>
                    <a:lstStyle/>
                    <a:p>
                      <a:pPr lvl="0" algn="l" fontAlgn="auto"/>
                      <a:r>
                        <a:rPr lang="es-ES" sz="1600" b="0" i="0">
                          <a:solidFill>
                            <a:srgbClr val="000000"/>
                          </a:solidFill>
                          <a:latin typeface="Calibri"/>
                        </a:rPr>
                        <a:t>T06: Principio 6-Las personas y la cultura en el entorno de trabajo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3">
                  <a:txBody>
                    <a:bodyPr/>
                    <a:lstStyle/>
                    <a:p>
                      <a:pPr lvl="0" algn="l" fontAlgn="auto"/>
                      <a:r>
                        <a:rPr lang="es-ES" sz="1600" b="0" i="0">
                          <a:solidFill>
                            <a:srgbClr val="000000"/>
                          </a:solidFill>
                          <a:latin typeface="Calibri"/>
                        </a:rPr>
                        <a:t>Para cualquier implantación de Lean, lo más importante son las personas y la cultura del entorno de trabajo.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rowSpan="3">
                  <a:txBody>
                    <a:bodyPr/>
                    <a:lstStyle/>
                    <a:p>
                      <a:pPr lvl="0" algn="l" fontAlgn="auto"/>
                      <a:r>
                        <a:rPr lang="es-ES" sz="1600" b="0" i="0">
                          <a:solidFill>
                            <a:srgbClr val="000000"/>
                          </a:solidFill>
                          <a:latin typeface="Calibri" pitchFamily="34"/>
                        </a:rPr>
                        <a:t>Cultura Lean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rPr>
                        <a:t>T06-Principio 6- Las personas y la cultura del entorno de trabajo</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60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03520891"/>
                  </a:ext>
                </a:extLst>
              </a:tr>
              <a:tr h="361946">
                <a:tc vMerge="1">
                  <a:txBody>
                    <a:bodyPr/>
                    <a:lstStyle/>
                    <a:p>
                      <a:pPr lvl="0" algn="l" fontAlgn="auto"/>
                      <a:endParaRPr lang="es-ES" sz="9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pPr lvl="0" algn="l" fontAlgn="auto"/>
                      <a:endParaRPr lang="es-ES" sz="9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pPr lvl="0" algn="l" fontAlgn="auto"/>
                      <a:endParaRPr lang="es-ES" sz="9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lvl="0" algn="l" rtl="0" fontAlgn="auto" hangingPunct="1"/>
                      <a:r>
                        <a:rPr lang="es-ES" sz="1600" b="0" kern="1200">
                          <a:solidFill>
                            <a:srgbClr val="92D050"/>
                          </a:solidFill>
                          <a:latin typeface="Calibri"/>
                        </a:rPr>
                        <a:t>T00B –Gb Juego de la Pelota (ronda 2 y  3)</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5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82516364"/>
                  </a:ext>
                </a:extLst>
              </a:tr>
              <a:tr h="468188">
                <a:tc vMerge="1">
                  <a:txBody>
                    <a:bodyPr/>
                    <a:lstStyle/>
                    <a:p>
                      <a:pPr lvl="0" algn="l" fontAlgn="auto"/>
                      <a:endParaRPr lang="es-ES" sz="9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pPr lvl="0" algn="l" fontAlgn="auto"/>
                      <a:endParaRPr lang="es-ES" sz="9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vMerge="1">
                  <a:txBody>
                    <a:bodyPr/>
                    <a:lstStyle/>
                    <a:p>
                      <a:pPr lvl="0" algn="l" fontAlgn="auto"/>
                      <a:endParaRPr lang="es-ES" sz="9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lvl="0" algn="l" defTabSz="914400" rtl="0" fontAlgn="auto" hangingPunct="1"/>
                      <a:r>
                        <a:rPr lang="es-ES" sz="1600" b="0" kern="1200" err="1">
                          <a:solidFill>
                            <a:srgbClr val="ED7D31"/>
                          </a:solidFill>
                          <a:latin typeface="Calibri"/>
                        </a:rPr>
                        <a:t>Thinglink</a:t>
                      </a:r>
                      <a:r>
                        <a:rPr lang="es-ES" sz="1600" b="0" kern="1200">
                          <a:solidFill>
                            <a:srgbClr val="ED7D31"/>
                          </a:solidFill>
                          <a:latin typeface="Calibri"/>
                        </a:rPr>
                        <a:t> 360</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a:rPr>
                        <a:t>10 min</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1707221"/>
                  </a:ext>
                </a:extLst>
              </a:tr>
              <a:tr h="361946">
                <a:tc>
                  <a:txBody>
                    <a:bodyPr/>
                    <a:lstStyle/>
                    <a:p>
                      <a:pPr lvl="0" algn="l" fontAlgn="auto"/>
                      <a:r>
                        <a:rPr lang="es-ES" sz="1600" b="0" i="0">
                          <a:solidFill>
                            <a:srgbClr val="000000"/>
                          </a:solidFill>
                          <a:latin typeface="Calibri"/>
                        </a:rPr>
                        <a:t>TOTAL</a:t>
                      </a: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171450" lvl="0" indent="-171450" algn="l" fontAlgn="auto">
                        <a:buSzPct val="100000"/>
                        <a:buChar char="-"/>
                      </a:pPr>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endParaRPr lang="es-ES" sz="1600" b="0" i="0">
                        <a:solidFill>
                          <a:srgbClr val="4472C4"/>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dirty="0">
                          <a:solidFill>
                            <a:srgbClr val="000000"/>
                          </a:solidFill>
                          <a:latin typeface="Calibri"/>
                        </a:rPr>
                        <a:t>75 min</a:t>
                      </a:r>
                      <a:endParaRPr lang="es-ES" sz="1600" b="0" i="0" dirty="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83770327"/>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5764726D-C581-476B-B1DE-ED1ED9957CD2}"/>
              </a:ext>
            </a:extLst>
          </p:cNvPr>
          <p:cNvSpPr/>
          <p:nvPr/>
        </p:nvSpPr>
        <p:spPr>
          <a:xfrm>
            <a:off x="6723903"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CuadroTexto 3">
            <a:extLst>
              <a:ext uri="{FF2B5EF4-FFF2-40B4-BE49-F238E27FC236}">
                <a16:creationId xmlns:a16="http://schemas.microsoft.com/office/drawing/2014/main" id="{74D962FB-6F41-4C5D-B37D-CE2F5128F073}"/>
              </a:ext>
            </a:extLst>
          </p:cNvPr>
          <p:cNvSpPr txBox="1"/>
          <p:nvPr/>
        </p:nvSpPr>
        <p:spPr>
          <a:xfrm>
            <a:off x="10673864" y="7314687"/>
            <a:ext cx="2039816" cy="1200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a:rPr>
              <a:t>Theory Black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92D050"/>
                </a:solidFill>
                <a:uFillTx/>
                <a:latin typeface="Calibri"/>
              </a:rPr>
              <a:t>Exercise Green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4472C4"/>
                </a:solidFill>
                <a:uFillTx/>
                <a:latin typeface="Calibri"/>
              </a:rPr>
              <a:t>Video blue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ED7D31"/>
                </a:solidFill>
                <a:uFillTx/>
                <a:latin typeface="Calibri"/>
              </a:rPr>
              <a:t>Thinglink orange</a:t>
            </a:r>
          </a:p>
        </p:txBody>
      </p:sp>
      <p:sp>
        <p:nvSpPr>
          <p:cNvPr id="5" name="Otsikko 1">
            <a:extLst>
              <a:ext uri="{FF2B5EF4-FFF2-40B4-BE49-F238E27FC236}">
                <a16:creationId xmlns:a16="http://schemas.microsoft.com/office/drawing/2014/main" id="{8BBD3F7A-67F6-48BA-AAE8-53E58710EAD3}"/>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6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833B3E7-F699-4F50-8CFE-1375EDCB2F55}"/>
              </a:ext>
            </a:extLst>
          </p:cNvPr>
          <p:cNvGraphicFramePr>
            <a:graphicFrameLocks noGrp="1"/>
          </p:cNvGraphicFramePr>
          <p:nvPr>
            <p:extLst>
              <p:ext uri="{D42A27DB-BD31-4B8C-83A1-F6EECF244321}">
                <p14:modId xmlns:p14="http://schemas.microsoft.com/office/powerpoint/2010/main" val="2660401847"/>
              </p:ext>
            </p:extLst>
          </p:nvPr>
        </p:nvGraphicFramePr>
        <p:xfrm>
          <a:off x="444500" y="2490429"/>
          <a:ext cx="10896601" cy="1550269"/>
        </p:xfrm>
        <a:graphic>
          <a:graphicData uri="http://schemas.openxmlformats.org/drawingml/2006/table">
            <a:tbl>
              <a:tblPr>
                <a:effectLst/>
              </a:tblPr>
              <a:tblGrid>
                <a:gridCol w="2182870">
                  <a:extLst>
                    <a:ext uri="{9D8B030D-6E8A-4147-A177-3AD203B41FA5}">
                      <a16:colId xmlns:a16="http://schemas.microsoft.com/office/drawing/2014/main" val="3566081885"/>
                    </a:ext>
                  </a:extLst>
                </a:gridCol>
                <a:gridCol w="1685956">
                  <a:extLst>
                    <a:ext uri="{9D8B030D-6E8A-4147-A177-3AD203B41FA5}">
                      <a16:colId xmlns:a16="http://schemas.microsoft.com/office/drawing/2014/main" val="1954154993"/>
                    </a:ext>
                  </a:extLst>
                </a:gridCol>
                <a:gridCol w="2174796">
                  <a:extLst>
                    <a:ext uri="{9D8B030D-6E8A-4147-A177-3AD203B41FA5}">
                      <a16:colId xmlns:a16="http://schemas.microsoft.com/office/drawing/2014/main" val="83162343"/>
                    </a:ext>
                  </a:extLst>
                </a:gridCol>
                <a:gridCol w="3539709">
                  <a:extLst>
                    <a:ext uri="{9D8B030D-6E8A-4147-A177-3AD203B41FA5}">
                      <a16:colId xmlns:a16="http://schemas.microsoft.com/office/drawing/2014/main" val="3431773818"/>
                    </a:ext>
                  </a:extLst>
                </a:gridCol>
                <a:gridCol w="1313270">
                  <a:extLst>
                    <a:ext uri="{9D8B030D-6E8A-4147-A177-3AD203B41FA5}">
                      <a16:colId xmlns:a16="http://schemas.microsoft.com/office/drawing/2014/main" val="3283315103"/>
                    </a:ext>
                  </a:extLst>
                </a:gridCol>
              </a:tblGrid>
              <a:tr h="609203">
                <a:tc>
                  <a:txBody>
                    <a:bodyPr/>
                    <a:lstStyle/>
                    <a:p>
                      <a:pPr lvl="0" algn="ctr" fontAlgn="auto"/>
                      <a:r>
                        <a:rPr lang="en-US" sz="1600" b="1" i="0" dirty="0">
                          <a:solidFill>
                            <a:srgbClr val="FFFFFF"/>
                          </a:solidFill>
                          <a:latin typeface="Calibri"/>
                        </a:rPr>
                        <a:t>NOMBRE DEL CAPITULO </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600" b="1" i="0">
                          <a:solidFill>
                            <a:srgbClr val="FFFFFF"/>
                          </a:solidFill>
                          <a:latin typeface="Calibri"/>
                        </a:rPr>
                        <a:t>OBJETIVOS​</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600" b="1" i="0">
                          <a:solidFill>
                            <a:srgbClr val="FFFFFF"/>
                          </a:solidFill>
                          <a:latin typeface="Calibri"/>
                        </a:rPr>
                        <a:t>CONTENIDO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s-ES" sz="1600" b="1" i="0">
                          <a:solidFill>
                            <a:srgbClr val="FFFFFF"/>
                          </a:solidFill>
                          <a:latin typeface="Calibri"/>
                        </a:rPr>
                        <a:t>NOMBRE DE LA  ACTIVIDAD</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tc>
                  <a:txBody>
                    <a:bodyPr/>
                    <a:lstStyle/>
                    <a:p>
                      <a:pPr lvl="0" algn="ctr" fontAlgn="auto"/>
                      <a:r>
                        <a:rPr lang="en-US" sz="1600" b="1" i="0">
                          <a:solidFill>
                            <a:srgbClr val="FFFFFF"/>
                          </a:solidFill>
                          <a:latin typeface="Calibri"/>
                        </a:rPr>
                        <a:t>TIEMPO</a:t>
                      </a:r>
                    </a:p>
                  </a:txBody>
                  <a:tcPr anchor="ct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3059373095"/>
                  </a:ext>
                </a:extLst>
              </a:tr>
              <a:tr h="361946">
                <a:tc>
                  <a:txBody>
                    <a:bodyPr/>
                    <a:lstStyle/>
                    <a:p>
                      <a:pPr lvl="0" algn="l" fontAlgn="auto"/>
                      <a:r>
                        <a:rPr lang="es-ES" sz="1600" b="0" i="0" dirty="0">
                          <a:solidFill>
                            <a:srgbClr val="000000"/>
                          </a:solidFill>
                          <a:latin typeface="Calibri"/>
                        </a:rPr>
                        <a:t>T07 Resumen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a:solidFill>
                            <a:srgbClr val="000000"/>
                          </a:solidFill>
                          <a:latin typeface="Calibri" pitchFamily="34"/>
                        </a:rPr>
                        <a:t>Resumen Lean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600" b="0" i="0" dirty="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dirty="0">
                          <a:solidFill>
                            <a:srgbClr val="000000"/>
                          </a:solidFill>
                        </a:rPr>
                        <a:t>T07- Resumen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r>
                        <a:rPr lang="es-ES" sz="1600" b="0" i="0" dirty="0">
                          <a:solidFill>
                            <a:srgbClr val="000000"/>
                          </a:solidFill>
                          <a:latin typeface="Calibri"/>
                        </a:rPr>
                        <a:t>136 min</a:t>
                      </a:r>
                      <a:endParaRPr lang="es-ES" sz="1600" b="0" i="0" dirty="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8490047"/>
                  </a:ext>
                </a:extLst>
              </a:tr>
              <a:tr h="361946">
                <a:tc>
                  <a:txBody>
                    <a:bodyPr/>
                    <a:lstStyle/>
                    <a:p>
                      <a:pPr lvl="0" algn="l" fontAlgn="auto"/>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lgn="l" fontAlgn="auto"/>
                      <a:endParaRPr lang="es-ES" sz="1600" b="0" i="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endParaRPr lang="es-ES" sz="1600" b="0" i="0">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dirty="0">
                          <a:solidFill>
                            <a:srgbClr val="000000"/>
                          </a:solidFill>
                          <a:latin typeface="+mn-lt"/>
                        </a:rPr>
                        <a:t>136 min</a:t>
                      </a:r>
                      <a:endParaRPr lang="es-ES" sz="1600" b="0" i="0" dirty="0">
                        <a:solidFill>
                          <a:srgbClr val="000000"/>
                        </a:solidFill>
                        <a:latin typeface="Calibri" pitchFamily="34"/>
                      </a:endParaRPr>
                    </a:p>
                    <a:p>
                      <a:pPr lvl="0" algn="l" fontAlgn="auto"/>
                      <a:endParaRPr lang="es-ES" sz="1600" b="0" i="0" dirty="0">
                        <a:solidFill>
                          <a:srgbClr val="000000"/>
                        </a:solidFill>
                        <a:latin typeface="Calibri" pitchFamily="34"/>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92592661"/>
                  </a:ext>
                </a:extLst>
              </a:tr>
            </a:tbl>
          </a:graphicData>
        </a:graphic>
      </p:graphicFrame>
      <p:sp>
        <p:nvSpPr>
          <p:cNvPr id="3" name="AutoShape 2" descr="data:image/jpg;base64,%20/9j/4AAQSkZJRgABAQEAYABgAAD/2wBDAAUDBAQEAwUEBAQFBQUGBwwIBwcHBw8LCwkMEQ8SEhEPERETFhwXExQaFRERGCEYGh0dHx8fExciJCIeJBweHx7/2wBDAQUFBQcGBw4ICA4eFBEUHh4eHh4eHh4eHh4eHh4eHh4eHh4eHh4eHh4eHh4eHh4eHh4eHh4eHh4eHh4eHh4eHh7/wAARCAEkALY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Ds760vJLmO2uEle2l8mcKf8AVvgNtPvhgfxqxVaxuo7mW6SOCeIwTeU5kiKBztB3KT94cgZHcEdqxPiZ4qj8E+C9Q8SyWL3y2abjAkgQv+JBxSbSGk27I6SisK28XeHXurGwuNY0+11O9iWSKxkukEzBhnhc5P5VMvijw22uvoK69ph1ZBlrIXSeco90zn9Kppp2/rQlNNXNeisKy8Y+E77U10uz8S6RcXzlgtvFeI0hKkhsKDnjBz9KfpXi3wtquqy6VpniLSr2/iz5ltBdo8qY65UHIxSGbVFc3c+K7Wz8R3+n6jJplnZWdqtxJdSalGHUEkHdEeUXj7xOD+FX9D8SeH9dknj0XW9O1J7cgTLa3KSGPPTdtJxQtQehq0V5P4t+O3hTQdQ1iwjMN5caVcwwToLpUJ37tzDI6JgZ+orqtS8eaOdEi1Xw/qGi6zC10luzjVooo1LH++cgt/s9TRH3kmuv62/zQNWdmddRWJbeLvC1zrbaHB4i0mXVVJDWSXaGYEdRsBz+lWdd8QaHoKwtresWGmrO+yE3VwsQkb0G4jJo8w8jSorJsfE/hy+aJbLXtNuTLG0sYiuUbei/eYYPIGDk+1Zum+M9P1HxDJZWdzpNxpyWYuhew6pE7EZIOYhyFGPvZxR/X9fcH9f1951FFcDafFXwze+NhoFhe2F3ZDT5L2XVIb5GgiCMqlWxwD83XPaukt/Fnhe40Ya1B4h0qXTDII/taXaGHeTgLvzjOeMU7Oyf9b2/NA97f1tf8jaooBBAI5B6UUgCiiigAooooAKKKKAK1l9u8y5+2G2Mfm/6N5QYER7R9/P8Wd3TjGK4/wCO+g6t4m+Fus6LolqLq/uYgsURkVNxz6twK6jRjp5udT+wzSyyC7P2oO7kJLsT5V3cAbdpwvHJ75rRpNXKjJxdz55PgDxhZ6tqlk/gzTtdXVbmG4g1O7ugqaeFDZUhXEhxnjZxUEPw08ZMbfw7LoMKPBrcmpP4lFymZI23kRhc+Zn5gOeK+jaKq/8AX3W/JevW5FtLf11T/N/pY+crb4V+JrfRfDpj8PxJfweJ7y8v2jnjWT7LI0u07885VhwD3rd+F/hPxd4d+IgXTdF1DSfC2+d7iPUZrObcWLFTE0Q80ZY5+cng17hRTjKzv/WyX6aBJcyf9dW/1+48H+Kvw98V654p8b3um6Sk8GqeH47O0YzovmShpCVwTx94cnit7wT4I1fQvi//AGvDpUVnoreH7e1donQBrhS24FQck8/er1qilB8iVul/xv8A5jn7979f/tf/AJFfifOHxE+GvirU/F3iiOy8IxXVjq99Z3MV8s8CBVj3+YpUndk7h9cUnjf4W+LrrXPES6NoMI0y61ewurWOOeKNCkYxIwXI2kfrX0hRRB8nLbp+nL/8ivxHJuTb7/8AB/zPCfDHg7xdofxTW58O6JqOmaHNfSz6gb+ezmhkVg3MRXM6ksc4JxSfHu4h0v4q+G9Vu7K21WFtOuLcWd1KkMcZKv8Avd8hEeRnpndxx2r3eqOsaPpGswrDrGlWOoxKdypdW6SqD6gMDUSTcYx7X/FWHFpNvv8A53PmT4XeHfF0GheGfE+h+GDqsDafe2UkCXEcLQ+Y77X/AHhG5ee3pSeDvg74+h07UbS602PTZLnw19hSX7SjYn3s2z5TnoRz0r6mtoILWBLe2hjhhQbUjjUKqj0AHAqStJNNu3n+v/yTJTa+9P7mn+iPlHxh8LfiB4s1NLux8HJ4WjttIW2KpeQFriRWQ4wjbecEgn05r034YeF9V8M6Jq2pXfh3XtRvtQuIfN03UbmxI+XjzE8rEagDnHU/WvYaKam1/Xd3Ymr28v0VhF+6OMcdPSlooqBhRRRQAUUUUAFFFFAFaykvXluhd28USLNttykm4yR7R8zDA2nO4Y56DnmrNUdK+z+fqHkak9432k+ajSh/szbF/dgD7oxhsHn5s96vUAFFBOBk8CvBfjF8el0PUZtC8IwwXd3Edkt2/wA0aN02qB1PvmunC4Srip8lNXOfE4qlhoc9R2R71RXxhceM/jdc3sUq3PiSM3R3QRRWzBZABk7Bt5GAa63wL8fvEWi6uul+OrNpIAQsknlFJ4vdgev0xXpVMixEY3hJSfZPU86nndCUrSTiu7Wh9RUVW0rULPVNOg1HT7hLi1uEDxSIchgas14rTTsz2U7hRRRSAKKKKACiiigAooooAKKKKACiiigAooooAKKKKAKmnM7TXgfTzaBZ8K+VP2gbV/ecflzz8v0q3VWwSZZbsy3/ANqVp8xpsVfIXav7vjrzk5PPzVaoA87/AGhvFU3hT4a3lzZyNHeXbi1gdeqFgSW/IH8680/ZX+HOnXmnN411u1W6kaVlsklGQuDhnIPU+ma2/wBsmORvAumyjPlrfBW+pU4/ka6v9m53m+EumM98LtMMigRhfKwcFOOuPU817sZOhlfNT0cpWf8AkeLKKrZnyz1UY3X+Z6CzWaQ/aCYRHACQ/GEGOfpXlfxb8F6X8RvBt7qljpxttTsw72c+0KbgKMkfQ8gZrrLjwWx1Qtb6jOmmzvvubVnJDc54+p610WqxmHQrmO1uVsNluwjmCBhDheG2ng49DXzmBxOLjiFNrk5fO9/+B+P6/QY3D4WVBwT5+b5W/wCD+B4L+x94nu5ItT8I30hK2pE1srHlckh0HsMZ/Gvoivk79lOKZ/i1qMwlMixxTeY4UYcljg+2evFfWNe7nkIwxkuXrZniZNOUsJHm6XRxfi34oeD/AArrA0nWru/huzt2rHplxKrls4CsiFSeDwDmt/wt4g03xLpK6ppRuTbMxUG4tZIGyDg/LIob9K5v4qrI2peDPLV2A8QRFtoJwPKl5OOlec+IbXVNb8W31tdaprsVtbW+qXEa291LGC8cw8sZUjgdh6cdK8lfDr5/gez7O9rf1v8A5Hv9FfL2uv4p0jSrNdNvtSmttT0e2v8AV3vry4CRsxQMQ65eIcnhBn2r2L4Dy6hN4HWS81Ox1C385vsclrPPMFi/ul51WRjnPJFPl+Ly/wCG/wCG72exi5Wa8/6/r5Hf0UUVJQUUUUAFFFFABRRRQAUUUUAFFFFAGfpAtRcaj9m06Szc3R853hCC4fYv7wH+IYwuf9nHatCq1kt8slybyaGRGmzbiNCpSPaOGyTk53cjHBHFWaAOU+LHhRPGfgW/0PKpO6+ZbuwzskXof5j8a+b/AIJ/Ea8+GWu3fhjxRbzx6e0xEqEfNbSZ5IHoe/519d1wXxO+FXhnx2v2i9ia11FRhbuDAY+gb1FergMbShTlh8Qrwl96fc8zG4OpOca9B2mvua7F6L4m+BZWtBH4ksXF1u2MJBgbQSdx7dDXknx7+NmmzaNc+GvCNwLp7lTHc3qH5FQ9VX1JHFZcv7MWsCYiHxXaeVn5SbZsgf8AfVd98N/gL4a8M3cWpapK2sX8RBTzFxCrDkMF65/GuuEMsw0lVU3NrZWOWc8yxEXT5FC+7v8AkQfss+BLjw14Zm13UojHfaoFKIeqQj7ufQkkn8q9noAAAAAAHQCivHxWIliasqs92ethqEcPSVOOyCiiiuc3CiiigAooooAKKKKACiiigAooooAKKKKACiiigClpq7Zr7/iZNeZuCdhK/wCjfKv7sbR/wLnn5vTFXao6WYjPf+Xpr2RFyd7tGq/aTtX94MHkdFyefl+lXqACiioru4htLWW6uHCRRIXdj2AGTQAslxBHKkUk0aSSfcRmALfQd6kr5h8R6tqXijXLrxRDdzxSpLu0iMSELGiH5Tj/AG8ZP+8a9/8Ah94jh8U+E7LV4yBK67LhO6SqdrjH1Bx7YrOniKFaVSFKV3TdpeT/AFW69UzWrh6tGMJVI2U1den9WfozfooorQyCiiigAooooAKKKKACiiigAooooAKKKKACiiigAooooArWUd3HLdG6uknR5t0CrFs8pNo+UnJ3HIJzx1x2qzWdoy2C3Op/Y7SWCQ3ZNyzxsolk2J86k/eG3aMjjg+laNABXlXx81+T7Ja+ELGRln1A+ZdujYMdup5/EttH0zXpesaha6VpdzqV7KsVvbxmSRmOAAK+bFvrrXdUvfEt+pWfUH3RoRgxQj/Vp9QMZrz82zFZbg5Yj7W0f8T6/Lf7u535Zgfr2KjRfw7y9F0+e33np3gfS9Ek+HtzPNp9s80CSAOUBZcA7cHt2rkvhNrv/CN+OP7PncJpmuEYzwsVyBgH/gQCr9a1fDGpJaeA9egaVRIzJ5aFsEg4BxXDana/bLJoVfy5QQ8Mg6xyLyrD6HBr4/BZ1DBVcLJ/DKNp+jdrvzTV/wDhz6nFZVPF0sRHqpXj6pXt6O9v+GPqCiuU+FXiceKfCMF3LhL63P2e8izkpKvr9Rg/jXV1+hSi4ux8MndXOM8X+LdatNbGh+FPD8Wt6jHEJ7pZrv7PHDGenz7Wyx7DHODzT0+IvhuzstObxNfweHdQvlGyyvpAkm7OCBnqMng96o+JrDxTofjGfxN4X0WHXRqFulvdWj3a27RlM7HDtwRy2RjJ4rj/AIgeHfitr+mjSZYY54rqISNPaXcUH2Z9wbynDgmReo+UjtUJ6LT+tf066/foW0uby/4C/W/yPUNY8YeHNK0a61W61e0W2tiyu3mDG8AnZ9eOlZGifErwxqOhyeIW1jS4NFWJZDctdDKEnGHXHy88da88Pgfx42nnwydCtDYNIlx9vN6hwTBtZPL6khiee4FTQ+CfGUcVlqn/AAjdm9xpjxlNNa8j23QVsZ3fdU4G4ZBwTRr18vy1f3/kRdtLTv8Am7L7kvvPR7v4keA7RLV7nxbpES3aCS3LXKjzFJIBHtkEfhXVIyugdSGVhkEdxXgum/C/xK0/jLUr3SbGKfXdIaO0thMrC1mbePKB6f3TuHHNe4aLBLa6PZ28wAkihRHAOcEDnmrsuVPr/Wny7jf9fhr877eRboooqQCiiigAooooAKKKKACiiigCtZfbvMuftn2by/N/0byt2fL2j7+f4s7unGMVZrO0ZtPNzqf2K4lmkF2RdK7swjl2J8q7ug27TgccnvmtGgDyD4+61JeXVl4NtmIil/0rUCO8Y+7Gf94nP/Aa4jB9P0r2nxp8PfDfiy8jvdUiukukXYJba5eJivodpGawP+FJeDf+e2tf+DKX/GvCzvI5ZrOD9tyxituW+r3e630+SPYyrOFl0ZJUuZyer5rei26fqZHhZ/DC+Eb9NSCfbiG27g2ScfLjHviuMUNgZBzXpX/CkvBv/PbWv/BlL/jR/wAKS8G/89ta/wDBlL/jXnYjhFV4U4e2S5FbSD19feO2jxNKlOcvZN8zvrPb0904j4ea0fC/j22d2K6frTpaTr2ExOI2/EnBPoK+g68+0b4QeD9M1S21GNNRuJbaQSxLcXskiBwcg7ScHFeg19RhKEsPhqdGc+dxVr2tp06vZafceBiq6xGInVjDlUtbXvr16LfcKKKK2MQooooAKKKKACiiigAooooAKKKKACiiigAooooArWUl5JJci6to4USbbAyy7jJHtHzEYG05LDHPTOeas1R0vyfPv/J1J7xvtJ8xGkVvszbF/dgD7oxhsHn5s96vUAFFBqD7Zaf8/MP/AH2KTaW40m9kT0VB9stP+fmH/vsUfbLT/n5h/wC+xS549x8kuxPRTY5I5F3RurjOMqc06qJCiiigAooooAKKKKACiiigAooooAKKKKACiiigAooooAp6azNNehtONni4wHO3/SBtX958v/fPPPy/SrlVrJr5pbn7ZHAiCbFuY3LFo9o5bIGGzu4GeMVZoAy/FjMvhy+ZWKnyjgg4Nc7a6fbw2NosXhi6vgbeNjMlyAGJXnhnBrofF3/ItX//AFyNc/I/hxYLQalqt5bXP2WLMcdzKigbRjheK8XMFH2120tFu0ur7pr8D2MC5Kj7qe72v2XZod9jj/6Eu+/8C0/+Lo+xx/8AQlX3/gWn/wAXUXmeDf8AoPaj/wCBk9IZPBv/AEHtR/8AAyeuC8f54f8AgUP/AJA67z/ll90//kzK0zXJtB8bafoNvB/oep6hcxursS0WyGNlAP1Y5r06vF9QeOT4p+F3iYtGdWu9pJzkeRDXtFfR4OEY4Ok49eb/ANLkvyPBxU5SxVXm6Nf+kxCiuJ+KHjpvBp0xYdON89zNm4AbHk24IDy++CyD8a0NX8f+DdJ1lNG1HX7W3v3KAQtuz84yvIGBkVstVdd7f195m01+Z01FcxpXxB8Gapq0+laf4hs57yBXaWMEjaEJDckYOCD0Paqo+KPgD+zJ9T/4SazFpBN5MkhVxh/TGMn8KP6/T8xHY0VxuqfEzwXZ+HLXWxr1o9tfBvsTfNiZh24GRz6gUvhjx3pt/aRSapfabaTTs/kxRysxAUDIYkABhkce9HfyDt5nY0VX068tdRsYb6ymE1tOgeOQA4ZT0PNWKbTWjC4UUUUgCiiigAooooAKKKKAM/SGtGuNR+y6hLduLoidHm3i3fYv7sD+EYwcf7RPetCqtjJcPLdiaxFqqzbYmEgbz12j5+OnORg8/LVqgDK8Xf8AItX/AP1yNYL32sQW9pHZyXiwi1iIEWlmdc7Rn59wz9McV0HitWfw5fKiszGI4AGSa5KLVtPktbbdqviG0ZIERooLc7AQuDjKH+deHmVRQq6ytoutur80e1gIOdHSN9X0v0Xky1/aniL/AJ7aj/4Ij/8AF1k6p40vbLzYf7Xf7XH/AMsZdK2c+hO/irN1q1nHbu8GteKZ5QPlQRbcn6mOvPL631a8vJbqe1vZZJGyWeMlj6Z4r5rMsyq0IpUJtt/3m7fdLc9zAYCnVk3Wikl5JfnEtaJLJP4y8GTStud9UvWY+5ijr3yvBNDhmg8X+B454nic6jeMFdcHHlR849K97r7XKeb+y8Lzb8r/APSpHyeZW/tHEW25l/6TE8x8ZfDi98Z+LtR1DWNU1HT7GGzW20wabemFn3cy+bgcjcqYHtXAaZ4f8b3Ou+IPDEun6XeSGwsLTUL6a5+eJUjBEijb85O3pkYJznivo2kCIGZgqhm6nHJrrSVrdLf1+bMFNq766fKzX+R84+CvAfiLxT4Tt9Flgs7DSNOvNRa11KKfNxcOzSx7WTA2/eyTk5x0rW8HfCvxBb63pOpavZ3Zn06aKMyXmvtepJDGQQVQxrs5GQMnHrXvCKqDaihR6AYpa0c25c3p+DuZct48r818n/Vzxe78CeMtOuby80nT9Kv3v0ntZYLi58tYY3ziQHacnk5XjOOtVdR+F/ivUfC//COyLplvE98b5rln8wqyBdiBcDhvmyc8YFe5UVnCPIkl0t+Gq/HX/gaGjleXN6/j/wAMVNF+1/2Ta/b7eK2uvKXzYon3IjY5AOBkVbooqm7u5CVlYKKKKQwooooAKKKKACiiigCnpqlZr0nUTeZuCQh2/wCj/Kv7v5f++uefm9MVcqjpZh8+/wDK017NvtJ8x2jVftLbF/eAj7wxhcnn5far1AAeRg8iuG1j4b2OoanPeprGqWomYsYopflBPXGa7mirhUlB3iyZRUtzzv8A4VXZ/wDQxaz/AN/R/hR/wquz/wChi1n/AL+j/CvRKK1+tVe/5E+xh2OM8LfDnRtD15dca4vNQv44zHDLcylvKU9do6c12dFFZVKk6jvJ3KhCMFaKCiiioKCiiigAooooAKKKKACiiigAooooAKKKKACiiigCtZR3kctybq5jmR5t0CrFtMce0fKTk7jkMc8dcY4qzWdowsBc6n9itpYZDdk3TPGyiSXYnzLu6jbtGRxwe+a0aACikdlRCzMFUDJJ7CvEvGvxL1fWr2fTvCMy2OnQuY5dRK5klYHnyuwHuQQairVp0Kbq1pKMVu3/AFq/JF0qVStUVOlHmk+i/rY9uor5mt9N1S/mLrfaxf3IOWkDlnz6naMfpWvo3izxp4MvV+3T3msaduzPbXq4uI09YzgdOuCDmvNwue5fip8kJtX2ck0n89vvsejiclxuHhzSin3Sd2vl1+Vz6CoqhoGr2Gu6Rb6rps6z2twu5GH6g+4NX69Zpp2Z5SaaugooopDCiiigAooooAKKKKACiiigAooooAKKKKACiiigCtZ/bvMuftn2by/N/wBG8rdny9o+/n+LO7pxjFWaq2FrDbS3bxTTSNPN5kgeUuEbaBhQfujABwPUnvVqgDgPj1q0+m+BDaWkrRXGqXKWKOvVNwJJ/JcfjXklvDHbWyW9ugWONQqKOwFekftHRv8A8I/oV0FJig1iIyEfwgo4z9K53wFoZ1rWV3soggIeQHqR/wDrr47i6nXxFXDYWntK7+d7fgl+J9VwxOlRp18RPdWXytf8Wz1bwNpVrpfh+0WKNRLNEssjY+Ylhn+tVPiZpdre+Gbi4eNRPAN6SAc8dq1NU1TStKhWW8uo7YLgBSeenQVwPxB8b2uo6c2maVvZJMebKRjj0FejmWIwWEwMsPUa+GyXXbTQ4sBRxeJxka8U97t/8EzPgJqElj4i1bw5nFnLGt7brnhXJIdR7YUH8a9mrwv4PRG4+JzvH/y52G6T6OSB/KvdK9TLatStgaFSp8Tir/lf5rU87MacKeMqwp7KT/4b5M84+JXiD4iaHr2mw6Db+FZtP1O7SzgN61wJkkZWYs2zjb8vbnmpbT4k6bodgsPjrWdJi1XzJVZNLt7mSPCPtOMqW4PXt+FbnjjQb3W7zw7NaPCq6bqqXk3mEglFR1IXA65YV5lr+g+LLD4o28eh2+k3V1d2uoS/6XI6xrFLMv8AEFPzgN078jNdq2S9TDli1f8Arr/wD0qL4heEZvEFtoNvq32jULmNZY44beWRdrLuUs6qVXIIPzEV1NeLp8MvEthr+jy6F9j01LdYftuowanNG8+3G5WtgvluDgqCx4GMdK9op2XLf1MevyQUUUVIwooooAKKKKACiiigAooooAKKKKAM/SFs1uNR+y6fLaObomd3h2C4k2L+8B/iGMDP+yR2rQqtZLfCS5+2SW7oZs2wiQgrHtHDZPLZ3cjAxirNAGP4z0G38TeGb3RbklUuY9ocdUbqCPxrwvw5r2u+EdXuNGvVjt9WjG2QSplZ1B/1ieoP9a+jKw/FnhPQfFFssOtafHcGM5jk6PGfUEVy43BwxlJQlJxktYyW8X19U+qOrB4yeEqOSSlF6OL2a/zXRnh+q6hdapevd3km+RvToPYDsKzL+9is0TdukmkYLDCgy8rHoqjuSa9Hk+CVj5reT4u8QxQk8IJIztHoDsrqPB3w58M+GbgXttbyXeoY2m8um3y4/QD8q+Xo8GR9t7TFV+dXvZJ3fq3t8rn0NTip+y5MPR5X5tWXyW/4FP4NeEbnw7o099qyr/a+pP5s4HPlJj5Ywfbk/Umu8oor7N22Sslol2S2R8pq223dsKKKKQBRRRQAUUUUAFFFFABRRRQAUUUUAFFFFABRRRQBnaN/Z32nU/sLSmT7Wfte8vgS7E+7u4xt2/d46981o1WsmvmkuReQwRos2LcxuWLx7Ry2QMHO7gZ4A5qzQAUUUUAFFZOqeJvD+l3a2moavaW07YxG8mDzWpFJHLGskTq6MMqynIIqnGSV2hKSeg6iiipGFFFFABRRRQAUUUUAFFFFABRRRQAUUUUAFFFFABRRRQBn6QbU3Go/ZtRkvHF0fOR5t4t32L+7A/hGMNj/AGs960Kq2DzNLdiawFqqz4jfereeu1f3nHTnIweflq1QBzXxD1+fQNFE1oitcSuEQsMhff3rmPB3jbVLyPUYb4RyPDaSXETgYwVXODWh8ZbG4n0a3vI5D5Vu58yP1z0P4Y/WuM+Hugya7eXsJmeGD7M8chXvuGAP1z+FfH4rG4uGe06Kb5NNOjXV/wBdj6nD4TDSyepUaXNrr1T6L+u58t65ql5rer3WrX0ryXF1IZHLNnqc4+g6V9M/syeLbmD4U6nLqkrTw6Xd+TbAnnDKCFz9Sfzr5t8WaJc+G/Ed/od3gy2czR7h0cA8N+Iwfxr2n4X+HNQ0f4YpfNbzy/21KZ8opKxRIcAN7kqTn0Ir9a4vxcMLk860N1bl0vr0Py3hPC1MRm8aU9teY9m8LfEJdU1eOwvLMW/ntticPn5j0Brva+ddFa4j1W2ntreSeSGVZAiKSTg+1fQtpI01tHK0bRsyglG6j2r8u4ZzOvjaU1Xd2nvbp+R+lcQZfRwlSLoqyf5ktFeYfFabXYtaWaTW9f0PRIYN0Vxo9uJ2kmyOJU2Odg9sd+atJ8RkstA1SS5jGpzaPa2bTXVqwWO5acL8yA5Kgbs819OtY8x4Kg3LlXl+Nv8AM9ForxnwP8Vr620wv4q0m9Sykur1LTVJJkYXDRvIREEA3LhVwCeuKmu/jNqlvqdvpDfDvUjqd3FFNaW/2+H96kj7VO7ovYnPSqcWnYzUla57BRXlGp/GT+y7G61bUPCN/BpEJaJL37TGwluFA/dBRyOTjd0rT8T/ABQi0a8Wzi0C7vrh0tGjSOVVLm4LhV59PL5+tJK6ui1Fu/l/w35v+rM9EorjtI8cJeeE9W1bUtPk0a70svHeWs8qv5Lr0+cfKQfUcVwfwz+KFwvhjUBqmoweJdZW4je3hsriNt5nBdYQw4GwcEnpjmkt2uyT+/Yl6K/nb7t/uPbaK8Y1D4leJJvFi6XdeF9T0q0WzSS5C3EazQy/aVjyCQQ6EnbwOQcitS5+KlreadZQxaXqUFxdSTxzCKZBJbCIsNxJBB3beOO9O2n9f10HJWV3/XU9Torx3wp8XL6O9vLfxboMmm2Ye4NrftdRujCKNHKEDkNhgc9Dn2r1Dwvqj614fstVks5LJrqMSeRIwZkB6AkcUW05vT8f+GJvrb1/A0qKKKQwooooAp6crrNeltRN2GnyqYUfZxtX93x/31zz830q4eATVHSvs/n6h5OmvZt9pPmu0Sp9pbYv7wEfeGMLk8/LjtV6gDwzxr4l1LVtQuLaW4xaRyEJEnTjv71x/ifxxqHw7+ySadGHv76EyLvP7tE7EjueRjtXv1/4G8N3s7TS2bKzEk+XIVGT9K8j+NvwV8QeJtftr/w5c2QtYbZIBBcOVZNoA64Oc+9eJw5kNs3eJzOalFXtq9+nyX3Hr5/nT/sz6vl0WpO19Ft1Pm7XtVvtc1e51XUpjPd3Ll5XwBk/hXpHw3+MOvaLpMHhS9KT6U/7lZNo8yBWPYngjJPWln/Z/wDiHE5X7PYSe6Tkj+VW7T9nPx7NKizzaTBExG9jOxKjvxt5NfrOKrZbiaLo1ZJx9fysfl2Eo5lhqyrU4vmv9/rc77TdRv8Aw1rLTWzJ5q43BgCGUjP8jXt3hjU/7Y0O11ExiNpkyyjoDWbB4L0QxwNd2omuEjRXcnhiqgZx+Fb9nbQWdsltbRLFEgwqqMAV+QZPlWIy+rOLnem72Xz/AMj9WzXMqGOpwahappd/Lb7zk/Fngu+1bV31PR/Fuq6DNPGIrpYESZJkHQbZAQpwTyoB5rB1b4O2Fyn2bTvEGo6XYSW0FvdWsKRstwIipRiWBIPy9vWvT6K+hWh4vM73v/X9JHlD/CNbLS7uNdZvdaghW6n0/TbsIkUVxLvy25QG/jIGTgZrB+F/w/8AE1/4si8SeLJNYtH063ht7aO9MBd9jbuPKJHljoCfmOOa91oqlJp3IcU48v8AXoebaj8I9O1C6uoL3W9Qm0KaV549IKoIoZWH3w2N55GcE4rnvE3wm1iO2tpLPxNq2q38t5ZRtcukKPawQmQh1AABI39817VRUx93by/D+vuL5ndvv/X56+pww+HNvL4SudBv9avrx765FxqF26osl0c5KsANoX2AFVvEnwn0DU9Zh1XTJG0G4ggMcf8AZ8Ecah9wIkIxgsMY57E16FRR/X4WJPNj8KfMvYNQuvFmr3N7sEd7NIkZ+1gSiUAjGEAYDhMdKmi+E+jx+KNd15dQvPM1eNI/J+Xy7fbjJQepxz9a9Dop3/r1B6qzPGfiB8MJNQt7bw9bQ3upafqGsxXk8rtGkdhEoQSKCCHbeFxjmvY7eJIII4Y1CpGoVQOwFPooTtHl/rZL8kD3v/W9/wBQooopAFFFFACKclvY0tFFABRRRQAUUUUAFFFFABRRRQAUUUUAFFFFABRRRQAUUUUAFFFFABRRRQAUUUUAf//Z">
            <a:extLst>
              <a:ext uri="{FF2B5EF4-FFF2-40B4-BE49-F238E27FC236}">
                <a16:creationId xmlns:a16="http://schemas.microsoft.com/office/drawing/2014/main" id="{0926C7CB-DF78-4BD8-9764-734C05E36ED5}"/>
              </a:ext>
            </a:extLst>
          </p:cNvPr>
          <p:cNvSpPr/>
          <p:nvPr/>
        </p:nvSpPr>
        <p:spPr>
          <a:xfrm>
            <a:off x="6723903" y="4580924"/>
            <a:ext cx="357585" cy="304796"/>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800" b="0" i="0" u="none" strike="noStrike" kern="1200" cap="none" spc="0" baseline="0">
              <a:solidFill>
                <a:srgbClr val="000000"/>
              </a:solidFill>
              <a:uFillTx/>
              <a:latin typeface="Calibri"/>
            </a:endParaRPr>
          </a:p>
        </p:txBody>
      </p:sp>
      <p:sp>
        <p:nvSpPr>
          <p:cNvPr id="4" name="CuadroTexto 3">
            <a:extLst>
              <a:ext uri="{FF2B5EF4-FFF2-40B4-BE49-F238E27FC236}">
                <a16:creationId xmlns:a16="http://schemas.microsoft.com/office/drawing/2014/main" id="{77C190DC-C14A-48B6-9433-CB5F9ECE5D9F}"/>
              </a:ext>
            </a:extLst>
          </p:cNvPr>
          <p:cNvSpPr txBox="1"/>
          <p:nvPr/>
        </p:nvSpPr>
        <p:spPr>
          <a:xfrm>
            <a:off x="10673864" y="7314687"/>
            <a:ext cx="2039816" cy="120033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Calibri"/>
              </a:rPr>
              <a:t>Theory Black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92D050"/>
                </a:solidFill>
                <a:uFillTx/>
                <a:latin typeface="Calibri"/>
              </a:rPr>
              <a:t>Exercise Green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4472C4"/>
                </a:solidFill>
                <a:uFillTx/>
                <a:latin typeface="Calibri"/>
              </a:rPr>
              <a:t>Video blue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1" i="0" u="none" strike="noStrike" kern="1200" cap="none" spc="0" baseline="0">
                <a:solidFill>
                  <a:srgbClr val="ED7D31"/>
                </a:solidFill>
                <a:uFillTx/>
                <a:latin typeface="Calibri"/>
              </a:rPr>
              <a:t>Thinglink orange</a:t>
            </a:r>
          </a:p>
        </p:txBody>
      </p:sp>
      <p:sp>
        <p:nvSpPr>
          <p:cNvPr id="5" name="Otsikko 1">
            <a:extLst>
              <a:ext uri="{FF2B5EF4-FFF2-40B4-BE49-F238E27FC236}">
                <a16:creationId xmlns:a16="http://schemas.microsoft.com/office/drawing/2014/main" id="{16F97314-DAB0-4F8D-A893-8B833013E4A7}"/>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s-ES" sz="4100" b="1" i="0" u="none" strike="noStrike" kern="1200" cap="none" spc="0" baseline="0" dirty="0">
                <a:solidFill>
                  <a:srgbClr val="000000"/>
                </a:solidFill>
                <a:uFillTx/>
                <a:latin typeface="Calibri"/>
              </a:rPr>
              <a:t>Capítulo 7 </a:t>
            </a:r>
            <a:endParaRPr lang="en-US" sz="3300" b="1" i="0" u="none" strike="noStrike" kern="1200" cap="none" spc="0" baseline="0" dirty="0">
              <a:solidFill>
                <a:srgbClr val="000000"/>
              </a:solidFill>
              <a:uFillTx/>
              <a:latin typeface="Calibri"/>
            </a:endParaRP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Rectángulo 2">
            <a:extLst>
              <a:ext uri="{FF2B5EF4-FFF2-40B4-BE49-F238E27FC236}">
                <a16:creationId xmlns:a16="http://schemas.microsoft.com/office/drawing/2014/main" id="{9DFF5AF7-C251-49AD-9BB6-7AAD79FECBA9}"/>
              </a:ext>
            </a:extLst>
          </p:cNvPr>
          <p:cNvSpPr/>
          <p:nvPr/>
        </p:nvSpPr>
        <p:spPr>
          <a:xfrm>
            <a:off x="5974808" y="3244336"/>
            <a:ext cx="242370" cy="369335"/>
          </a:xfrm>
          <a:prstGeom prst="rect">
            <a:avLst/>
          </a:prstGeom>
          <a:noFill/>
          <a:ln cap="flat">
            <a:noFill/>
            <a:prstDash val="solid"/>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ES" sz="1800" b="0" i="0" u="none" strike="noStrike" kern="1200" cap="none" spc="0" baseline="0">
                <a:solidFill>
                  <a:srgbClr val="000000"/>
                </a:solidFill>
                <a:uFillTx/>
                <a:latin typeface="Times New Roman" pitchFamily="18"/>
              </a:rPr>
              <a:t> </a:t>
            </a:r>
            <a:endParaRPr lang="es-ES" sz="1800" b="0" i="0" u="none" strike="noStrike" kern="1200" cap="none" spc="0" baseline="0">
              <a:solidFill>
                <a:srgbClr val="000000"/>
              </a:solidFill>
              <a:uFillTx/>
              <a:latin typeface="Calibri"/>
            </a:endParaRPr>
          </a:p>
        </p:txBody>
      </p:sp>
      <p:sp>
        <p:nvSpPr>
          <p:cNvPr id="3" name="Otsikko 1">
            <a:extLst>
              <a:ext uri="{FF2B5EF4-FFF2-40B4-BE49-F238E27FC236}">
                <a16:creationId xmlns:a16="http://schemas.microsoft.com/office/drawing/2014/main" id="{9F4CDB44-ABCB-47FE-9457-10009F285362}"/>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4100" b="1" dirty="0">
                <a:solidFill>
                  <a:srgbClr val="000000"/>
                </a:solidFill>
                <a:latin typeface="Calibri"/>
              </a:rPr>
              <a:t>Í</a:t>
            </a:r>
            <a:r>
              <a:rPr lang="en-US" sz="4100" b="1" i="0" u="none" strike="noStrike" kern="1200" cap="none" spc="0" baseline="0" dirty="0">
                <a:solidFill>
                  <a:srgbClr val="000000"/>
                </a:solidFill>
                <a:uFillTx/>
                <a:latin typeface="Calibri"/>
              </a:rPr>
              <a:t>NDICE</a:t>
            </a:r>
          </a:p>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2000" b="1" dirty="0" err="1">
                <a:solidFill>
                  <a:srgbClr val="000000"/>
                </a:solidFill>
                <a:latin typeface="Calibri"/>
              </a:rPr>
              <a:t>Esta</a:t>
            </a:r>
            <a:r>
              <a:rPr lang="en-US" sz="2000" b="1" dirty="0">
                <a:solidFill>
                  <a:srgbClr val="000000"/>
                </a:solidFill>
                <a:latin typeface="Calibri"/>
              </a:rPr>
              <a:t> </a:t>
            </a:r>
            <a:r>
              <a:rPr lang="en-US" sz="2000" b="1" dirty="0" err="1">
                <a:solidFill>
                  <a:srgbClr val="000000"/>
                </a:solidFill>
                <a:latin typeface="Calibri"/>
              </a:rPr>
              <a:t>diapositiva</a:t>
            </a:r>
            <a:r>
              <a:rPr lang="en-US" sz="2000" b="1" dirty="0">
                <a:solidFill>
                  <a:srgbClr val="000000"/>
                </a:solidFill>
                <a:latin typeface="Calibri"/>
              </a:rPr>
              <a:t> </a:t>
            </a:r>
            <a:r>
              <a:rPr lang="en-US" sz="2000" b="1" dirty="0" err="1">
                <a:solidFill>
                  <a:srgbClr val="000000"/>
                </a:solidFill>
                <a:latin typeface="Calibri"/>
              </a:rPr>
              <a:t>muetra</a:t>
            </a:r>
            <a:r>
              <a:rPr lang="en-US" sz="2000" b="1" dirty="0">
                <a:solidFill>
                  <a:srgbClr val="000000"/>
                </a:solidFill>
                <a:latin typeface="Calibri"/>
              </a:rPr>
              <a:t> la </a:t>
            </a:r>
            <a:r>
              <a:rPr lang="en-US" sz="2000" b="1" dirty="0" err="1">
                <a:solidFill>
                  <a:srgbClr val="000000"/>
                </a:solidFill>
                <a:latin typeface="Calibri"/>
              </a:rPr>
              <a:t>codificación</a:t>
            </a:r>
            <a:r>
              <a:rPr lang="en-US" sz="2000" b="1" dirty="0">
                <a:solidFill>
                  <a:srgbClr val="000000"/>
                </a:solidFill>
                <a:latin typeface="Calibri"/>
              </a:rPr>
              <a:t> y la </a:t>
            </a:r>
            <a:r>
              <a:rPr lang="en-US" sz="2000" b="1" dirty="0" err="1">
                <a:solidFill>
                  <a:srgbClr val="000000"/>
                </a:solidFill>
                <a:latin typeface="Calibri"/>
              </a:rPr>
              <a:t>estructura</a:t>
            </a:r>
            <a:r>
              <a:rPr lang="en-US" sz="2000" b="1" dirty="0">
                <a:solidFill>
                  <a:srgbClr val="000000"/>
                </a:solidFill>
                <a:latin typeface="Calibri"/>
              </a:rPr>
              <a:t> del material de </a:t>
            </a:r>
            <a:r>
              <a:rPr lang="en-US" sz="2000" b="1" dirty="0" err="1">
                <a:solidFill>
                  <a:srgbClr val="000000"/>
                </a:solidFill>
                <a:latin typeface="Calibri"/>
              </a:rPr>
              <a:t>formación</a:t>
            </a:r>
            <a:endParaRPr lang="en-US" sz="2000" b="1" i="0" u="none" strike="noStrike" kern="1200" cap="none" spc="0" baseline="0" dirty="0">
              <a:solidFill>
                <a:srgbClr val="000000"/>
              </a:solidFill>
              <a:uFillTx/>
              <a:latin typeface="Calibri"/>
            </a:endParaRPr>
          </a:p>
        </p:txBody>
      </p:sp>
      <p:sp>
        <p:nvSpPr>
          <p:cNvPr id="4" name="Sisällön paikkamerkki 2">
            <a:extLst>
              <a:ext uri="{FF2B5EF4-FFF2-40B4-BE49-F238E27FC236}">
                <a16:creationId xmlns:a16="http://schemas.microsoft.com/office/drawing/2014/main" id="{FF9973DE-E3E5-4EA8-BE8E-E91DB466EAE0}"/>
              </a:ext>
            </a:extLst>
          </p:cNvPr>
          <p:cNvSpPr txBox="1"/>
          <p:nvPr/>
        </p:nvSpPr>
        <p:spPr>
          <a:xfrm>
            <a:off x="612556" y="1641987"/>
            <a:ext cx="10153204" cy="2965143"/>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err="1">
                <a:solidFill>
                  <a:srgbClr val="000000"/>
                </a:solidFill>
                <a:uFillTx/>
                <a:latin typeface="Calibri"/>
                <a:cs typeface="Calibri"/>
              </a:rPr>
              <a:t>Explicaciones</a:t>
            </a: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generales</a:t>
            </a:r>
            <a:r>
              <a:rPr lang="en-US" sz="1800" b="1" i="0" u="none" strike="noStrike" kern="1200" cap="none" spc="0" baseline="0" dirty="0">
                <a:solidFill>
                  <a:srgbClr val="000000"/>
                </a:solidFill>
                <a:uFillTx/>
                <a:latin typeface="Calibri"/>
              </a:rPr>
              <a:t>	</a:t>
            </a:r>
            <a:r>
              <a:rPr lang="en-US" sz="1800" b="1" i="0" u="none" strike="noStrike" kern="1200" cap="none" spc="0" baseline="0" dirty="0" err="1">
                <a:solidFill>
                  <a:srgbClr val="000000"/>
                </a:solidFill>
                <a:uFillTx/>
                <a:latin typeface="Calibri"/>
              </a:rPr>
              <a:t>Tipos</a:t>
            </a:r>
            <a:r>
              <a:rPr lang="en-US" sz="1800" b="1" i="0" u="none" strike="noStrike" kern="1200" cap="none" spc="0" baseline="0" dirty="0">
                <a:solidFill>
                  <a:srgbClr val="000000"/>
                </a:solidFill>
                <a:uFillTx/>
                <a:latin typeface="Calibri"/>
              </a:rPr>
              <a:t> de </a:t>
            </a:r>
            <a:r>
              <a:rPr lang="en-US" sz="1800" b="1" i="0" u="none" strike="noStrike" kern="1200" cap="none" spc="0" baseline="0" dirty="0" err="1">
                <a:solidFill>
                  <a:srgbClr val="000000"/>
                </a:solidFill>
                <a:uFillTx/>
                <a:latin typeface="Calibri"/>
              </a:rPr>
              <a:t>actividades</a:t>
            </a:r>
            <a:endParaRPr lang="en-US" sz="1800" b="1" i="0" u="none" strike="noStrike" kern="1200" cap="none" spc="0" baseline="0" dirty="0">
              <a:solidFill>
                <a:srgbClr val="000000"/>
              </a:solidFill>
              <a:uFillTx/>
              <a:latin typeface="Calibri"/>
              <a:cs typeface="Calibri"/>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rPr>
              <a:t>	</a:t>
            </a:r>
            <a:r>
              <a:rPr lang="en-US" sz="1800" b="1" i="0" u="none" strike="noStrike" kern="1200" cap="none" spc="0" baseline="0" dirty="0" err="1">
                <a:solidFill>
                  <a:srgbClr val="000000"/>
                </a:solidFill>
                <a:uFillTx/>
                <a:latin typeface="Calibri"/>
              </a:rPr>
              <a:t>Codificación</a:t>
            </a:r>
            <a:r>
              <a:rPr lang="en-US" sz="1800" b="1" i="0" u="none" strike="noStrike" kern="1200" cap="none" spc="0" baseline="0" dirty="0">
                <a:solidFill>
                  <a:srgbClr val="000000"/>
                </a:solidFill>
                <a:uFillTx/>
                <a:latin typeface="Calibri"/>
              </a:rPr>
              <a:t> de los </a:t>
            </a:r>
            <a:r>
              <a:rPr lang="en-US" sz="1800" b="1" i="0" u="none" strike="noStrike" kern="1200" cap="none" spc="0" baseline="0" dirty="0" err="1">
                <a:solidFill>
                  <a:srgbClr val="000000"/>
                </a:solidFill>
                <a:uFillTx/>
                <a:latin typeface="Calibri"/>
              </a:rPr>
              <a:t>documentos</a:t>
            </a:r>
            <a:r>
              <a:rPr lang="en-US" sz="1800" b="1" i="0" u="none" strike="noStrike" kern="1200" cap="none" spc="0" baseline="0" dirty="0">
                <a:solidFill>
                  <a:srgbClr val="000000"/>
                </a:solidFill>
                <a:uFillTx/>
                <a:latin typeface="Calibri"/>
              </a:rPr>
              <a:t> del </a:t>
            </a:r>
            <a:r>
              <a:rPr lang="en-US" sz="1800" b="1" i="0" u="none" strike="noStrike" kern="1200" cap="none" spc="0" baseline="0" dirty="0" err="1">
                <a:solidFill>
                  <a:srgbClr val="000000"/>
                </a:solidFill>
                <a:uFillTx/>
                <a:latin typeface="Calibri"/>
              </a:rPr>
              <a:t>proyecto</a:t>
            </a:r>
            <a:r>
              <a:rPr lang="en-US" sz="1800" b="1" i="0" u="none" strike="noStrike" kern="1200" cap="none" spc="0" baseline="0" dirty="0">
                <a:solidFill>
                  <a:srgbClr val="000000"/>
                </a:solidFill>
                <a:uFillTx/>
                <a:latin typeface="Calibri"/>
              </a:rPr>
              <a:t>	</a:t>
            </a:r>
            <a:r>
              <a:rPr lang="en-US" sz="1800" b="1" i="0" u="none" strike="noStrike" kern="1200" cap="none" spc="0" baseline="0" dirty="0" err="1">
                <a:solidFill>
                  <a:srgbClr val="000000"/>
                </a:solidFill>
                <a:uFillTx/>
                <a:latin typeface="Calibri"/>
                <a:cs typeface="Calibri"/>
              </a:rPr>
              <a:t>Consideraciones</a:t>
            </a:r>
            <a:endParaRPr lang="en-US" sz="1800" b="1" i="0" u="none" strike="noStrike" kern="1200" cap="none" spc="0" baseline="0" dirty="0">
              <a:solidFill>
                <a:srgbClr val="000000"/>
              </a:solidFill>
              <a:uFillTx/>
              <a:latin typeface="Calibri"/>
              <a:cs typeface="Calibri"/>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err="1">
                <a:solidFill>
                  <a:srgbClr val="000000"/>
                </a:solidFill>
                <a:uFillTx/>
                <a:latin typeface="Calibri"/>
                <a:cs typeface="Calibri"/>
              </a:rPr>
              <a:t>Estructura</a:t>
            </a:r>
            <a:r>
              <a:rPr lang="en-US" sz="1800" b="1" i="0" u="none" strike="noStrike" kern="1200" cap="none" spc="0" baseline="0" dirty="0">
                <a:solidFill>
                  <a:srgbClr val="000000"/>
                </a:solidFill>
                <a:uFillTx/>
                <a:latin typeface="Calibri"/>
                <a:cs typeface="Calibri"/>
              </a:rPr>
              <a:t> del manual</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0    </a:t>
            </a:r>
            <a:endParaRPr lang="en-US" sz="1800" b="1" i="0" u="none" strike="noStrike" kern="1200" cap="none" spc="0" baseline="0" dirty="0">
              <a:solidFill>
                <a:srgbClr val="000000"/>
              </a:solidFill>
              <a:uFillTx/>
              <a:latin typeface="Calibri" pitchFamily="34"/>
              <a:cs typeface="Calibri"/>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1</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2</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3</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4</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5</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6</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1800" b="1" i="0" u="none" strike="noStrike" kern="1200" cap="none" spc="0" baseline="0" dirty="0">
                <a:solidFill>
                  <a:srgbClr val="000000"/>
                </a:solidFill>
                <a:uFillTx/>
                <a:latin typeface="Calibri"/>
                <a:cs typeface="Calibri"/>
              </a:rPr>
              <a:t>	</a:t>
            </a:r>
            <a:r>
              <a:rPr lang="en-US" sz="1800" b="1" i="0" u="none" strike="noStrike" kern="1200" cap="none" spc="0" baseline="0" dirty="0" err="1">
                <a:solidFill>
                  <a:srgbClr val="000000"/>
                </a:solidFill>
                <a:uFillTx/>
                <a:latin typeface="Calibri"/>
                <a:cs typeface="Calibri"/>
              </a:rPr>
              <a:t>Capítulo</a:t>
            </a:r>
            <a:r>
              <a:rPr lang="en-US" sz="1800" b="1" i="0" u="none" strike="noStrike" kern="1200" cap="none" spc="0" baseline="0" dirty="0">
                <a:solidFill>
                  <a:srgbClr val="000000"/>
                </a:solidFill>
                <a:uFillTx/>
                <a:latin typeface="Calibri"/>
                <a:cs typeface="Calibri"/>
              </a:rPr>
              <a:t> 7</a:t>
            </a: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endParaRPr lang="en-US" sz="2400" b="1" i="0" u="none" strike="noStrike" kern="1200" cap="none" spc="0" baseline="0" dirty="0">
              <a:solidFill>
                <a:srgbClr val="000000"/>
              </a:solidFill>
              <a:uFillTx/>
              <a:latin typeface="Calibri" pitchFamily="34"/>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a:cs typeface="Calibri"/>
              </a:rPr>
              <a:t>	</a:t>
            </a:r>
            <a:endParaRPr lang="en-US" sz="2800" b="1" i="0" u="none" strike="noStrike" kern="1200" cap="none" spc="0" baseline="0" dirty="0">
              <a:solidFill>
                <a:srgbClr val="000000"/>
              </a:solidFill>
              <a:uFillTx/>
              <a:latin typeface="Calibri"/>
              <a:cs typeface="Calibri"/>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endParaRPr lang="en-US" sz="2800" b="1" i="0" u="none" strike="noStrike" kern="1200" cap="none" spc="0" baseline="0" dirty="0">
              <a:solidFill>
                <a:srgbClr val="000000"/>
              </a:solidFill>
              <a:uFillTx/>
              <a:latin typeface="Calibri" pitchFamily="34"/>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endParaRPr lang="en-US" sz="2800" b="1" i="0" u="none" strike="noStrike" kern="1200" cap="none" spc="0" baseline="0" dirty="0">
              <a:solidFill>
                <a:srgbClr val="000000"/>
              </a:solidFill>
              <a:uFillTx/>
              <a:latin typeface="Calibri" pitchFamily="34"/>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endParaRPr lang="en-US" sz="2800" b="1" i="0" u="none" strike="noStrike" kern="1200" cap="none" spc="0" baseline="0" dirty="0">
              <a:solidFill>
                <a:srgbClr val="000000"/>
              </a:solidFill>
              <a:uFillTx/>
              <a:latin typeface="Calibri" pitchFamily="34"/>
            </a:endParaRPr>
          </a:p>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2800" b="1" i="0" u="none" strike="noStrike" kern="1200" cap="none" spc="0" baseline="0" dirty="0">
                <a:solidFill>
                  <a:srgbClr val="000000"/>
                </a:solidFill>
                <a:uFillTx/>
                <a:latin typeface="Calibri"/>
                <a:cs typeface="Calibri"/>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EB122E-81A5-44B6-859B-53A8350373C0}"/>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4100" b="1" i="0" u="none" strike="noStrike" kern="1200" cap="none" spc="0" baseline="0" dirty="0">
                <a:solidFill>
                  <a:srgbClr val="000000"/>
                </a:solidFill>
                <a:uFillTx/>
                <a:latin typeface="Calibri"/>
              </a:rPr>
              <a:t>DIVISIÓN POR CAPÍTULOS</a:t>
            </a:r>
          </a:p>
        </p:txBody>
      </p:sp>
      <p:sp>
        <p:nvSpPr>
          <p:cNvPr id="3" name="Sisällön paikkamerkki 2">
            <a:extLst>
              <a:ext uri="{FF2B5EF4-FFF2-40B4-BE49-F238E27FC236}">
                <a16:creationId xmlns:a16="http://schemas.microsoft.com/office/drawing/2014/main" id="{F3C67D61-81C6-43F2-94E4-93CC8B57F5E2}"/>
              </a:ext>
            </a:extLst>
          </p:cNvPr>
          <p:cNvSpPr txBox="1"/>
          <p:nvPr/>
        </p:nvSpPr>
        <p:spPr>
          <a:xfrm>
            <a:off x="306278" y="1232428"/>
            <a:ext cx="11579440" cy="2965143"/>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a:cs typeface="Calibri"/>
              </a:rPr>
              <a:t>La </a:t>
            </a:r>
            <a:r>
              <a:rPr lang="en-US" sz="2000" b="0" i="0" u="none" strike="noStrike" kern="1200" cap="none" spc="0" baseline="0" dirty="0" err="1">
                <a:solidFill>
                  <a:srgbClr val="000000"/>
                </a:solidFill>
                <a:uFillTx/>
                <a:latin typeface="Calibri"/>
                <a:cs typeface="Calibri"/>
              </a:rPr>
              <a:t>documentación</a:t>
            </a:r>
            <a:r>
              <a:rPr lang="en-US" sz="2000" b="0" i="0" u="none" strike="noStrike" kern="1200" cap="none" spc="0" baseline="0" dirty="0">
                <a:solidFill>
                  <a:srgbClr val="000000"/>
                </a:solidFill>
                <a:uFillTx/>
                <a:latin typeface="Calibri"/>
                <a:cs typeface="Calibri"/>
              </a:rPr>
              <a:t> del </a:t>
            </a:r>
            <a:r>
              <a:rPr lang="en-US" sz="2000" b="0" i="0" u="none" strike="noStrike" kern="1200" cap="none" spc="0" baseline="0" dirty="0" err="1">
                <a:solidFill>
                  <a:srgbClr val="000000"/>
                </a:solidFill>
                <a:uFillTx/>
                <a:latin typeface="Calibri"/>
                <a:cs typeface="Calibri"/>
              </a:rPr>
              <a:t>curso</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esta</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dividida</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en</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tres</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grupos</a:t>
            </a:r>
            <a:r>
              <a:rPr lang="en-US" sz="2000" b="0" i="0" u="none" strike="noStrike" kern="1200" cap="none" spc="0" baseline="0" dirty="0">
                <a:solidFill>
                  <a:srgbClr val="000000"/>
                </a:solidFill>
                <a:uFillTx/>
                <a:latin typeface="Calibri"/>
                <a:cs typeface="Calibri"/>
              </a:rPr>
              <a:t> de </a:t>
            </a:r>
            <a:r>
              <a:rPr lang="en-US" sz="2000" b="0" i="0" u="none" strike="noStrike" kern="1200" cap="none" spc="0" baseline="0" dirty="0" err="1">
                <a:solidFill>
                  <a:srgbClr val="000000"/>
                </a:solidFill>
                <a:uFillTx/>
                <a:latin typeface="Calibri"/>
                <a:cs typeface="Calibri"/>
              </a:rPr>
              <a:t>capítulos</a:t>
            </a:r>
            <a:r>
              <a:rPr lang="en-US" sz="2000" b="0" i="0" u="none" strike="noStrike" kern="1200" cap="none" spc="0" baseline="0" dirty="0">
                <a:solidFill>
                  <a:srgbClr val="000000"/>
                </a:solidFill>
                <a:uFillTx/>
                <a:latin typeface="Calibri"/>
                <a:cs typeface="Calibri"/>
              </a:rPr>
              <a:t>:</a:t>
            </a:r>
            <a:endParaRPr lang="en-US" sz="2000" b="0" i="0" u="none" strike="noStrike" kern="1200" cap="none" spc="0" baseline="0" dirty="0">
              <a:solidFill>
                <a:srgbClr val="000000"/>
              </a:solidFill>
              <a:uFillTx/>
              <a:latin typeface="Calibri" pitchFamily="34"/>
              <a:cs typeface="Calibri"/>
            </a:endParaRPr>
          </a:p>
          <a:p>
            <a:pPr marL="228600" marR="0" lvl="0" indent="-228600" algn="l" defTabSz="914400" rtl="0" fontAlgn="auto" hangingPunct="1">
              <a:lnSpc>
                <a:spcPct val="120000"/>
              </a:lnSpc>
              <a:spcBef>
                <a:spcPts val="600"/>
              </a:spcBef>
              <a:spcAft>
                <a:spcPts val="0"/>
              </a:spcAft>
              <a:buSzPct val="100000"/>
              <a:buFont typeface="Arial"/>
              <a:buChar char="•"/>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a:cs typeface="Calibri"/>
              </a:rPr>
              <a:t>T00: </a:t>
            </a:r>
            <a:r>
              <a:rPr lang="en-US" sz="2000" i="0" u="none" strike="noStrike" kern="1200" cap="none" spc="0" baseline="0" dirty="0">
                <a:solidFill>
                  <a:srgbClr val="000000"/>
                </a:solidFill>
                <a:uFillTx/>
                <a:latin typeface="Calibri"/>
                <a:cs typeface="Calibri"/>
              </a:rPr>
              <a:t>El primer </a:t>
            </a:r>
            <a:r>
              <a:rPr lang="en-US" sz="2000" i="0" u="none" strike="noStrike" kern="1200" cap="none" spc="0" baseline="0" dirty="0" err="1">
                <a:solidFill>
                  <a:srgbClr val="000000"/>
                </a:solidFill>
                <a:uFillTx/>
                <a:latin typeface="Calibri"/>
                <a:cs typeface="Calibri"/>
              </a:rPr>
              <a:t>capítulo</a:t>
            </a:r>
            <a:r>
              <a:rPr lang="en-US" sz="2000" i="0" u="none" strike="noStrike" kern="1200" cap="none" spc="0" baseline="0" dirty="0">
                <a:solidFill>
                  <a:srgbClr val="000000"/>
                </a:solidFill>
                <a:uFillTx/>
                <a:latin typeface="Calibri"/>
                <a:cs typeface="Calibri"/>
              </a:rPr>
              <a:t> </a:t>
            </a:r>
            <a:r>
              <a:rPr lang="en-US" sz="2000" dirty="0">
                <a:solidFill>
                  <a:srgbClr val="000000"/>
                </a:solidFill>
                <a:latin typeface="Calibri"/>
                <a:cs typeface="Calibri"/>
              </a:rPr>
              <a:t>T00A </a:t>
            </a:r>
            <a:r>
              <a:rPr lang="en-US" sz="2000" dirty="0" err="1">
                <a:solidFill>
                  <a:srgbClr val="000000"/>
                </a:solidFill>
                <a:latin typeface="Calibri"/>
                <a:cs typeface="Calibri"/>
              </a:rPr>
              <a:t>explica</a:t>
            </a:r>
            <a:r>
              <a:rPr lang="en-US" sz="2000" dirty="0">
                <a:solidFill>
                  <a:srgbClr val="000000"/>
                </a:solidFill>
                <a:latin typeface="Calibri"/>
                <a:cs typeface="Calibri"/>
              </a:rPr>
              <a:t> los </a:t>
            </a:r>
            <a:r>
              <a:rPr lang="en-US" sz="2000" dirty="0" err="1">
                <a:solidFill>
                  <a:srgbClr val="000000"/>
                </a:solidFill>
                <a:latin typeface="Calibri"/>
                <a:cs typeface="Calibri"/>
              </a:rPr>
              <a:t>objetivos</a:t>
            </a:r>
            <a:r>
              <a:rPr lang="en-US" sz="2000" dirty="0">
                <a:solidFill>
                  <a:srgbClr val="000000"/>
                </a:solidFill>
                <a:latin typeface="Calibri"/>
                <a:cs typeface="Calibri"/>
              </a:rPr>
              <a:t> de </a:t>
            </a:r>
            <a:r>
              <a:rPr lang="en-US" sz="2000" dirty="0" err="1">
                <a:solidFill>
                  <a:srgbClr val="000000"/>
                </a:solidFill>
                <a:latin typeface="Calibri"/>
                <a:cs typeface="Calibri"/>
              </a:rPr>
              <a:t>aprendizaje</a:t>
            </a:r>
            <a:r>
              <a:rPr lang="en-US" sz="2000" dirty="0">
                <a:solidFill>
                  <a:srgbClr val="000000"/>
                </a:solidFill>
                <a:latin typeface="Calibri"/>
                <a:cs typeface="Calibri"/>
              </a:rPr>
              <a:t> del </a:t>
            </a:r>
            <a:r>
              <a:rPr lang="en-US" sz="2000" dirty="0" err="1">
                <a:solidFill>
                  <a:srgbClr val="000000"/>
                </a:solidFill>
                <a:latin typeface="Calibri"/>
                <a:cs typeface="Calibri"/>
              </a:rPr>
              <a:t>curso</a:t>
            </a:r>
            <a:r>
              <a:rPr lang="en-US" sz="2000" dirty="0">
                <a:solidFill>
                  <a:srgbClr val="000000"/>
                </a:solidFill>
                <a:latin typeface="Calibri"/>
                <a:cs typeface="Calibri"/>
              </a:rPr>
              <a:t> y el T00B es una </a:t>
            </a:r>
            <a:r>
              <a:rPr lang="en-US" sz="2000" dirty="0" err="1">
                <a:solidFill>
                  <a:srgbClr val="000000"/>
                </a:solidFill>
                <a:latin typeface="Calibri"/>
                <a:cs typeface="Calibri"/>
              </a:rPr>
              <a:t>introducción</a:t>
            </a:r>
            <a:r>
              <a:rPr lang="en-US" sz="2000" dirty="0">
                <a:solidFill>
                  <a:srgbClr val="000000"/>
                </a:solidFill>
                <a:latin typeface="Calibri"/>
                <a:cs typeface="Calibri"/>
              </a:rPr>
              <a:t> a los </a:t>
            </a:r>
            <a:r>
              <a:rPr lang="en-US" sz="2000" dirty="0" err="1">
                <a:solidFill>
                  <a:srgbClr val="000000"/>
                </a:solidFill>
                <a:latin typeface="Calibri"/>
                <a:cs typeface="Calibri"/>
              </a:rPr>
              <a:t>conceptos</a:t>
            </a:r>
            <a:r>
              <a:rPr lang="en-US" sz="2000" dirty="0">
                <a:solidFill>
                  <a:srgbClr val="000000"/>
                </a:solidFill>
                <a:latin typeface="Calibri"/>
                <a:cs typeface="Calibri"/>
              </a:rPr>
              <a:t> Lean.</a:t>
            </a:r>
            <a:r>
              <a:rPr lang="en-US" sz="2000" b="1" dirty="0">
                <a:solidFill>
                  <a:srgbClr val="000000"/>
                </a:solidFill>
                <a:latin typeface="Calibri"/>
                <a:cs typeface="Calibri"/>
              </a:rPr>
              <a:t> </a:t>
            </a:r>
          </a:p>
          <a:p>
            <a:pPr marL="228600" marR="0" lvl="0" indent="-228600" algn="l" defTabSz="914400" rtl="0" fontAlgn="auto" hangingPunct="1">
              <a:lnSpc>
                <a:spcPct val="120000"/>
              </a:lnSpc>
              <a:spcBef>
                <a:spcPts val="600"/>
              </a:spcBef>
              <a:spcAft>
                <a:spcPts val="0"/>
              </a:spcAft>
              <a:buSzPct val="100000"/>
              <a:buFont typeface="Arial"/>
              <a:buChar char="•"/>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a:cs typeface="Calibri"/>
              </a:rPr>
              <a:t>T01-T06: </a:t>
            </a:r>
            <a:r>
              <a:rPr lang="en-US" sz="2000" i="0" u="none" strike="noStrike" kern="1200" cap="none" spc="0" baseline="0" dirty="0" err="1">
                <a:solidFill>
                  <a:srgbClr val="000000"/>
                </a:solidFill>
                <a:uFillTx/>
                <a:latin typeface="Calibri"/>
                <a:cs typeface="Calibri"/>
              </a:rPr>
              <a:t>Capítulos</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referentes</a:t>
            </a:r>
            <a:r>
              <a:rPr lang="en-US" sz="2000" i="0" u="none" strike="noStrike" kern="1200" cap="none" spc="0" baseline="0" dirty="0">
                <a:solidFill>
                  <a:srgbClr val="000000"/>
                </a:solidFill>
                <a:uFillTx/>
                <a:latin typeface="Calibri"/>
                <a:cs typeface="Calibri"/>
              </a:rPr>
              <a:t> a los 5+1 </a:t>
            </a:r>
            <a:r>
              <a:rPr lang="en-US" sz="2000" i="0" u="none" strike="noStrike" kern="1200" cap="none" spc="0" baseline="0" dirty="0" err="1">
                <a:solidFill>
                  <a:srgbClr val="000000"/>
                </a:solidFill>
                <a:uFillTx/>
                <a:latin typeface="Calibri"/>
                <a:cs typeface="Calibri"/>
              </a:rPr>
              <a:t>Principios</a:t>
            </a:r>
            <a:r>
              <a:rPr lang="en-US" sz="2000" i="0" u="none" strike="noStrike" kern="1200" cap="none" spc="0" baseline="0" dirty="0">
                <a:solidFill>
                  <a:srgbClr val="000000"/>
                </a:solidFill>
                <a:uFillTx/>
                <a:latin typeface="Calibri"/>
                <a:cs typeface="Calibri"/>
              </a:rPr>
              <a:t> Lean.</a:t>
            </a:r>
            <a:endParaRPr lang="en-US" sz="2800" i="0" u="none" strike="noStrike" kern="1200" cap="none" spc="0" baseline="0" dirty="0">
              <a:solidFill>
                <a:srgbClr val="000000"/>
              </a:solidFill>
              <a:uFillTx/>
              <a:latin typeface="Calibri"/>
              <a:cs typeface="Calibri"/>
            </a:endParaRPr>
          </a:p>
          <a:p>
            <a:pPr marL="228600" marR="0" lvl="0" indent="-228600" algn="l" defTabSz="914400" rtl="0" fontAlgn="auto" hangingPunct="1">
              <a:lnSpc>
                <a:spcPct val="120000"/>
              </a:lnSpc>
              <a:spcBef>
                <a:spcPts val="600"/>
              </a:spcBef>
              <a:spcAft>
                <a:spcPts val="0"/>
              </a:spcAft>
              <a:buSzPct val="100000"/>
              <a:buFont typeface="Arial"/>
              <a:buChar char="•"/>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a:cs typeface="Calibri"/>
              </a:rPr>
              <a:t>T07: </a:t>
            </a:r>
            <a:r>
              <a:rPr lang="en-US" sz="2000" i="0" u="none" strike="noStrike" kern="1200" cap="none" spc="0" baseline="0" dirty="0" err="1">
                <a:solidFill>
                  <a:srgbClr val="000000"/>
                </a:solidFill>
                <a:uFillTx/>
                <a:latin typeface="Calibri"/>
                <a:cs typeface="Calibri"/>
              </a:rPr>
              <a:t>Resumen</a:t>
            </a:r>
            <a:r>
              <a:rPr lang="en-US" sz="2000" i="0" u="none" strike="noStrike" kern="1200" cap="none" spc="0" baseline="0" dirty="0">
                <a:solidFill>
                  <a:srgbClr val="000000"/>
                </a:solidFill>
                <a:uFillTx/>
                <a:latin typeface="Calibri"/>
                <a:cs typeface="Calibri"/>
              </a:rPr>
              <a:t> </a:t>
            </a:r>
            <a:endParaRPr lang="en-US" sz="2800" b="0" i="0" u="none" strike="noStrike" kern="1200" cap="none" spc="0" baseline="0" dirty="0">
              <a:solidFill>
                <a:srgbClr val="000000"/>
              </a:solidFill>
              <a:uFillTx/>
              <a:latin typeface="Calibri"/>
              <a:cs typeface="Calibri"/>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graphicFrame>
        <p:nvGraphicFramePr>
          <p:cNvPr id="2" name="Tabla 4">
            <a:extLst>
              <a:ext uri="{FF2B5EF4-FFF2-40B4-BE49-F238E27FC236}">
                <a16:creationId xmlns:a16="http://schemas.microsoft.com/office/drawing/2014/main" id="{DAE9B5B0-ACCA-46A2-AAAC-7645061B5F69}"/>
              </a:ext>
            </a:extLst>
          </p:cNvPr>
          <p:cNvGraphicFramePr>
            <a:graphicFrameLocks noGrp="1"/>
          </p:cNvGraphicFramePr>
          <p:nvPr>
            <p:extLst>
              <p:ext uri="{D42A27DB-BD31-4B8C-83A1-F6EECF244321}">
                <p14:modId xmlns:p14="http://schemas.microsoft.com/office/powerpoint/2010/main" val="2819901051"/>
              </p:ext>
            </p:extLst>
          </p:nvPr>
        </p:nvGraphicFramePr>
        <p:xfrm>
          <a:off x="2616591" y="949515"/>
          <a:ext cx="7104185" cy="5154262"/>
        </p:xfrm>
        <a:graphic>
          <a:graphicData uri="http://schemas.openxmlformats.org/drawingml/2006/table">
            <a:tbl>
              <a:tblPr firstRow="1" bandRow="1">
                <a:effectLst/>
                <a:tableStyleId>{5C22544A-7EE6-4342-B048-85BDC9FD1C3A}</a:tableStyleId>
              </a:tblPr>
              <a:tblGrid>
                <a:gridCol w="1362551">
                  <a:extLst>
                    <a:ext uri="{9D8B030D-6E8A-4147-A177-3AD203B41FA5}">
                      <a16:colId xmlns:a16="http://schemas.microsoft.com/office/drawing/2014/main" val="2434974501"/>
                    </a:ext>
                  </a:extLst>
                </a:gridCol>
                <a:gridCol w="2870817">
                  <a:extLst>
                    <a:ext uri="{9D8B030D-6E8A-4147-A177-3AD203B41FA5}">
                      <a16:colId xmlns:a16="http://schemas.microsoft.com/office/drawing/2014/main" val="589108763"/>
                    </a:ext>
                  </a:extLst>
                </a:gridCol>
                <a:gridCol w="2870817">
                  <a:extLst>
                    <a:ext uri="{9D8B030D-6E8A-4147-A177-3AD203B41FA5}">
                      <a16:colId xmlns:a16="http://schemas.microsoft.com/office/drawing/2014/main" val="3287419277"/>
                    </a:ext>
                  </a:extLst>
                </a:gridCol>
              </a:tblGrid>
              <a:tr h="324475">
                <a:tc>
                  <a:txBody>
                    <a:bodyPr/>
                    <a:lstStyle/>
                    <a:p>
                      <a:pPr lvl="0" algn="ctr"/>
                      <a:r>
                        <a:rPr lang="es-ES" dirty="0"/>
                        <a:t>CÓDIGO</a:t>
                      </a:r>
                    </a:p>
                  </a:txBody>
                  <a:tcPr/>
                </a:tc>
                <a:tc>
                  <a:txBody>
                    <a:bodyPr/>
                    <a:lstStyle/>
                    <a:p>
                      <a:pPr lvl="0" algn="ctr"/>
                      <a:r>
                        <a:rPr lang="es-ES" dirty="0"/>
                        <a:t>CAPÍTULO</a:t>
                      </a:r>
                    </a:p>
                  </a:txBody>
                  <a:tcPr/>
                </a:tc>
                <a:tc>
                  <a:txBody>
                    <a:bodyPr/>
                    <a:lstStyle/>
                    <a:p>
                      <a:pPr lvl="0" algn="ctr"/>
                      <a:r>
                        <a:rPr lang="es-ES" dirty="0"/>
                        <a:t>DURACIÓN</a:t>
                      </a:r>
                    </a:p>
                  </a:txBody>
                  <a:tcPr/>
                </a:tc>
                <a:extLst>
                  <a:ext uri="{0D108BD9-81ED-4DB2-BD59-A6C34878D82A}">
                    <a16:rowId xmlns:a16="http://schemas.microsoft.com/office/drawing/2014/main" val="2425306790"/>
                  </a:ext>
                </a:extLst>
              </a:tr>
              <a:tr h="324475">
                <a:tc>
                  <a:txBody>
                    <a:bodyPr/>
                    <a:lstStyle/>
                    <a:p>
                      <a:pPr marL="0" lvl="0" algn="l" defTabSz="914400" rtl="0" hangingPunct="1"/>
                      <a:r>
                        <a:rPr lang="es-ES" sz="1600" kern="1200">
                          <a:solidFill>
                            <a:srgbClr val="000000"/>
                          </a:solidFill>
                          <a:latin typeface="Calibri"/>
                        </a:rPr>
                        <a:t>T00- A</a:t>
                      </a:r>
                    </a:p>
                  </a:txBody>
                  <a:tcPr/>
                </a:tc>
                <a:tc>
                  <a:txBody>
                    <a:bodyPr/>
                    <a:lstStyle/>
                    <a:p>
                      <a:pPr marL="0" lvl="0" algn="l" defTabSz="914400" rtl="0" hangingPunct="1"/>
                      <a:r>
                        <a:rPr lang="es-ES" sz="1600" kern="1200">
                          <a:solidFill>
                            <a:srgbClr val="000000"/>
                          </a:solidFill>
                          <a:latin typeface="Calibri"/>
                        </a:rPr>
                        <a:t>Objetivos aprendizaje</a:t>
                      </a:r>
                    </a:p>
                  </a:txBody>
                  <a:tcPr/>
                </a:tc>
                <a:tc>
                  <a:txBody>
                    <a:bodyPr/>
                    <a:lstStyle/>
                    <a:p>
                      <a:pPr marL="0" lvl="0" algn="l" rtl="0" hangingPunct="1"/>
                      <a:r>
                        <a:rPr lang="es-ES" sz="1600" kern="1200" dirty="0">
                          <a:solidFill>
                            <a:srgbClr val="000000"/>
                          </a:solidFill>
                          <a:latin typeface="Calibri"/>
                        </a:rPr>
                        <a:t>15 min</a:t>
                      </a:r>
                    </a:p>
                  </a:txBody>
                  <a:tcPr/>
                </a:tc>
                <a:extLst>
                  <a:ext uri="{0D108BD9-81ED-4DB2-BD59-A6C34878D82A}">
                    <a16:rowId xmlns:a16="http://schemas.microsoft.com/office/drawing/2014/main" val="2490635325"/>
                  </a:ext>
                </a:extLst>
              </a:tr>
              <a:tr h="364387">
                <a:tc>
                  <a:txBody>
                    <a:bodyPr/>
                    <a:lstStyle/>
                    <a:p>
                      <a:pPr marL="0" lvl="0" algn="l" defTabSz="914400" rtl="0" hangingPunct="1"/>
                      <a:r>
                        <a:rPr lang="es-ES" sz="1600" kern="1200">
                          <a:solidFill>
                            <a:srgbClr val="000000"/>
                          </a:solidFill>
                          <a:latin typeface="Calibri"/>
                        </a:rPr>
                        <a:t>T00- B</a:t>
                      </a:r>
                    </a:p>
                  </a:txBody>
                  <a:tcPr/>
                </a:tc>
                <a:tc>
                  <a:txBody>
                    <a:bodyPr/>
                    <a:lstStyle/>
                    <a:p>
                      <a:pPr marL="0" lvl="0" algn="l" defTabSz="914400" rtl="0" hangingPunct="1"/>
                      <a:r>
                        <a:rPr lang="es-ES" sz="1600" kern="1200">
                          <a:solidFill>
                            <a:srgbClr val="000000"/>
                          </a:solidFill>
                          <a:latin typeface="Calibri"/>
                        </a:rPr>
                        <a:t>Introducción Lean</a:t>
                      </a:r>
                    </a:p>
                  </a:txBody>
                  <a:tcPr/>
                </a:tc>
                <a:tc>
                  <a:txBody>
                    <a:bodyPr/>
                    <a:lstStyle/>
                    <a:p>
                      <a:pPr marL="0" lvl="0" algn="l" rtl="0" hangingPunct="1"/>
                      <a:r>
                        <a:rPr lang="es-ES" sz="1600" kern="1200" dirty="0">
                          <a:solidFill>
                            <a:srgbClr val="000000"/>
                          </a:solidFill>
                          <a:latin typeface="Calibri"/>
                        </a:rPr>
                        <a:t>125 min</a:t>
                      </a:r>
                    </a:p>
                  </a:txBody>
                  <a:tcPr/>
                </a:tc>
                <a:extLst>
                  <a:ext uri="{0D108BD9-81ED-4DB2-BD59-A6C34878D82A}">
                    <a16:rowId xmlns:a16="http://schemas.microsoft.com/office/drawing/2014/main" val="1437285231"/>
                  </a:ext>
                </a:extLst>
              </a:tr>
              <a:tr h="567831">
                <a:tc>
                  <a:txBody>
                    <a:bodyPr/>
                    <a:lstStyle/>
                    <a:p>
                      <a:pPr marL="0" lvl="0" algn="l" defTabSz="914400" rtl="0" hangingPunct="1"/>
                      <a:r>
                        <a:rPr lang="es-ES" sz="1600" kern="1200">
                          <a:solidFill>
                            <a:srgbClr val="000000"/>
                          </a:solidFill>
                          <a:latin typeface="Calibri"/>
                        </a:rPr>
                        <a:t>T01</a:t>
                      </a:r>
                    </a:p>
                  </a:txBody>
                  <a:tcPr/>
                </a:tc>
                <a:tc>
                  <a:txBody>
                    <a:bodyPr/>
                    <a:lstStyle/>
                    <a:p>
                      <a:pPr marL="0" lvl="0" algn="l" defTabSz="914400" rtl="0" fontAlgn="auto" hangingPunct="1"/>
                      <a:r>
                        <a:rPr lang="es-ES" sz="1600" kern="1200">
                          <a:solidFill>
                            <a:srgbClr val="000000"/>
                          </a:solidFill>
                          <a:latin typeface="Calibri"/>
                        </a:rPr>
                        <a:t>1º principio: Especificar que es valor para el cliente</a:t>
                      </a:r>
                    </a:p>
                  </a:txBody>
                  <a:tcPr/>
                </a:tc>
                <a:tc>
                  <a:txBody>
                    <a:bodyPr/>
                    <a:lstStyle/>
                    <a:p>
                      <a:pPr marL="0" lvl="0" algn="l" rtl="0" fontAlgn="auto" hangingPunct="1"/>
                      <a:r>
                        <a:rPr lang="es-ES" sz="1600" kern="1200" dirty="0">
                          <a:solidFill>
                            <a:srgbClr val="000000"/>
                          </a:solidFill>
                          <a:latin typeface="Calibri"/>
                        </a:rPr>
                        <a:t>90 min</a:t>
                      </a:r>
                    </a:p>
                  </a:txBody>
                  <a:tcPr/>
                </a:tc>
                <a:extLst>
                  <a:ext uri="{0D108BD9-81ED-4DB2-BD59-A6C34878D82A}">
                    <a16:rowId xmlns:a16="http://schemas.microsoft.com/office/drawing/2014/main" val="1289746412"/>
                  </a:ext>
                </a:extLst>
              </a:tr>
              <a:tr h="811187">
                <a:tc>
                  <a:txBody>
                    <a:bodyPr/>
                    <a:lstStyle/>
                    <a:p>
                      <a:pPr marL="0" lvl="0" algn="l" defTabSz="914400" rtl="0" hangingPunct="1"/>
                      <a:r>
                        <a:rPr lang="es-ES" sz="1600" kern="1200">
                          <a:solidFill>
                            <a:srgbClr val="000000"/>
                          </a:solidFill>
                          <a:latin typeface="Calibri"/>
                        </a:rPr>
                        <a:t>T02</a:t>
                      </a:r>
                    </a:p>
                  </a:txBody>
                  <a:tcPr/>
                </a:tc>
                <a:tc>
                  <a:txBody>
                    <a:bodyPr/>
                    <a:lstStyle/>
                    <a:p>
                      <a:pPr marL="0" lvl="0" algn="l" defTabSz="914400" rtl="0" fontAlgn="auto" hangingPunct="1"/>
                      <a:r>
                        <a:rPr lang="en-US" sz="1600" kern="1200" dirty="0">
                          <a:solidFill>
                            <a:srgbClr val="000000"/>
                          </a:solidFill>
                          <a:latin typeface="Calibri"/>
                        </a:rPr>
                        <a:t>2º principio: </a:t>
                      </a:r>
                      <a:r>
                        <a:rPr lang="en-US" sz="1600" kern="1200" dirty="0" err="1">
                          <a:solidFill>
                            <a:srgbClr val="000000"/>
                          </a:solidFill>
                          <a:latin typeface="Calibri"/>
                        </a:rPr>
                        <a:t>Identificar</a:t>
                      </a:r>
                      <a:r>
                        <a:rPr lang="en-US" sz="1600" kern="1200" dirty="0">
                          <a:solidFill>
                            <a:srgbClr val="000000"/>
                          </a:solidFill>
                          <a:latin typeface="Calibri"/>
                        </a:rPr>
                        <a:t> la </a:t>
                      </a:r>
                      <a:r>
                        <a:rPr lang="en-US" sz="1600" kern="1200" dirty="0" err="1">
                          <a:solidFill>
                            <a:srgbClr val="000000"/>
                          </a:solidFill>
                          <a:latin typeface="Calibri"/>
                        </a:rPr>
                        <a:t>cadena</a:t>
                      </a:r>
                      <a:r>
                        <a:rPr lang="en-US" sz="1600" kern="1200" dirty="0">
                          <a:solidFill>
                            <a:srgbClr val="000000"/>
                          </a:solidFill>
                          <a:latin typeface="Calibri"/>
                        </a:rPr>
                        <a:t> de valor</a:t>
                      </a:r>
                      <a:endParaRPr lang="es-ES" sz="1600" kern="1200" dirty="0">
                        <a:solidFill>
                          <a:srgbClr val="000000"/>
                        </a:solidFill>
                        <a:latin typeface="Calibri"/>
                      </a:endParaRPr>
                    </a:p>
                  </a:txBody>
                  <a:tcPr/>
                </a:tc>
                <a:tc>
                  <a:txBody>
                    <a:bodyPr/>
                    <a:lstStyle/>
                    <a:p>
                      <a:pPr marL="0" lvl="0" algn="l" rtl="0" fontAlgn="auto" hangingPunct="1"/>
                      <a:r>
                        <a:rPr lang="es-ES" sz="1600" kern="1200" dirty="0">
                          <a:solidFill>
                            <a:srgbClr val="000000"/>
                          </a:solidFill>
                          <a:latin typeface="Calibri"/>
                        </a:rPr>
                        <a:t>185 min</a:t>
                      </a:r>
                    </a:p>
                  </a:txBody>
                  <a:tcPr/>
                </a:tc>
                <a:extLst>
                  <a:ext uri="{0D108BD9-81ED-4DB2-BD59-A6C34878D82A}">
                    <a16:rowId xmlns:a16="http://schemas.microsoft.com/office/drawing/2014/main" val="3481258743"/>
                  </a:ext>
                </a:extLst>
              </a:tr>
              <a:tr h="567831">
                <a:tc>
                  <a:txBody>
                    <a:bodyPr/>
                    <a:lstStyle/>
                    <a:p>
                      <a:pPr marL="0" lvl="0" algn="l" defTabSz="914400" rtl="0" hangingPunct="1"/>
                      <a:r>
                        <a:rPr lang="es-ES" sz="1600" kern="1200">
                          <a:solidFill>
                            <a:srgbClr val="000000"/>
                          </a:solidFill>
                          <a:latin typeface="Calibri"/>
                        </a:rPr>
                        <a:t>T03</a:t>
                      </a:r>
                    </a:p>
                  </a:txBody>
                  <a:tcPr/>
                </a:tc>
                <a:tc>
                  <a:txBody>
                    <a:bodyPr/>
                    <a:lstStyle/>
                    <a:p>
                      <a:pPr marL="0" lvl="0" algn="l" defTabSz="914400" rtl="0" fontAlgn="auto" hangingPunct="1"/>
                      <a:r>
                        <a:rPr lang="es-ES" sz="1600" kern="1200">
                          <a:solidFill>
                            <a:srgbClr val="000000"/>
                          </a:solidFill>
                          <a:latin typeface="Calibri"/>
                        </a:rPr>
                        <a:t>3º principio: Crear flujo</a:t>
                      </a:r>
                    </a:p>
                  </a:txBody>
                  <a:tcPr/>
                </a:tc>
                <a:tc>
                  <a:txBody>
                    <a:bodyPr/>
                    <a:lstStyle/>
                    <a:p>
                      <a:pPr marL="0" lvl="0" algn="l" rtl="0" fontAlgn="auto" hangingPunct="1"/>
                      <a:r>
                        <a:rPr lang="es-ES" sz="1600" kern="1200" dirty="0">
                          <a:solidFill>
                            <a:srgbClr val="000000"/>
                          </a:solidFill>
                          <a:latin typeface="Calibri"/>
                        </a:rPr>
                        <a:t>250 min</a:t>
                      </a:r>
                    </a:p>
                  </a:txBody>
                  <a:tcPr/>
                </a:tc>
                <a:extLst>
                  <a:ext uri="{0D108BD9-81ED-4DB2-BD59-A6C34878D82A}">
                    <a16:rowId xmlns:a16="http://schemas.microsoft.com/office/drawing/2014/main" val="1660165850"/>
                  </a:ext>
                </a:extLst>
              </a:tr>
              <a:tr h="324475">
                <a:tc>
                  <a:txBody>
                    <a:bodyPr/>
                    <a:lstStyle/>
                    <a:p>
                      <a:pPr marL="0" lvl="0" algn="l" defTabSz="914400" rtl="0" hangingPunct="1"/>
                      <a:r>
                        <a:rPr lang="es-ES" sz="1600" kern="1200">
                          <a:solidFill>
                            <a:srgbClr val="000000"/>
                          </a:solidFill>
                          <a:latin typeface="Calibri"/>
                        </a:rPr>
                        <a:t>T04</a:t>
                      </a:r>
                    </a:p>
                  </a:txBody>
                  <a:tcPr/>
                </a:tc>
                <a:tc>
                  <a:txBody>
                    <a:bodyPr/>
                    <a:lstStyle/>
                    <a:p>
                      <a:pPr marL="0" marR="0" lvl="0" indent="0" algn="l" defTabSz="914400" rtl="0" fontAlgn="auto" hangingPunct="1">
                        <a:lnSpc>
                          <a:spcPct val="100000"/>
                        </a:lnSpc>
                        <a:spcBef>
                          <a:spcPts val="0"/>
                        </a:spcBef>
                        <a:spcAft>
                          <a:spcPts val="0"/>
                        </a:spcAft>
                        <a:buNone/>
                        <a:tabLst/>
                      </a:pPr>
                      <a:r>
                        <a:rPr lang="es-ES" sz="1600" kern="1200">
                          <a:solidFill>
                            <a:srgbClr val="000000"/>
                          </a:solidFill>
                          <a:latin typeface="Calibri"/>
                        </a:rPr>
                        <a:t>4º principio: Producción “</a:t>
                      </a:r>
                      <a:r>
                        <a:rPr lang="es-ES" sz="1600" kern="1200" err="1">
                          <a:solidFill>
                            <a:srgbClr val="000000"/>
                          </a:solidFill>
                          <a:latin typeface="Calibri"/>
                        </a:rPr>
                        <a:t>Pull</a:t>
                      </a:r>
                      <a:r>
                        <a:rPr lang="es-ES" sz="1600" kern="1200">
                          <a:solidFill>
                            <a:srgbClr val="000000"/>
                          </a:solidFill>
                          <a:latin typeface="Calibri"/>
                        </a:rPr>
                        <a:t>”</a:t>
                      </a:r>
                    </a:p>
                  </a:txBody>
                  <a:tcPr/>
                </a:tc>
                <a:tc>
                  <a:txBody>
                    <a:bodyPr/>
                    <a:lstStyle/>
                    <a:p>
                      <a:pPr marL="0" marR="0" lvl="0" indent="0" algn="l" rtl="0" fontAlgn="auto" hangingPunct="1">
                        <a:lnSpc>
                          <a:spcPct val="100000"/>
                        </a:lnSpc>
                        <a:spcBef>
                          <a:spcPts val="0"/>
                        </a:spcBef>
                        <a:spcAft>
                          <a:spcPts val="0"/>
                        </a:spcAft>
                        <a:buNone/>
                      </a:pPr>
                      <a:r>
                        <a:rPr lang="es-ES" sz="1600" kern="1200" dirty="0">
                          <a:solidFill>
                            <a:srgbClr val="000000"/>
                          </a:solidFill>
                          <a:latin typeface="Calibri"/>
                        </a:rPr>
                        <a:t>100 min</a:t>
                      </a:r>
                    </a:p>
                  </a:txBody>
                  <a:tcPr/>
                </a:tc>
                <a:extLst>
                  <a:ext uri="{0D108BD9-81ED-4DB2-BD59-A6C34878D82A}">
                    <a16:rowId xmlns:a16="http://schemas.microsoft.com/office/drawing/2014/main" val="3723048075"/>
                  </a:ext>
                </a:extLst>
              </a:tr>
              <a:tr h="567831">
                <a:tc>
                  <a:txBody>
                    <a:bodyPr/>
                    <a:lstStyle/>
                    <a:p>
                      <a:pPr marL="0" lvl="0" algn="l" defTabSz="914400" rtl="0" hangingPunct="1"/>
                      <a:r>
                        <a:rPr lang="es-ES" sz="1600" kern="1200">
                          <a:solidFill>
                            <a:srgbClr val="000000"/>
                          </a:solidFill>
                          <a:latin typeface="Calibri"/>
                        </a:rPr>
                        <a:t>T05</a:t>
                      </a:r>
                    </a:p>
                  </a:txBody>
                  <a:tcPr/>
                </a:tc>
                <a:tc>
                  <a:txBody>
                    <a:bodyPr/>
                    <a:lstStyle/>
                    <a:p>
                      <a:pPr marL="0" lvl="0" algn="l" rtl="0" fontAlgn="auto" hangingPunct="1"/>
                      <a:r>
                        <a:rPr lang="es-ES" sz="1600" kern="1200">
                          <a:solidFill>
                            <a:srgbClr val="000000"/>
                          </a:solidFill>
                          <a:latin typeface="Calibri"/>
                        </a:rPr>
                        <a:t>5º principio: Mejora continua</a:t>
                      </a:r>
                    </a:p>
                  </a:txBody>
                  <a:tcPr/>
                </a:tc>
                <a:tc>
                  <a:txBody>
                    <a:bodyPr/>
                    <a:lstStyle/>
                    <a:p>
                      <a:pPr marL="0" lvl="0" algn="l" rtl="0" fontAlgn="auto" hangingPunct="1"/>
                      <a:r>
                        <a:rPr lang="es-ES" sz="1600" kern="1200" dirty="0">
                          <a:solidFill>
                            <a:srgbClr val="000000"/>
                          </a:solidFill>
                          <a:latin typeface="Calibri"/>
                        </a:rPr>
                        <a:t>223 min</a:t>
                      </a:r>
                    </a:p>
                  </a:txBody>
                  <a:tcPr/>
                </a:tc>
                <a:extLst>
                  <a:ext uri="{0D108BD9-81ED-4DB2-BD59-A6C34878D82A}">
                    <a16:rowId xmlns:a16="http://schemas.microsoft.com/office/drawing/2014/main" val="1520536275"/>
                  </a:ext>
                </a:extLst>
              </a:tr>
              <a:tr h="324475">
                <a:tc>
                  <a:txBody>
                    <a:bodyPr/>
                    <a:lstStyle/>
                    <a:p>
                      <a:pPr marL="0" lvl="0" algn="l" defTabSz="914400" rtl="0" hangingPunct="1"/>
                      <a:r>
                        <a:rPr lang="es-ES" sz="1600" kern="1200">
                          <a:solidFill>
                            <a:srgbClr val="000000"/>
                          </a:solidFill>
                          <a:latin typeface="Calibri"/>
                        </a:rPr>
                        <a:t>T06</a:t>
                      </a:r>
                    </a:p>
                  </a:txBody>
                  <a:tcPr/>
                </a:tc>
                <a:tc>
                  <a:txBody>
                    <a:bodyPr/>
                    <a:lstStyle/>
                    <a:p>
                      <a:pPr marL="0" marR="0" lvl="0" indent="0" algn="l" defTabSz="914400" rtl="0" fontAlgn="auto" hangingPunct="1">
                        <a:lnSpc>
                          <a:spcPct val="100000"/>
                        </a:lnSpc>
                        <a:spcBef>
                          <a:spcPts val="0"/>
                        </a:spcBef>
                        <a:spcAft>
                          <a:spcPts val="0"/>
                        </a:spcAft>
                        <a:buNone/>
                        <a:tabLst/>
                      </a:pPr>
                      <a:r>
                        <a:rPr lang="eu-ES" sz="1600" kern="1200" dirty="0">
                          <a:solidFill>
                            <a:srgbClr val="000000"/>
                          </a:solidFill>
                          <a:latin typeface="Calibri"/>
                        </a:rPr>
                        <a:t>P</a:t>
                      </a:r>
                      <a:r>
                        <a:rPr lang="es-ES" sz="1600" kern="1200" dirty="0" err="1">
                          <a:solidFill>
                            <a:srgbClr val="000000"/>
                          </a:solidFill>
                          <a:latin typeface="Calibri"/>
                        </a:rPr>
                        <a:t>ersonas</a:t>
                      </a:r>
                      <a:r>
                        <a:rPr lang="es-ES" sz="1600" kern="1200" dirty="0">
                          <a:solidFill>
                            <a:srgbClr val="000000"/>
                          </a:solidFill>
                          <a:latin typeface="Calibri"/>
                        </a:rPr>
                        <a:t> y Cultura</a:t>
                      </a:r>
                    </a:p>
                  </a:txBody>
                  <a:tcPr/>
                </a:tc>
                <a:tc>
                  <a:txBody>
                    <a:bodyPr/>
                    <a:lstStyle/>
                    <a:p>
                      <a:pPr marL="0" marR="0" lvl="0" indent="0" algn="l" rtl="0" fontAlgn="auto" hangingPunct="1">
                        <a:lnSpc>
                          <a:spcPct val="100000"/>
                        </a:lnSpc>
                        <a:spcBef>
                          <a:spcPts val="0"/>
                        </a:spcBef>
                        <a:spcAft>
                          <a:spcPts val="0"/>
                        </a:spcAft>
                        <a:buNone/>
                      </a:pPr>
                      <a:r>
                        <a:rPr lang="es-ES" sz="1600" kern="1200" dirty="0">
                          <a:solidFill>
                            <a:srgbClr val="000000"/>
                          </a:solidFill>
                          <a:latin typeface="Calibri"/>
                        </a:rPr>
                        <a:t>75 min</a:t>
                      </a:r>
                    </a:p>
                  </a:txBody>
                  <a:tcPr/>
                </a:tc>
                <a:extLst>
                  <a:ext uri="{0D108BD9-81ED-4DB2-BD59-A6C34878D82A}">
                    <a16:rowId xmlns:a16="http://schemas.microsoft.com/office/drawing/2014/main" val="396222865"/>
                  </a:ext>
                </a:extLst>
              </a:tr>
              <a:tr h="446153">
                <a:tc>
                  <a:txBody>
                    <a:bodyPr/>
                    <a:lstStyle/>
                    <a:p>
                      <a:pPr marL="0" lvl="0" algn="l" defTabSz="914400">
                        <a:buNone/>
                      </a:pPr>
                      <a:r>
                        <a:rPr lang="es-ES" sz="1600" kern="1200">
                          <a:solidFill>
                            <a:srgbClr val="000000"/>
                          </a:solidFill>
                          <a:latin typeface="Calibri"/>
                        </a:rPr>
                        <a:t>T07</a:t>
                      </a:r>
                    </a:p>
                  </a:txBody>
                  <a:tcPr/>
                </a:tc>
                <a:tc>
                  <a:txBody>
                    <a:bodyPr/>
                    <a:lstStyle/>
                    <a:p>
                      <a:pPr marL="0" lvl="0" indent="0" algn="l">
                        <a:lnSpc>
                          <a:spcPct val="100000"/>
                        </a:lnSpc>
                        <a:spcBef>
                          <a:spcPts val="0"/>
                        </a:spcBef>
                        <a:spcAft>
                          <a:spcPts val="0"/>
                        </a:spcAft>
                        <a:buNone/>
                      </a:pPr>
                      <a:r>
                        <a:rPr lang="es-ES" sz="1600" kern="1200" dirty="0">
                          <a:solidFill>
                            <a:schemeClr val="tx1"/>
                          </a:solidFill>
                          <a:latin typeface="Calibri"/>
                        </a:rPr>
                        <a:t>Resumen </a:t>
                      </a:r>
                    </a:p>
                  </a:txBody>
                  <a:tcPr/>
                </a:tc>
                <a:tc>
                  <a:txBody>
                    <a:bodyPr/>
                    <a:lstStyle/>
                    <a:p>
                      <a:pPr marL="0" lvl="0" indent="0" algn="l">
                        <a:lnSpc>
                          <a:spcPct val="100000"/>
                        </a:lnSpc>
                        <a:spcBef>
                          <a:spcPts val="0"/>
                        </a:spcBef>
                        <a:spcAft>
                          <a:spcPts val="0"/>
                        </a:spcAft>
                        <a:buNone/>
                      </a:pPr>
                      <a:r>
                        <a:rPr lang="es-ES" sz="1600" kern="1200" dirty="0">
                          <a:solidFill>
                            <a:schemeClr val="tx1"/>
                          </a:solidFill>
                          <a:latin typeface="Calibri"/>
                        </a:rPr>
                        <a:t>136 min</a:t>
                      </a:r>
                    </a:p>
                  </a:txBody>
                  <a:tcPr/>
                </a:tc>
                <a:extLst>
                  <a:ext uri="{0D108BD9-81ED-4DB2-BD59-A6C34878D82A}">
                    <a16:rowId xmlns:a16="http://schemas.microsoft.com/office/drawing/2014/main" val="2506018434"/>
                  </a:ext>
                </a:extLst>
              </a:tr>
              <a:tr h="446153">
                <a:tc>
                  <a:txBody>
                    <a:bodyPr/>
                    <a:lstStyle/>
                    <a:p>
                      <a:pPr marL="0" lvl="0" algn="l" defTabSz="914400" rtl="0">
                        <a:buNone/>
                      </a:pPr>
                      <a:endParaRPr lang="es-ES" sz="1600" kern="1200">
                        <a:solidFill>
                          <a:srgbClr val="000000"/>
                        </a:solidFill>
                        <a:latin typeface="Calibri"/>
                      </a:endParaRPr>
                    </a:p>
                  </a:txBody>
                  <a:tcPr/>
                </a:tc>
                <a:tc>
                  <a:txBody>
                    <a:bodyPr/>
                    <a:lstStyle/>
                    <a:p>
                      <a:pPr marL="0" marR="0" lvl="0" indent="0" algn="l" rtl="0">
                        <a:lnSpc>
                          <a:spcPct val="100000"/>
                        </a:lnSpc>
                        <a:spcBef>
                          <a:spcPts val="0"/>
                        </a:spcBef>
                        <a:spcAft>
                          <a:spcPts val="0"/>
                        </a:spcAft>
                        <a:buNone/>
                      </a:pPr>
                      <a:r>
                        <a:rPr lang="es-ES" b="1"/>
                        <a:t>TOTAL</a:t>
                      </a:r>
                    </a:p>
                  </a:txBody>
                  <a:tcPr/>
                </a:tc>
                <a:tc>
                  <a:txBody>
                    <a:bodyPr/>
                    <a:lstStyle/>
                    <a:p>
                      <a:pPr marL="0" marR="0" lvl="0" indent="0" algn="l" rtl="0">
                        <a:lnSpc>
                          <a:spcPct val="100000"/>
                        </a:lnSpc>
                        <a:spcBef>
                          <a:spcPts val="0"/>
                        </a:spcBef>
                        <a:spcAft>
                          <a:spcPts val="0"/>
                        </a:spcAft>
                        <a:buNone/>
                      </a:pPr>
                      <a:r>
                        <a:rPr lang="es-ES" sz="1600" b="1" kern="1200" dirty="0">
                          <a:solidFill>
                            <a:srgbClr val="000000"/>
                          </a:solidFill>
                          <a:latin typeface="Calibri"/>
                        </a:rPr>
                        <a:t> 20 </a:t>
                      </a:r>
                      <a:r>
                        <a:rPr lang="es-ES" sz="1600" b="1" kern="1200" dirty="0">
                          <a:solidFill>
                            <a:schemeClr val="tx1"/>
                          </a:solidFill>
                          <a:latin typeface="Calibri"/>
                        </a:rPr>
                        <a:t>horas </a:t>
                      </a:r>
                      <a:r>
                        <a:rPr lang="es-ES" sz="1600" b="1" kern="1200" dirty="0">
                          <a:solidFill>
                            <a:srgbClr val="000000"/>
                          </a:solidFill>
                          <a:latin typeface="Calibri"/>
                        </a:rPr>
                        <a:t>(1200min)</a:t>
                      </a:r>
                    </a:p>
                  </a:txBody>
                  <a:tcPr/>
                </a:tc>
                <a:extLst>
                  <a:ext uri="{0D108BD9-81ED-4DB2-BD59-A6C34878D82A}">
                    <a16:rowId xmlns:a16="http://schemas.microsoft.com/office/drawing/2014/main" val="40137742"/>
                  </a:ext>
                </a:extLst>
              </a:tr>
            </a:tbl>
          </a:graphicData>
        </a:graphic>
      </p:graphicFrame>
      <p:sp>
        <p:nvSpPr>
          <p:cNvPr id="3" name="Otsikko 1">
            <a:extLst>
              <a:ext uri="{FF2B5EF4-FFF2-40B4-BE49-F238E27FC236}">
                <a16:creationId xmlns:a16="http://schemas.microsoft.com/office/drawing/2014/main" id="{236BBD71-E560-4F2F-A02C-32681BB195B0}"/>
              </a:ext>
            </a:extLst>
          </p:cNvPr>
          <p:cNvSpPr txBox="1"/>
          <p:nvPr/>
        </p:nvSpPr>
        <p:spPr>
          <a:xfrm>
            <a:off x="-303524" y="349747"/>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r>
              <a:rPr kumimoji="0" lang="en-US" sz="4100" b="1" i="0" u="none" strike="noStrike" kern="1200" cap="none" spc="0" normalizeH="0" baseline="0" noProof="0" dirty="0">
                <a:ln>
                  <a:noFill/>
                </a:ln>
                <a:solidFill>
                  <a:srgbClr val="000000"/>
                </a:solidFill>
                <a:effectLst/>
                <a:uLnTx/>
                <a:uFillTx/>
                <a:latin typeface="Calibri"/>
                <a:ea typeface="+mn-ea"/>
                <a:cs typeface="+mn-cs"/>
              </a:rPr>
              <a:t>CODIDICACIÓN Y DURACIÓN</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1967AD2A-78D9-445B-B75B-75635AADCD82}"/>
              </a:ext>
            </a:extLst>
          </p:cNvPr>
          <p:cNvSpPr txBox="1"/>
          <p:nvPr/>
        </p:nvSpPr>
        <p:spPr>
          <a:xfrm>
            <a:off x="306278" y="1210675"/>
            <a:ext cx="11579440" cy="2965143"/>
          </a:xfrm>
          <a:prstGeom prst="rect">
            <a:avLst/>
          </a:prstGeom>
          <a:noFill/>
          <a:ln cap="flat">
            <a:noFill/>
          </a:ln>
        </p:spPr>
        <p:txBody>
          <a:bodyPr vert="horz" wrap="square" lIns="91440" tIns="45720" rIns="91440" bIns="45720" anchor="t" anchorCtr="0" compatLnSpc="1">
            <a:noAutofit/>
          </a:bodyPr>
          <a:lstStyle/>
          <a:p>
            <a:pPr marL="0" marR="0" lvl="0" indent="0" algn="l" defTabSz="914400" rtl="0" fontAlgn="auto" hangingPunct="1">
              <a:lnSpc>
                <a:spcPct val="120000"/>
              </a:lnSpc>
              <a:spcBef>
                <a:spcPts val="600"/>
              </a:spcBef>
              <a:spcAft>
                <a:spcPts val="0"/>
              </a:spcAft>
              <a:buNone/>
              <a:tabLst/>
              <a:defRPr sz="1800" b="0" i="0" u="none" strike="noStrike" kern="0" cap="none" spc="0" baseline="0">
                <a:solidFill>
                  <a:srgbClr val="000000"/>
                </a:solidFill>
                <a:uFillTx/>
              </a:defRPr>
            </a:pPr>
            <a:r>
              <a:rPr lang="en-US" sz="2000" dirty="0" err="1">
                <a:solidFill>
                  <a:srgbClr val="000000"/>
                </a:solidFill>
                <a:latin typeface="Calibri"/>
                <a:cs typeface="Calibri"/>
              </a:rPr>
              <a:t>C</a:t>
            </a:r>
            <a:r>
              <a:rPr lang="en-US" sz="2000" b="0" i="0" u="none" strike="noStrike" kern="1200" cap="none" spc="0" baseline="0" dirty="0" err="1">
                <a:solidFill>
                  <a:srgbClr val="000000"/>
                </a:solidFill>
                <a:uFillTx/>
                <a:latin typeface="Calibri"/>
                <a:cs typeface="Calibri"/>
              </a:rPr>
              <a:t>ada</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capítulo</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puede</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tener</a:t>
            </a:r>
            <a:r>
              <a:rPr lang="en-US" sz="2000" b="0" i="0" u="none" strike="noStrike" kern="1200" cap="none" spc="0" baseline="0" dirty="0">
                <a:solidFill>
                  <a:srgbClr val="000000"/>
                </a:solidFill>
                <a:uFillTx/>
                <a:latin typeface="Calibri"/>
                <a:cs typeface="Calibri"/>
              </a:rPr>
              <a:t> las </a:t>
            </a:r>
            <a:r>
              <a:rPr lang="en-US" sz="2000" b="0" i="0" u="none" strike="noStrike" kern="1200" cap="none" spc="0" baseline="0" dirty="0" err="1">
                <a:solidFill>
                  <a:srgbClr val="000000"/>
                </a:solidFill>
                <a:uFillTx/>
                <a:latin typeface="Calibri"/>
                <a:cs typeface="Calibri"/>
              </a:rPr>
              <a:t>siguientes</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actividades</a:t>
            </a:r>
            <a:r>
              <a:rPr lang="en-US" sz="2000" b="0" i="0" u="none" strike="noStrike" kern="1200" cap="none" spc="0" baseline="0" dirty="0">
                <a:solidFill>
                  <a:srgbClr val="000000"/>
                </a:solidFill>
                <a:uFillTx/>
                <a:latin typeface="Calibri"/>
                <a:cs typeface="Calibri"/>
              </a:rPr>
              <a:t>: Teoria, </a:t>
            </a:r>
            <a:r>
              <a:rPr lang="en-US" sz="2000" dirty="0" err="1">
                <a:solidFill>
                  <a:srgbClr val="000000"/>
                </a:solidFill>
                <a:latin typeface="Calibri"/>
                <a:cs typeface="Calibri"/>
              </a:rPr>
              <a:t>e</a:t>
            </a:r>
            <a:r>
              <a:rPr lang="en-US" sz="2000" b="0" i="0" u="none" strike="noStrike" kern="1200" cap="none" spc="0" baseline="0" dirty="0" err="1">
                <a:solidFill>
                  <a:srgbClr val="000000"/>
                </a:solidFill>
                <a:uFillTx/>
                <a:latin typeface="Calibri"/>
                <a:cs typeface="Calibri"/>
              </a:rPr>
              <a:t>jercicios</a:t>
            </a:r>
            <a:r>
              <a:rPr lang="en-US" sz="2000" b="0" i="0" u="none" strike="noStrike" kern="1200" cap="none" spc="0" baseline="0" dirty="0">
                <a:solidFill>
                  <a:srgbClr val="000000"/>
                </a:solidFill>
                <a:uFillTx/>
                <a:latin typeface="Calibri"/>
                <a:cs typeface="Calibri"/>
              </a:rPr>
              <a:t>/</a:t>
            </a:r>
            <a:r>
              <a:rPr lang="en-US" sz="2000" b="0" i="0" u="none" strike="noStrike" kern="1200" cap="none" spc="0" baseline="0" dirty="0" err="1">
                <a:solidFill>
                  <a:srgbClr val="000000"/>
                </a:solidFill>
                <a:uFillTx/>
                <a:latin typeface="Calibri"/>
                <a:cs typeface="Calibri"/>
              </a:rPr>
              <a:t>juegos</a:t>
            </a:r>
            <a:r>
              <a:rPr lang="en-US" sz="2000" b="0" i="0" u="none" strike="noStrike" kern="1200" cap="none" spc="0" baseline="0" dirty="0">
                <a:solidFill>
                  <a:srgbClr val="000000"/>
                </a:solidFill>
                <a:uFillTx/>
                <a:latin typeface="Calibri"/>
                <a:cs typeface="Calibri"/>
              </a:rPr>
              <a:t>, videos y/o </a:t>
            </a:r>
            <a:r>
              <a:rPr lang="en-US" sz="2000" b="0" i="0" u="none" strike="noStrike" kern="1200" cap="none" spc="0" baseline="0" dirty="0" err="1">
                <a:solidFill>
                  <a:srgbClr val="000000"/>
                </a:solidFill>
                <a:uFillTx/>
                <a:latin typeface="Calibri"/>
                <a:cs typeface="Calibri"/>
              </a:rPr>
              <a:t>entornos</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virtuales</a:t>
            </a:r>
            <a:r>
              <a:rPr lang="en-US" sz="2000" b="0" i="0" u="none" strike="noStrike" kern="1200" cap="none" spc="0" baseline="0" dirty="0">
                <a:solidFill>
                  <a:srgbClr val="000000"/>
                </a:solidFill>
                <a:uFillTx/>
                <a:latin typeface="Calibri"/>
                <a:cs typeface="Calibri"/>
              </a:rPr>
              <a:t>. </a:t>
            </a:r>
          </a:p>
          <a:p>
            <a:pPr marL="342900" marR="0" lvl="0" indent="-342900" algn="l" defTabSz="914400" rtl="0" fontAlgn="auto" hangingPunct="1">
              <a:lnSpc>
                <a:spcPct val="120000"/>
              </a:lnSpc>
              <a:spcBef>
                <a:spcPts val="600"/>
              </a:spcBef>
              <a:spcAft>
                <a:spcPts val="0"/>
              </a:spcAft>
              <a:buFont typeface="Arial" panose="020B0604020202020204" pitchFamily="34" charset="0"/>
              <a:buChar char="•"/>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a:cs typeface="Calibri"/>
              </a:rPr>
              <a:t>Teoria: </a:t>
            </a:r>
            <a:r>
              <a:rPr lang="en-US" sz="2000" i="0" u="none" strike="noStrike" kern="1200" cap="none" spc="0" baseline="0" dirty="0" err="1">
                <a:solidFill>
                  <a:srgbClr val="000000"/>
                </a:solidFill>
                <a:uFillTx/>
                <a:latin typeface="Calibri"/>
                <a:cs typeface="Calibri"/>
              </a:rPr>
              <a:t>Además</a:t>
            </a:r>
            <a:r>
              <a:rPr lang="en-US" sz="2000" b="1" i="0" u="none" strike="noStrike" kern="1200" cap="none" spc="0" baseline="0" dirty="0">
                <a:solidFill>
                  <a:srgbClr val="000000"/>
                </a:solidFill>
                <a:uFillTx/>
                <a:latin typeface="Calibri"/>
                <a:cs typeface="Calibri"/>
              </a:rPr>
              <a:t> </a:t>
            </a:r>
            <a:r>
              <a:rPr lang="en-US" sz="2000" i="0" u="none" strike="noStrike" kern="1200" cap="none" spc="0" baseline="0" dirty="0">
                <a:solidFill>
                  <a:srgbClr val="000000"/>
                </a:solidFill>
                <a:uFillTx/>
                <a:latin typeface="Calibri"/>
                <a:cs typeface="Calibri"/>
              </a:rPr>
              <a:t>de </a:t>
            </a:r>
            <a:r>
              <a:rPr lang="en-US" sz="2000" i="0" u="none" strike="noStrike" kern="1200" cap="none" spc="0" baseline="0" dirty="0" err="1">
                <a:solidFill>
                  <a:srgbClr val="000000"/>
                </a:solidFill>
                <a:uFillTx/>
                <a:latin typeface="Calibri"/>
                <a:cs typeface="Calibri"/>
              </a:rPr>
              <a:t>explicar</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conceptos</a:t>
            </a:r>
            <a:r>
              <a:rPr lang="en-US" sz="2000" i="0" u="none" strike="noStrike" kern="1200" cap="none" spc="0" baseline="0" dirty="0">
                <a:solidFill>
                  <a:srgbClr val="000000"/>
                </a:solidFill>
                <a:uFillTx/>
                <a:latin typeface="Calibri"/>
                <a:cs typeface="Calibri"/>
              </a:rPr>
              <a:t> Lean a los </a:t>
            </a:r>
            <a:r>
              <a:rPr lang="en-US" sz="2000" i="0" u="none" strike="noStrike" kern="1200" cap="none" spc="0" baseline="0" dirty="0" err="1">
                <a:solidFill>
                  <a:srgbClr val="000000"/>
                </a:solidFill>
                <a:uFillTx/>
                <a:latin typeface="Calibri"/>
                <a:cs typeface="Calibri"/>
              </a:rPr>
              <a:t>alumnos</a:t>
            </a:r>
            <a:r>
              <a:rPr lang="en-US" sz="2000" i="0" u="none" strike="noStrike" kern="1200" cap="none" spc="0" baseline="0" dirty="0">
                <a:solidFill>
                  <a:srgbClr val="000000"/>
                </a:solidFill>
                <a:uFillTx/>
                <a:latin typeface="Calibri"/>
                <a:cs typeface="Calibri"/>
              </a:rPr>
              <a:t>, la </a:t>
            </a:r>
            <a:r>
              <a:rPr lang="en-US" sz="2000" i="0" u="none" strike="noStrike" kern="1200" cap="none" spc="0" baseline="0" dirty="0" err="1">
                <a:solidFill>
                  <a:srgbClr val="000000"/>
                </a:solidFill>
                <a:uFillTx/>
                <a:latin typeface="Calibri"/>
                <a:cs typeface="Calibri"/>
              </a:rPr>
              <a:t>teoria</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servirá</a:t>
            </a:r>
            <a:r>
              <a:rPr lang="en-US" sz="2000" i="0" u="none" strike="noStrike" kern="1200" cap="none" spc="0" baseline="0" dirty="0">
                <a:solidFill>
                  <a:srgbClr val="000000"/>
                </a:solidFill>
                <a:uFillTx/>
                <a:latin typeface="Calibri"/>
                <a:cs typeface="Calibri"/>
              </a:rPr>
              <a:t> de </a:t>
            </a:r>
            <a:r>
              <a:rPr lang="en-US" sz="2000" i="0" u="none" strike="noStrike" kern="1200" cap="none" spc="0" baseline="0" dirty="0" err="1">
                <a:solidFill>
                  <a:srgbClr val="000000"/>
                </a:solidFill>
                <a:uFillTx/>
                <a:latin typeface="Calibri"/>
                <a:cs typeface="Calibri"/>
              </a:rPr>
              <a:t>guía</a:t>
            </a:r>
            <a:r>
              <a:rPr lang="en-US" sz="2000" i="0" u="none" strike="noStrike" kern="1200" cap="none" spc="0" baseline="0" dirty="0">
                <a:solidFill>
                  <a:srgbClr val="000000"/>
                </a:solidFill>
                <a:uFillTx/>
                <a:latin typeface="Calibri"/>
                <a:cs typeface="Calibri"/>
              </a:rPr>
              <a:t> y </a:t>
            </a:r>
            <a:r>
              <a:rPr lang="en-US" sz="2000" i="0" u="none" strike="noStrike" kern="1200" cap="none" spc="0" baseline="0" dirty="0" err="1">
                <a:solidFill>
                  <a:srgbClr val="000000"/>
                </a:solidFill>
                <a:uFillTx/>
                <a:latin typeface="Calibri"/>
                <a:cs typeface="Calibri"/>
              </a:rPr>
              <a:t>hará</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referencia</a:t>
            </a:r>
            <a:r>
              <a:rPr lang="en-US" sz="2000" i="0" u="none" strike="noStrike" kern="1200" cap="none" spc="0" baseline="0" dirty="0">
                <a:solidFill>
                  <a:srgbClr val="000000"/>
                </a:solidFill>
                <a:uFillTx/>
                <a:latin typeface="Calibri"/>
                <a:cs typeface="Calibri"/>
              </a:rPr>
              <a:t> al resto de </a:t>
            </a:r>
            <a:r>
              <a:rPr lang="en-US" sz="2000" i="0" u="none" strike="noStrike" kern="1200" cap="none" spc="0" baseline="0" dirty="0" err="1">
                <a:solidFill>
                  <a:srgbClr val="000000"/>
                </a:solidFill>
                <a:uFillTx/>
                <a:latin typeface="Calibri"/>
                <a:cs typeface="Calibri"/>
              </a:rPr>
              <a:t>actividades.</a:t>
            </a:r>
            <a:r>
              <a:rPr lang="en-US" sz="2000" dirty="0" err="1">
                <a:solidFill>
                  <a:srgbClr val="000000"/>
                </a:solidFill>
                <a:latin typeface="Calibri"/>
                <a:cs typeface="Calibri"/>
              </a:rPr>
              <a:t>En</a:t>
            </a:r>
            <a:r>
              <a:rPr lang="en-US" sz="2000" dirty="0">
                <a:solidFill>
                  <a:srgbClr val="000000"/>
                </a:solidFill>
                <a:latin typeface="Calibri"/>
                <a:cs typeface="Calibri"/>
              </a:rPr>
              <a:t> la </a:t>
            </a:r>
            <a:r>
              <a:rPr lang="en-US" sz="2000" dirty="0" err="1">
                <a:solidFill>
                  <a:srgbClr val="000000"/>
                </a:solidFill>
                <a:latin typeface="Calibri"/>
                <a:cs typeface="Calibri"/>
              </a:rPr>
              <a:t>parte</a:t>
            </a:r>
            <a:r>
              <a:rPr lang="en-US" sz="2000" dirty="0">
                <a:solidFill>
                  <a:srgbClr val="000000"/>
                </a:solidFill>
                <a:latin typeface="Calibri"/>
                <a:cs typeface="Calibri"/>
              </a:rPr>
              <a:t> inferior de las </a:t>
            </a:r>
            <a:r>
              <a:rPr lang="en-US" sz="2000" dirty="0" err="1">
                <a:solidFill>
                  <a:srgbClr val="000000"/>
                </a:solidFill>
                <a:latin typeface="Calibri"/>
                <a:cs typeface="Calibri"/>
              </a:rPr>
              <a:t>diapositivas</a:t>
            </a:r>
            <a:r>
              <a:rPr lang="en-US" sz="2000" dirty="0">
                <a:solidFill>
                  <a:srgbClr val="000000"/>
                </a:solidFill>
                <a:latin typeface="Calibri"/>
                <a:cs typeface="Calibri"/>
              </a:rPr>
              <a:t>,  el </a:t>
            </a:r>
            <a:r>
              <a:rPr lang="en-US" sz="2000" dirty="0" err="1">
                <a:solidFill>
                  <a:srgbClr val="000000"/>
                </a:solidFill>
                <a:latin typeface="Calibri"/>
                <a:cs typeface="Calibri"/>
              </a:rPr>
              <a:t>profesor</a:t>
            </a:r>
            <a:r>
              <a:rPr lang="en-US" sz="2000" dirty="0">
                <a:solidFill>
                  <a:srgbClr val="000000"/>
                </a:solidFill>
                <a:latin typeface="Calibri"/>
                <a:cs typeface="Calibri"/>
              </a:rPr>
              <a:t> </a:t>
            </a:r>
            <a:r>
              <a:rPr lang="en-US" sz="2000" dirty="0" err="1">
                <a:solidFill>
                  <a:srgbClr val="000000"/>
                </a:solidFill>
                <a:latin typeface="Calibri"/>
                <a:cs typeface="Calibri"/>
              </a:rPr>
              <a:t>encontrará</a:t>
            </a:r>
            <a:r>
              <a:rPr lang="en-US" sz="2000" dirty="0">
                <a:solidFill>
                  <a:srgbClr val="000000"/>
                </a:solidFill>
                <a:latin typeface="Calibri"/>
                <a:cs typeface="Calibri"/>
              </a:rPr>
              <a:t> </a:t>
            </a:r>
            <a:r>
              <a:rPr lang="en-US" sz="2000" dirty="0" err="1">
                <a:solidFill>
                  <a:srgbClr val="000000"/>
                </a:solidFill>
                <a:latin typeface="Calibri"/>
                <a:cs typeface="Calibri"/>
              </a:rPr>
              <a:t>información</a:t>
            </a:r>
            <a:r>
              <a:rPr lang="en-US" sz="2000" dirty="0">
                <a:solidFill>
                  <a:srgbClr val="000000"/>
                </a:solidFill>
                <a:latin typeface="Calibri"/>
                <a:cs typeface="Calibri"/>
              </a:rPr>
              <a:t> </a:t>
            </a:r>
            <a:r>
              <a:rPr lang="en-US" sz="2000" dirty="0" err="1">
                <a:solidFill>
                  <a:srgbClr val="000000"/>
                </a:solidFill>
                <a:latin typeface="Calibri"/>
                <a:cs typeface="Calibri"/>
              </a:rPr>
              <a:t>útil</a:t>
            </a:r>
            <a:r>
              <a:rPr lang="en-US" sz="2000" dirty="0">
                <a:solidFill>
                  <a:srgbClr val="000000"/>
                </a:solidFill>
                <a:latin typeface="Calibri"/>
                <a:cs typeface="Calibri"/>
              </a:rPr>
              <a:t> </a:t>
            </a:r>
            <a:r>
              <a:rPr lang="en-US" sz="2000" dirty="0" err="1">
                <a:solidFill>
                  <a:srgbClr val="000000"/>
                </a:solidFill>
                <a:latin typeface="Calibri"/>
                <a:cs typeface="Calibri"/>
              </a:rPr>
              <a:t>acerca</a:t>
            </a:r>
            <a:r>
              <a:rPr lang="en-US" sz="2000" dirty="0">
                <a:solidFill>
                  <a:srgbClr val="000000"/>
                </a:solidFill>
                <a:latin typeface="Calibri"/>
                <a:cs typeface="Calibri"/>
              </a:rPr>
              <a:t> de </a:t>
            </a:r>
            <a:r>
              <a:rPr lang="en-US" sz="2000" dirty="0" err="1">
                <a:solidFill>
                  <a:srgbClr val="000000"/>
                </a:solidFill>
                <a:latin typeface="Calibri"/>
                <a:cs typeface="Calibri"/>
              </a:rPr>
              <a:t>cada</a:t>
            </a:r>
            <a:r>
              <a:rPr lang="en-US" sz="2000" dirty="0">
                <a:solidFill>
                  <a:srgbClr val="000000"/>
                </a:solidFill>
                <a:latin typeface="Calibri"/>
                <a:cs typeface="Calibri"/>
              </a:rPr>
              <a:t> </a:t>
            </a:r>
            <a:r>
              <a:rPr lang="en-US" sz="2000" dirty="0" err="1">
                <a:solidFill>
                  <a:srgbClr val="000000"/>
                </a:solidFill>
                <a:latin typeface="Calibri"/>
                <a:cs typeface="Calibri"/>
              </a:rPr>
              <a:t>Capítulo</a:t>
            </a:r>
            <a:r>
              <a:rPr lang="en-US" sz="2000" dirty="0">
                <a:solidFill>
                  <a:srgbClr val="000000"/>
                </a:solidFill>
                <a:latin typeface="Calibri"/>
                <a:cs typeface="Calibri"/>
              </a:rPr>
              <a:t> de </a:t>
            </a:r>
            <a:r>
              <a:rPr lang="en-US" sz="2000">
                <a:solidFill>
                  <a:srgbClr val="000000"/>
                </a:solidFill>
                <a:latin typeface="Calibri"/>
                <a:cs typeface="Calibri"/>
              </a:rPr>
              <a:t>teoría</a:t>
            </a:r>
            <a:r>
              <a:rPr lang="en-US" sz="2000" dirty="0">
                <a:solidFill>
                  <a:srgbClr val="000000"/>
                </a:solidFill>
                <a:latin typeface="Calibri"/>
                <a:cs typeface="Calibri"/>
              </a:rPr>
              <a:t>, junto con </a:t>
            </a:r>
            <a:r>
              <a:rPr lang="en-US" sz="2000" dirty="0" err="1">
                <a:solidFill>
                  <a:srgbClr val="000000"/>
                </a:solidFill>
                <a:latin typeface="Calibri"/>
                <a:cs typeface="Calibri"/>
              </a:rPr>
              <a:t>notas</a:t>
            </a:r>
            <a:r>
              <a:rPr lang="en-US" sz="2000" dirty="0">
                <a:solidFill>
                  <a:srgbClr val="000000"/>
                </a:solidFill>
                <a:latin typeface="Calibri"/>
                <a:cs typeface="Calibri"/>
              </a:rPr>
              <a:t> </a:t>
            </a:r>
            <a:r>
              <a:rPr lang="en-US" sz="2000" dirty="0" err="1">
                <a:solidFill>
                  <a:srgbClr val="000000"/>
                </a:solidFill>
                <a:latin typeface="Calibri"/>
                <a:cs typeface="Calibri"/>
              </a:rPr>
              <a:t>adicionales</a:t>
            </a:r>
            <a:r>
              <a:rPr lang="en-US" sz="2000" dirty="0">
                <a:solidFill>
                  <a:srgbClr val="000000"/>
                </a:solidFill>
                <a:latin typeface="Calibri"/>
                <a:cs typeface="Calibri"/>
              </a:rPr>
              <a:t> y </a:t>
            </a:r>
            <a:r>
              <a:rPr lang="en-US" sz="2000" dirty="0" err="1">
                <a:solidFill>
                  <a:srgbClr val="000000"/>
                </a:solidFill>
                <a:latin typeface="Calibri"/>
                <a:cs typeface="Calibri"/>
              </a:rPr>
              <a:t>explicaciones</a:t>
            </a:r>
            <a:r>
              <a:rPr lang="en-US" sz="2000" dirty="0">
                <a:solidFill>
                  <a:srgbClr val="000000"/>
                </a:solidFill>
                <a:latin typeface="Calibri"/>
                <a:cs typeface="Calibri"/>
              </a:rPr>
              <a:t>. </a:t>
            </a:r>
            <a:r>
              <a:rPr lang="en-US" sz="2000" dirty="0" err="1">
                <a:solidFill>
                  <a:srgbClr val="000000"/>
                </a:solidFill>
                <a:latin typeface="Calibri"/>
                <a:cs typeface="Calibri"/>
              </a:rPr>
              <a:t>En</a:t>
            </a:r>
            <a:r>
              <a:rPr lang="en-US" sz="2000" dirty="0">
                <a:solidFill>
                  <a:srgbClr val="000000"/>
                </a:solidFill>
                <a:latin typeface="Calibri"/>
                <a:cs typeface="Calibri"/>
              </a:rPr>
              <a:t> </a:t>
            </a:r>
            <a:r>
              <a:rPr lang="en-US" sz="2000" dirty="0" err="1">
                <a:solidFill>
                  <a:srgbClr val="000000"/>
                </a:solidFill>
                <a:latin typeface="Calibri"/>
                <a:cs typeface="Calibri"/>
              </a:rPr>
              <a:t>estas</a:t>
            </a:r>
            <a:r>
              <a:rPr lang="en-US" sz="2000" dirty="0">
                <a:solidFill>
                  <a:srgbClr val="000000"/>
                </a:solidFill>
                <a:latin typeface="Calibri"/>
                <a:cs typeface="Calibri"/>
              </a:rPr>
              <a:t> </a:t>
            </a:r>
            <a:r>
              <a:rPr lang="en-US" sz="2000" dirty="0" err="1">
                <a:solidFill>
                  <a:srgbClr val="000000"/>
                </a:solidFill>
                <a:latin typeface="Calibri"/>
                <a:cs typeface="Calibri"/>
              </a:rPr>
              <a:t>notas</a:t>
            </a:r>
            <a:r>
              <a:rPr lang="en-US" sz="2000" dirty="0">
                <a:solidFill>
                  <a:srgbClr val="000000"/>
                </a:solidFill>
                <a:latin typeface="Calibri"/>
                <a:cs typeface="Calibri"/>
              </a:rPr>
              <a:t>, se </a:t>
            </a:r>
            <a:r>
              <a:rPr lang="en-US" sz="2000" dirty="0" err="1">
                <a:solidFill>
                  <a:srgbClr val="000000"/>
                </a:solidFill>
                <a:latin typeface="Calibri"/>
                <a:cs typeface="Calibri"/>
              </a:rPr>
              <a:t>detallará</a:t>
            </a:r>
            <a:r>
              <a:rPr lang="en-US" sz="2000" dirty="0">
                <a:solidFill>
                  <a:srgbClr val="000000"/>
                </a:solidFill>
                <a:latin typeface="Calibri"/>
                <a:cs typeface="Calibri"/>
              </a:rPr>
              <a:t> </a:t>
            </a:r>
            <a:r>
              <a:rPr lang="en-US" sz="2000" dirty="0" err="1">
                <a:solidFill>
                  <a:srgbClr val="000000"/>
                </a:solidFill>
                <a:latin typeface="Calibri"/>
                <a:cs typeface="Calibri"/>
              </a:rPr>
              <a:t>cuando</a:t>
            </a:r>
            <a:r>
              <a:rPr lang="en-US" sz="2000" dirty="0">
                <a:solidFill>
                  <a:srgbClr val="000000"/>
                </a:solidFill>
                <a:latin typeface="Calibri"/>
                <a:cs typeface="Calibri"/>
              </a:rPr>
              <a:t> </a:t>
            </a:r>
            <a:r>
              <a:rPr lang="en-US" sz="2000" dirty="0" err="1">
                <a:solidFill>
                  <a:srgbClr val="000000"/>
                </a:solidFill>
                <a:latin typeface="Calibri"/>
                <a:cs typeface="Calibri"/>
              </a:rPr>
              <a:t>tendrá</a:t>
            </a:r>
            <a:r>
              <a:rPr lang="en-US" sz="2000" dirty="0">
                <a:solidFill>
                  <a:srgbClr val="000000"/>
                </a:solidFill>
                <a:latin typeface="Calibri"/>
                <a:cs typeface="Calibri"/>
              </a:rPr>
              <a:t> que </a:t>
            </a:r>
            <a:r>
              <a:rPr lang="en-US" sz="2000" dirty="0" err="1">
                <a:solidFill>
                  <a:srgbClr val="000000"/>
                </a:solidFill>
                <a:latin typeface="Calibri"/>
                <a:cs typeface="Calibri"/>
              </a:rPr>
              <a:t>utilizar</a:t>
            </a:r>
            <a:r>
              <a:rPr lang="en-US" sz="2000" dirty="0">
                <a:solidFill>
                  <a:srgbClr val="000000"/>
                </a:solidFill>
                <a:latin typeface="Calibri"/>
                <a:cs typeface="Calibri"/>
              </a:rPr>
              <a:t> un video, un </a:t>
            </a:r>
            <a:r>
              <a:rPr lang="en-US" sz="2000" dirty="0" err="1">
                <a:solidFill>
                  <a:srgbClr val="000000"/>
                </a:solidFill>
                <a:latin typeface="Calibri"/>
                <a:cs typeface="Calibri"/>
              </a:rPr>
              <a:t>ejercicio</a:t>
            </a:r>
            <a:r>
              <a:rPr lang="en-US" sz="2000" dirty="0">
                <a:solidFill>
                  <a:srgbClr val="000000"/>
                </a:solidFill>
                <a:latin typeface="Calibri"/>
                <a:cs typeface="Calibri"/>
              </a:rPr>
              <a:t> o un </a:t>
            </a:r>
            <a:r>
              <a:rPr lang="en-US" sz="2000" dirty="0" err="1">
                <a:solidFill>
                  <a:srgbClr val="000000"/>
                </a:solidFill>
                <a:latin typeface="Calibri"/>
                <a:cs typeface="Calibri"/>
              </a:rPr>
              <a:t>entorno</a:t>
            </a:r>
            <a:r>
              <a:rPr lang="en-US" sz="2000" dirty="0">
                <a:solidFill>
                  <a:srgbClr val="000000"/>
                </a:solidFill>
                <a:latin typeface="Calibri"/>
                <a:cs typeface="Calibri"/>
              </a:rPr>
              <a:t> virtual </a:t>
            </a:r>
            <a:r>
              <a:rPr lang="en-US" sz="2000" dirty="0" err="1">
                <a:solidFill>
                  <a:srgbClr val="000000"/>
                </a:solidFill>
                <a:latin typeface="Calibri"/>
                <a:cs typeface="Calibri"/>
              </a:rPr>
              <a:t>Thinglink</a:t>
            </a:r>
            <a:r>
              <a:rPr lang="en-US" sz="2000" dirty="0">
                <a:solidFill>
                  <a:srgbClr val="000000"/>
                </a:solidFill>
                <a:latin typeface="Calibri"/>
                <a:cs typeface="Calibri"/>
              </a:rPr>
              <a:t> 360.</a:t>
            </a:r>
            <a:endParaRPr lang="en-US" sz="2000" i="0" u="none" strike="noStrike" kern="1200" cap="none" spc="0" baseline="0" dirty="0">
              <a:solidFill>
                <a:srgbClr val="000000"/>
              </a:solidFill>
              <a:uFillTx/>
              <a:latin typeface="Calibri"/>
              <a:cs typeface="Calibri"/>
            </a:endParaRPr>
          </a:p>
          <a:p>
            <a:pPr marL="228600" marR="0" lvl="0" indent="-228600" algn="just" defTabSz="914400" rtl="0" fontAlgn="auto" hangingPunct="1">
              <a:lnSpc>
                <a:spcPct val="120000"/>
              </a:lnSpc>
              <a:spcBef>
                <a:spcPts val="600"/>
              </a:spcBef>
              <a:spcAft>
                <a:spcPts val="0"/>
              </a:spcAft>
              <a:buSzPct val="100000"/>
              <a:buFont typeface="Arial"/>
              <a:buChar char="•"/>
              <a:tabLst/>
              <a:defRPr sz="1800" b="0" i="0" u="none" strike="noStrike" kern="0" cap="none" spc="0" baseline="0">
                <a:solidFill>
                  <a:srgbClr val="000000"/>
                </a:solidFill>
                <a:uFillTx/>
              </a:defRPr>
            </a:pPr>
            <a:r>
              <a:rPr lang="en-US" sz="2000" b="1" i="0" u="none" strike="noStrike" kern="1200" cap="none" spc="0" baseline="0" dirty="0" err="1">
                <a:solidFill>
                  <a:srgbClr val="000000"/>
                </a:solidFill>
                <a:uFillTx/>
                <a:latin typeface="Calibri"/>
                <a:cs typeface="Calibri"/>
              </a:rPr>
              <a:t>Ejercicios-Juegos</a:t>
            </a:r>
            <a:r>
              <a:rPr lang="en-US" sz="2000" b="1" i="0" u="none" strike="noStrike" kern="1200" cap="none" spc="0" baseline="0" dirty="0">
                <a:solidFill>
                  <a:srgbClr val="FF0000"/>
                </a:solidFill>
                <a:uFillTx/>
                <a:latin typeface="Calibri"/>
                <a:cs typeface="Calibri"/>
              </a:rPr>
              <a:t>:</a:t>
            </a:r>
            <a:r>
              <a:rPr lang="en-US" sz="2000" i="0" u="none" strike="noStrike" kern="1200" cap="none" spc="0" baseline="0" dirty="0">
                <a:solidFill>
                  <a:srgbClr val="000000"/>
                </a:solidFill>
                <a:uFillTx/>
                <a:latin typeface="Calibri"/>
                <a:cs typeface="Calibri"/>
              </a:rPr>
              <a:t> </a:t>
            </a:r>
            <a:r>
              <a:rPr lang="en-US" sz="2000" dirty="0">
                <a:solidFill>
                  <a:srgbClr val="000000"/>
                </a:solidFill>
                <a:latin typeface="Calibri"/>
                <a:cs typeface="Calibri"/>
              </a:rPr>
              <a:t>Los </a:t>
            </a:r>
            <a:r>
              <a:rPr lang="en-US" sz="2000" dirty="0" err="1">
                <a:solidFill>
                  <a:srgbClr val="000000"/>
                </a:solidFill>
                <a:latin typeface="Calibri"/>
                <a:cs typeface="Calibri"/>
              </a:rPr>
              <a:t>ejercicios</a:t>
            </a:r>
            <a:r>
              <a:rPr lang="en-US" sz="2000" dirty="0">
                <a:solidFill>
                  <a:srgbClr val="000000"/>
                </a:solidFill>
                <a:latin typeface="Calibri"/>
                <a:cs typeface="Calibri"/>
              </a:rPr>
              <a:t> son </a:t>
            </a:r>
            <a:r>
              <a:rPr lang="en-US" sz="2000" dirty="0" err="1">
                <a:solidFill>
                  <a:srgbClr val="000000"/>
                </a:solidFill>
                <a:latin typeface="Calibri"/>
                <a:cs typeface="Calibri"/>
              </a:rPr>
              <a:t>juegos</a:t>
            </a:r>
            <a:r>
              <a:rPr lang="en-US" sz="2000" dirty="0">
                <a:solidFill>
                  <a:srgbClr val="000000"/>
                </a:solidFill>
                <a:latin typeface="Calibri"/>
                <a:cs typeface="Calibri"/>
              </a:rPr>
              <a:t> </a:t>
            </a:r>
            <a:r>
              <a:rPr lang="en-US" sz="2000" dirty="0" err="1">
                <a:solidFill>
                  <a:srgbClr val="000000"/>
                </a:solidFill>
                <a:latin typeface="Calibri"/>
                <a:cs typeface="Calibri"/>
              </a:rPr>
              <a:t>donde</a:t>
            </a:r>
            <a:r>
              <a:rPr lang="en-US" sz="2000" dirty="0">
                <a:solidFill>
                  <a:srgbClr val="000000"/>
                </a:solidFill>
                <a:latin typeface="Calibri"/>
                <a:cs typeface="Calibri"/>
              </a:rPr>
              <a:t> se </a:t>
            </a:r>
            <a:r>
              <a:rPr lang="en-US" sz="2000" dirty="0" err="1">
                <a:solidFill>
                  <a:srgbClr val="000000"/>
                </a:solidFill>
                <a:latin typeface="Calibri"/>
                <a:cs typeface="Calibri"/>
              </a:rPr>
              <a:t>trabajan</a:t>
            </a:r>
            <a:r>
              <a:rPr lang="en-US" sz="2000" dirty="0">
                <a:solidFill>
                  <a:srgbClr val="000000"/>
                </a:solidFill>
                <a:latin typeface="Calibri"/>
                <a:cs typeface="Calibri"/>
              </a:rPr>
              <a:t> los </a:t>
            </a:r>
            <a:r>
              <a:rPr lang="en-US" sz="2000" dirty="0" err="1">
                <a:solidFill>
                  <a:srgbClr val="000000"/>
                </a:solidFill>
                <a:latin typeface="Calibri"/>
                <a:cs typeface="Calibri"/>
              </a:rPr>
              <a:t>distintos</a:t>
            </a:r>
            <a:r>
              <a:rPr lang="en-US" sz="2000" dirty="0">
                <a:solidFill>
                  <a:srgbClr val="000000"/>
                </a:solidFill>
                <a:latin typeface="Calibri"/>
                <a:cs typeface="Calibri"/>
              </a:rPr>
              <a:t> </a:t>
            </a:r>
            <a:r>
              <a:rPr lang="en-US" sz="2000" dirty="0" err="1">
                <a:solidFill>
                  <a:srgbClr val="000000"/>
                </a:solidFill>
                <a:latin typeface="Calibri"/>
                <a:cs typeface="Calibri"/>
              </a:rPr>
              <a:t>principios</a:t>
            </a:r>
            <a:r>
              <a:rPr lang="en-US" sz="2000" dirty="0">
                <a:solidFill>
                  <a:srgbClr val="000000"/>
                </a:solidFill>
                <a:latin typeface="Calibri"/>
                <a:cs typeface="Calibri"/>
              </a:rPr>
              <a:t> Lean. Tienen </a:t>
            </a:r>
            <a:r>
              <a:rPr lang="en-US" sz="2000" dirty="0" err="1">
                <a:solidFill>
                  <a:srgbClr val="000000"/>
                </a:solidFill>
                <a:latin typeface="Calibri"/>
                <a:cs typeface="Calibri"/>
              </a:rPr>
              <a:t>documentación</a:t>
            </a:r>
            <a:r>
              <a:rPr lang="en-US" sz="2000" dirty="0">
                <a:solidFill>
                  <a:srgbClr val="000000"/>
                </a:solidFill>
                <a:latin typeface="Calibri"/>
                <a:cs typeface="Calibri"/>
              </a:rPr>
              <a:t> </a:t>
            </a:r>
            <a:r>
              <a:rPr lang="en-US" sz="2000" dirty="0" err="1">
                <a:solidFill>
                  <a:srgbClr val="000000"/>
                </a:solidFill>
                <a:latin typeface="Calibri"/>
                <a:cs typeface="Calibri"/>
              </a:rPr>
              <a:t>adicional</a:t>
            </a:r>
            <a:r>
              <a:rPr lang="en-US" sz="2000" dirty="0">
                <a:solidFill>
                  <a:srgbClr val="000000"/>
                </a:solidFill>
                <a:latin typeface="Calibri"/>
                <a:cs typeface="Calibri"/>
              </a:rPr>
              <a:t> y </a:t>
            </a:r>
            <a:r>
              <a:rPr lang="en-US" sz="2000" dirty="0" err="1">
                <a:solidFill>
                  <a:srgbClr val="000000"/>
                </a:solidFill>
                <a:latin typeface="Calibri"/>
                <a:cs typeface="Calibri"/>
              </a:rPr>
              <a:t>en</a:t>
            </a:r>
            <a:r>
              <a:rPr lang="en-US" sz="2000" dirty="0">
                <a:solidFill>
                  <a:srgbClr val="000000"/>
                </a:solidFill>
                <a:latin typeface="Calibri"/>
                <a:cs typeface="Calibri"/>
              </a:rPr>
              <a:t> </a:t>
            </a:r>
            <a:r>
              <a:rPr lang="en-US" sz="2000" dirty="0" err="1">
                <a:solidFill>
                  <a:srgbClr val="000000"/>
                </a:solidFill>
                <a:latin typeface="Calibri"/>
                <a:cs typeface="Calibri"/>
              </a:rPr>
              <a:t>su</a:t>
            </a:r>
            <a:r>
              <a:rPr lang="en-US" sz="2000" dirty="0">
                <a:solidFill>
                  <a:srgbClr val="000000"/>
                </a:solidFill>
                <a:latin typeface="Calibri"/>
                <a:cs typeface="Calibri"/>
              </a:rPr>
              <a:t> </a:t>
            </a:r>
            <a:r>
              <a:rPr lang="en-US" sz="2000" dirty="0" err="1">
                <a:solidFill>
                  <a:srgbClr val="000000"/>
                </a:solidFill>
                <a:latin typeface="Calibri"/>
                <a:cs typeface="Calibri"/>
              </a:rPr>
              <a:t>desarrollo</a:t>
            </a:r>
            <a:r>
              <a:rPr lang="en-US" sz="2000" dirty="0">
                <a:solidFill>
                  <a:srgbClr val="000000"/>
                </a:solidFill>
                <a:latin typeface="Calibri"/>
                <a:cs typeface="Calibri"/>
              </a:rPr>
              <a:t> </a:t>
            </a:r>
            <a:r>
              <a:rPr lang="en-US" sz="2000" dirty="0" err="1">
                <a:solidFill>
                  <a:srgbClr val="000000"/>
                </a:solidFill>
                <a:latin typeface="Calibri"/>
                <a:cs typeface="Calibri"/>
              </a:rPr>
              <a:t>utilizan</a:t>
            </a:r>
            <a:r>
              <a:rPr lang="en-US" sz="2000" dirty="0">
                <a:solidFill>
                  <a:srgbClr val="000000"/>
                </a:solidFill>
                <a:latin typeface="Calibri"/>
                <a:cs typeface="Calibri"/>
              </a:rPr>
              <a:t> </a:t>
            </a:r>
            <a:r>
              <a:rPr lang="en-US" sz="2000" dirty="0" err="1">
                <a:solidFill>
                  <a:srgbClr val="000000"/>
                </a:solidFill>
                <a:latin typeface="Calibri"/>
                <a:cs typeface="Calibri"/>
              </a:rPr>
              <a:t>aplicación</a:t>
            </a:r>
            <a:r>
              <a:rPr lang="en-US" sz="2000" dirty="0">
                <a:solidFill>
                  <a:srgbClr val="000000"/>
                </a:solidFill>
                <a:latin typeface="Calibri"/>
                <a:cs typeface="Calibri"/>
              </a:rPr>
              <a:t> y </a:t>
            </a:r>
            <a:r>
              <a:rPr lang="en-US" sz="2000" dirty="0" err="1">
                <a:solidFill>
                  <a:srgbClr val="000000"/>
                </a:solidFill>
                <a:latin typeface="Calibri"/>
                <a:cs typeface="Calibri"/>
              </a:rPr>
              <a:t>reflexión</a:t>
            </a:r>
            <a:r>
              <a:rPr lang="en-US" sz="2000" dirty="0">
                <a:solidFill>
                  <a:srgbClr val="000000"/>
                </a:solidFill>
                <a:latin typeface="Calibri"/>
                <a:cs typeface="Calibri"/>
              </a:rPr>
              <a:t> </a:t>
            </a:r>
            <a:r>
              <a:rPr lang="en-US" sz="2000" dirty="0" err="1">
                <a:solidFill>
                  <a:srgbClr val="000000"/>
                </a:solidFill>
                <a:latin typeface="Calibri"/>
                <a:cs typeface="Calibri"/>
              </a:rPr>
              <a:t>sobre</a:t>
            </a:r>
            <a:r>
              <a:rPr lang="en-US" sz="2000" dirty="0">
                <a:solidFill>
                  <a:srgbClr val="000000"/>
                </a:solidFill>
                <a:latin typeface="Calibri"/>
                <a:cs typeface="Calibri"/>
              </a:rPr>
              <a:t> los </a:t>
            </a:r>
            <a:r>
              <a:rPr lang="en-US" sz="2000" dirty="0" err="1">
                <a:solidFill>
                  <a:srgbClr val="000000"/>
                </a:solidFill>
                <a:latin typeface="Calibri"/>
                <a:cs typeface="Calibri"/>
              </a:rPr>
              <a:t>conceptos</a:t>
            </a:r>
            <a:r>
              <a:rPr lang="en-US" sz="2000" dirty="0">
                <a:solidFill>
                  <a:srgbClr val="000000"/>
                </a:solidFill>
                <a:latin typeface="Calibri"/>
                <a:cs typeface="Calibri"/>
              </a:rPr>
              <a:t>. Los </a:t>
            </a:r>
            <a:r>
              <a:rPr lang="en-US" sz="2000" dirty="0" err="1">
                <a:solidFill>
                  <a:srgbClr val="000000"/>
                </a:solidFill>
                <a:latin typeface="Calibri"/>
                <a:cs typeface="Calibri"/>
              </a:rPr>
              <a:t>juegos</a:t>
            </a:r>
            <a:r>
              <a:rPr lang="en-US" sz="2000" dirty="0">
                <a:solidFill>
                  <a:srgbClr val="000000"/>
                </a:solidFill>
                <a:latin typeface="Calibri"/>
                <a:cs typeface="Calibri"/>
              </a:rPr>
              <a:t> son </a:t>
            </a:r>
            <a:r>
              <a:rPr lang="en-US" sz="2000" dirty="0" err="1">
                <a:solidFill>
                  <a:srgbClr val="000000"/>
                </a:solidFill>
                <a:latin typeface="Calibri"/>
                <a:cs typeface="Calibri"/>
              </a:rPr>
              <a:t>ejercicios</a:t>
            </a:r>
            <a:r>
              <a:rPr lang="en-US" sz="2000" dirty="0">
                <a:solidFill>
                  <a:srgbClr val="000000"/>
                </a:solidFill>
                <a:latin typeface="Calibri"/>
                <a:cs typeface="Calibri"/>
              </a:rPr>
              <a:t> de </a:t>
            </a:r>
            <a:r>
              <a:rPr lang="en-US" sz="2000" dirty="0" err="1">
                <a:solidFill>
                  <a:srgbClr val="000000"/>
                </a:solidFill>
                <a:latin typeface="Calibri"/>
                <a:cs typeface="Calibri"/>
              </a:rPr>
              <a:t>solución</a:t>
            </a:r>
            <a:r>
              <a:rPr lang="en-US" sz="2000" dirty="0">
                <a:solidFill>
                  <a:srgbClr val="000000"/>
                </a:solidFill>
                <a:latin typeface="Calibri"/>
                <a:cs typeface="Calibri"/>
              </a:rPr>
              <a:t> </a:t>
            </a:r>
            <a:r>
              <a:rPr lang="en-US" sz="2000" dirty="0" err="1">
                <a:solidFill>
                  <a:srgbClr val="000000"/>
                </a:solidFill>
                <a:latin typeface="Calibri"/>
                <a:cs typeface="Calibri"/>
              </a:rPr>
              <a:t>rápida</a:t>
            </a:r>
            <a:r>
              <a:rPr lang="en-US" sz="2000" dirty="0">
                <a:solidFill>
                  <a:srgbClr val="000000"/>
                </a:solidFill>
                <a:latin typeface="Calibri"/>
                <a:cs typeface="Calibri"/>
              </a:rPr>
              <a:t> que no </a:t>
            </a:r>
            <a:r>
              <a:rPr lang="en-US" sz="2000" dirty="0" err="1">
                <a:solidFill>
                  <a:srgbClr val="000000"/>
                </a:solidFill>
                <a:latin typeface="Calibri"/>
                <a:cs typeface="Calibri"/>
              </a:rPr>
              <a:t>tienen</a:t>
            </a:r>
            <a:r>
              <a:rPr lang="en-US" sz="2000" dirty="0">
                <a:solidFill>
                  <a:srgbClr val="000000"/>
                </a:solidFill>
                <a:latin typeface="Calibri"/>
                <a:cs typeface="Calibri"/>
              </a:rPr>
              <a:t> </a:t>
            </a:r>
            <a:r>
              <a:rPr lang="en-US" sz="2000" dirty="0" err="1">
                <a:solidFill>
                  <a:srgbClr val="000000"/>
                </a:solidFill>
                <a:latin typeface="Calibri"/>
                <a:cs typeface="Calibri"/>
              </a:rPr>
              <a:t>documentación</a:t>
            </a:r>
            <a:r>
              <a:rPr lang="en-US" sz="2000" dirty="0">
                <a:solidFill>
                  <a:srgbClr val="000000"/>
                </a:solidFill>
                <a:latin typeface="Calibri"/>
                <a:cs typeface="Calibri"/>
              </a:rPr>
              <a:t> </a:t>
            </a:r>
            <a:r>
              <a:rPr lang="en-US" sz="2000" dirty="0" err="1">
                <a:solidFill>
                  <a:srgbClr val="000000"/>
                </a:solidFill>
                <a:latin typeface="Calibri"/>
                <a:cs typeface="Calibri"/>
              </a:rPr>
              <a:t>adicional</a:t>
            </a:r>
            <a:r>
              <a:rPr lang="en-US" sz="2000" dirty="0">
                <a:solidFill>
                  <a:srgbClr val="000000"/>
                </a:solidFill>
                <a:latin typeface="Calibri"/>
                <a:cs typeface="Calibri"/>
              </a:rPr>
              <a:t>, y se </a:t>
            </a:r>
            <a:r>
              <a:rPr lang="en-US" sz="2000" dirty="0" err="1">
                <a:solidFill>
                  <a:srgbClr val="000000"/>
                </a:solidFill>
                <a:latin typeface="Calibri"/>
                <a:cs typeface="Calibri"/>
              </a:rPr>
              <a:t>encuentran</a:t>
            </a:r>
            <a:r>
              <a:rPr lang="en-US" sz="2000" dirty="0">
                <a:solidFill>
                  <a:srgbClr val="000000"/>
                </a:solidFill>
                <a:latin typeface="Calibri"/>
                <a:cs typeface="Calibri"/>
              </a:rPr>
              <a:t> </a:t>
            </a:r>
            <a:r>
              <a:rPr lang="en-US" sz="2000" dirty="0" err="1">
                <a:solidFill>
                  <a:srgbClr val="000000"/>
                </a:solidFill>
                <a:latin typeface="Calibri"/>
                <a:cs typeface="Calibri"/>
              </a:rPr>
              <a:t>en</a:t>
            </a:r>
            <a:r>
              <a:rPr lang="en-US" sz="2000" dirty="0">
                <a:solidFill>
                  <a:srgbClr val="000000"/>
                </a:solidFill>
                <a:latin typeface="Calibri"/>
                <a:cs typeface="Calibri"/>
              </a:rPr>
              <a:t> el </a:t>
            </a:r>
            <a:r>
              <a:rPr lang="en-US" sz="2000" dirty="0" err="1">
                <a:solidFill>
                  <a:srgbClr val="000000"/>
                </a:solidFill>
                <a:latin typeface="Calibri"/>
                <a:cs typeface="Calibri"/>
              </a:rPr>
              <a:t>mismo</a:t>
            </a:r>
            <a:r>
              <a:rPr lang="en-US" sz="2000" dirty="0">
                <a:solidFill>
                  <a:srgbClr val="000000"/>
                </a:solidFill>
                <a:latin typeface="Calibri"/>
                <a:cs typeface="Calibri"/>
              </a:rPr>
              <a:t> </a:t>
            </a:r>
            <a:r>
              <a:rPr lang="en-US" sz="2000" dirty="0" err="1">
                <a:solidFill>
                  <a:srgbClr val="000000"/>
                </a:solidFill>
                <a:latin typeface="Calibri"/>
                <a:cs typeface="Calibri"/>
              </a:rPr>
              <a:t>documento</a:t>
            </a:r>
            <a:r>
              <a:rPr lang="en-US" sz="2000" dirty="0">
                <a:solidFill>
                  <a:srgbClr val="000000"/>
                </a:solidFill>
                <a:latin typeface="Calibri"/>
                <a:cs typeface="Calibri"/>
              </a:rPr>
              <a:t>  de </a:t>
            </a:r>
            <a:r>
              <a:rPr lang="en-US" sz="2000" dirty="0" err="1">
                <a:solidFill>
                  <a:srgbClr val="000000"/>
                </a:solidFill>
                <a:latin typeface="Calibri"/>
                <a:cs typeface="Calibri"/>
              </a:rPr>
              <a:t>teoria</a:t>
            </a:r>
            <a:r>
              <a:rPr lang="en-US" sz="2000" dirty="0">
                <a:solidFill>
                  <a:srgbClr val="000000"/>
                </a:solidFill>
                <a:latin typeface="Calibri"/>
                <a:cs typeface="Calibri"/>
              </a:rPr>
              <a:t>. </a:t>
            </a:r>
            <a:endParaRPr lang="en-US" sz="2000" i="0" u="none" strike="noStrike" kern="1200" cap="none" spc="0" baseline="0" dirty="0">
              <a:solidFill>
                <a:srgbClr val="000000"/>
              </a:solidFill>
              <a:uFillTx/>
              <a:latin typeface="Calibri"/>
              <a:cs typeface="Calibri"/>
            </a:endParaRPr>
          </a:p>
          <a:p>
            <a:pPr marL="228600" marR="0" lvl="0" indent="-228600" algn="l" defTabSz="914400" rtl="0" fontAlgn="auto" hangingPunct="1">
              <a:lnSpc>
                <a:spcPct val="120000"/>
              </a:lnSpc>
              <a:spcBef>
                <a:spcPts val="600"/>
              </a:spcBef>
              <a:spcAft>
                <a:spcPts val="0"/>
              </a:spcAft>
              <a:buSzPct val="100000"/>
              <a:buFont typeface="Arial"/>
              <a:buChar char="•"/>
              <a:tabLst/>
              <a:defRPr sz="1800" b="0" i="0" u="none" strike="noStrike" kern="0" cap="none" spc="0" baseline="0">
                <a:solidFill>
                  <a:srgbClr val="000000"/>
                </a:solidFill>
                <a:uFillTx/>
              </a:defRPr>
            </a:pPr>
            <a:r>
              <a:rPr lang="en-US" sz="2000" b="1" i="0" u="none" strike="noStrike" kern="1200" cap="none" spc="0" baseline="0" dirty="0">
                <a:solidFill>
                  <a:srgbClr val="000000"/>
                </a:solidFill>
                <a:uFillTx/>
                <a:latin typeface="Calibri"/>
                <a:cs typeface="Calibri"/>
              </a:rPr>
              <a:t>Videos: </a:t>
            </a:r>
            <a:r>
              <a:rPr lang="en-US" sz="2000" i="0" u="none" strike="noStrike" kern="1200" cap="none" spc="0" baseline="0" dirty="0" err="1">
                <a:solidFill>
                  <a:srgbClr val="000000"/>
                </a:solidFill>
                <a:uFillTx/>
                <a:latin typeface="Calibri"/>
                <a:cs typeface="Calibri"/>
              </a:rPr>
              <a:t>Ejemplos</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audiovisuales</a:t>
            </a:r>
            <a:r>
              <a:rPr lang="en-US" sz="2000" i="0" u="none" strike="noStrike" kern="1200" cap="none" spc="0" baseline="0" dirty="0">
                <a:solidFill>
                  <a:srgbClr val="000000"/>
                </a:solidFill>
                <a:uFillTx/>
                <a:latin typeface="Calibri"/>
                <a:cs typeface="Calibri"/>
              </a:rPr>
              <a:t> para </a:t>
            </a:r>
            <a:r>
              <a:rPr lang="en-US" sz="2000" i="0" u="none" strike="noStrike" kern="1200" cap="none" spc="0" baseline="0" dirty="0" err="1">
                <a:solidFill>
                  <a:srgbClr val="000000"/>
                </a:solidFill>
                <a:uFillTx/>
                <a:latin typeface="Calibri"/>
                <a:cs typeface="Calibri"/>
              </a:rPr>
              <a:t>completar</a:t>
            </a:r>
            <a:r>
              <a:rPr lang="en-US" sz="2000" i="0" u="none" strike="noStrike" kern="1200" cap="none" spc="0" baseline="0" dirty="0">
                <a:solidFill>
                  <a:srgbClr val="000000"/>
                </a:solidFill>
                <a:uFillTx/>
                <a:latin typeface="Calibri"/>
                <a:cs typeface="Calibri"/>
              </a:rPr>
              <a:t> las </a:t>
            </a:r>
            <a:r>
              <a:rPr lang="en-US" sz="2000" i="0" u="none" strike="noStrike" kern="1200" cap="none" spc="0" baseline="0" dirty="0" err="1">
                <a:solidFill>
                  <a:srgbClr val="000000"/>
                </a:solidFill>
                <a:uFillTx/>
                <a:latin typeface="Calibri"/>
                <a:cs typeface="Calibri"/>
              </a:rPr>
              <a:t>explicaciones</a:t>
            </a:r>
            <a:r>
              <a:rPr lang="en-US" sz="2000" i="0" u="none" strike="noStrike" kern="1200" cap="none" spc="0" baseline="0" dirty="0">
                <a:solidFill>
                  <a:srgbClr val="000000"/>
                </a:solidFill>
                <a:uFillTx/>
                <a:latin typeface="Calibri"/>
                <a:cs typeface="Calibri"/>
              </a:rPr>
              <a:t> y </a:t>
            </a:r>
            <a:r>
              <a:rPr lang="en-US" sz="2000" i="0" u="none" strike="noStrike" kern="1200" cap="none" spc="0" baseline="0" dirty="0" err="1">
                <a:solidFill>
                  <a:srgbClr val="000000"/>
                </a:solidFill>
                <a:uFillTx/>
                <a:latin typeface="Calibri"/>
                <a:cs typeface="Calibri"/>
              </a:rPr>
              <a:t>fomentar</a:t>
            </a:r>
            <a:r>
              <a:rPr lang="en-US" sz="2000" i="0" u="none" strike="noStrike" kern="1200" cap="none" spc="0" baseline="0" dirty="0">
                <a:solidFill>
                  <a:srgbClr val="000000"/>
                </a:solidFill>
                <a:uFillTx/>
                <a:latin typeface="Calibri"/>
                <a:cs typeface="Calibri"/>
              </a:rPr>
              <a:t> la </a:t>
            </a:r>
            <a:r>
              <a:rPr lang="en-US" sz="2000" i="0" u="none" strike="noStrike" kern="1200" cap="none" spc="0" baseline="0" dirty="0" err="1">
                <a:solidFill>
                  <a:srgbClr val="000000"/>
                </a:solidFill>
                <a:uFillTx/>
                <a:latin typeface="Calibri"/>
                <a:cs typeface="Calibri"/>
              </a:rPr>
              <a:t>reflexion</a:t>
            </a:r>
            <a:r>
              <a:rPr lang="en-US" sz="2000" i="0" u="none" strike="noStrike" kern="1200" cap="none" spc="0" baseline="0" dirty="0">
                <a:solidFill>
                  <a:srgbClr val="000000"/>
                </a:solidFill>
                <a:uFillTx/>
                <a:latin typeface="Calibri"/>
                <a:cs typeface="Calibri"/>
              </a:rPr>
              <a:t>. </a:t>
            </a:r>
          </a:p>
          <a:p>
            <a:pPr marL="228600" marR="0" lvl="0" indent="-228600" algn="l" defTabSz="914400" rtl="0" fontAlgn="auto" hangingPunct="1">
              <a:lnSpc>
                <a:spcPct val="120000"/>
              </a:lnSpc>
              <a:spcBef>
                <a:spcPts val="600"/>
              </a:spcBef>
              <a:spcAft>
                <a:spcPts val="0"/>
              </a:spcAft>
              <a:buSzPct val="100000"/>
              <a:buFont typeface="Arial"/>
              <a:buChar char="•"/>
              <a:tabLst/>
              <a:defRPr sz="1800" b="0" i="0" u="none" strike="noStrike" kern="0" cap="none" spc="0" baseline="0">
                <a:solidFill>
                  <a:srgbClr val="000000"/>
                </a:solidFill>
                <a:uFillTx/>
              </a:defRPr>
            </a:pPr>
            <a:r>
              <a:rPr lang="en-US" sz="2000" b="1" i="0" u="none" strike="noStrike" kern="1200" cap="none" spc="0" baseline="0" dirty="0" err="1">
                <a:solidFill>
                  <a:srgbClr val="000000"/>
                </a:solidFill>
                <a:uFillTx/>
                <a:latin typeface="Calibri"/>
                <a:cs typeface="Calibri"/>
              </a:rPr>
              <a:t>Thinglink</a:t>
            </a:r>
            <a:r>
              <a:rPr lang="en-US" sz="2000" b="1" i="0" u="none" strike="noStrike" kern="1200" cap="none" spc="0" baseline="0" dirty="0">
                <a:solidFill>
                  <a:srgbClr val="000000"/>
                </a:solidFill>
                <a:uFillTx/>
                <a:latin typeface="Calibri"/>
                <a:cs typeface="Calibri"/>
              </a:rPr>
              <a:t> 360 </a:t>
            </a:r>
            <a:r>
              <a:rPr lang="en-US" sz="2000" b="1" i="0" u="none" strike="noStrike" kern="1200" cap="none" spc="0" baseline="0" dirty="0" err="1">
                <a:solidFill>
                  <a:srgbClr val="000000"/>
                </a:solidFill>
                <a:uFillTx/>
                <a:latin typeface="Calibri"/>
                <a:cs typeface="Calibri"/>
              </a:rPr>
              <a:t>Entorno</a:t>
            </a:r>
            <a:r>
              <a:rPr lang="en-US" sz="2000" b="1" i="0" u="none" strike="noStrike" kern="1200" cap="none" spc="0" baseline="0" dirty="0">
                <a:solidFill>
                  <a:srgbClr val="000000"/>
                </a:solidFill>
                <a:uFillTx/>
                <a:latin typeface="Calibri"/>
                <a:cs typeface="Calibri"/>
              </a:rPr>
              <a:t> virtual</a:t>
            </a:r>
            <a:r>
              <a:rPr lang="en-US" sz="2000" i="0" u="none" strike="noStrike" kern="1200" cap="none" spc="0" baseline="0" dirty="0">
                <a:solidFill>
                  <a:srgbClr val="000000"/>
                </a:solidFill>
                <a:uFillTx/>
                <a:latin typeface="Calibri"/>
                <a:cs typeface="Calibri"/>
              </a:rPr>
              <a:t>: </a:t>
            </a:r>
            <a:r>
              <a:rPr lang="en-US" sz="2000" dirty="0" err="1">
                <a:solidFill>
                  <a:srgbClr val="000000"/>
                </a:solidFill>
                <a:latin typeface="Calibri"/>
                <a:cs typeface="Calibri"/>
              </a:rPr>
              <a:t>E</a:t>
            </a:r>
            <a:r>
              <a:rPr lang="en-US" sz="2000" i="0" u="none" strike="noStrike" kern="1200" cap="none" spc="0" baseline="0" dirty="0" err="1">
                <a:solidFill>
                  <a:srgbClr val="000000"/>
                </a:solidFill>
                <a:uFillTx/>
                <a:latin typeface="Calibri"/>
                <a:cs typeface="Calibri"/>
              </a:rPr>
              <a:t>ntorno</a:t>
            </a:r>
            <a:r>
              <a:rPr lang="en-US" sz="2000" i="0" u="none" strike="noStrike" kern="1200" cap="none" spc="0" baseline="0" dirty="0">
                <a:solidFill>
                  <a:srgbClr val="000000"/>
                </a:solidFill>
                <a:uFillTx/>
                <a:latin typeface="Calibri"/>
                <a:cs typeface="Calibri"/>
              </a:rPr>
              <a:t> virtual </a:t>
            </a:r>
            <a:r>
              <a:rPr lang="en-US" sz="2000" i="0" u="none" strike="noStrike" kern="1200" cap="none" spc="0" baseline="0" dirty="0" err="1">
                <a:solidFill>
                  <a:srgbClr val="000000"/>
                </a:solidFill>
                <a:uFillTx/>
                <a:latin typeface="Calibri"/>
                <a:cs typeface="Calibri"/>
              </a:rPr>
              <a:t>donde</a:t>
            </a:r>
            <a:r>
              <a:rPr lang="en-US" sz="2000" i="0" u="none" strike="noStrike" kern="1200" cap="none" spc="0" baseline="0" dirty="0">
                <a:solidFill>
                  <a:srgbClr val="000000"/>
                </a:solidFill>
                <a:uFillTx/>
                <a:latin typeface="Calibri"/>
                <a:cs typeface="Calibri"/>
              </a:rPr>
              <a:t> </a:t>
            </a:r>
            <a:r>
              <a:rPr lang="en-US" sz="2000" dirty="0">
                <a:solidFill>
                  <a:srgbClr val="000000"/>
                </a:solidFill>
                <a:latin typeface="Calibri"/>
                <a:cs typeface="Calibri"/>
              </a:rPr>
              <a:t>l</a:t>
            </a:r>
            <a:r>
              <a:rPr lang="en-US" sz="2000" i="0" u="none" strike="noStrike" kern="1200" cap="none" spc="0" baseline="0" dirty="0">
                <a:solidFill>
                  <a:srgbClr val="000000"/>
                </a:solidFill>
                <a:uFillTx/>
                <a:latin typeface="Calibri"/>
                <a:cs typeface="Calibri"/>
              </a:rPr>
              <a:t>os </a:t>
            </a:r>
            <a:r>
              <a:rPr lang="en-US" sz="2000" i="0" u="none" strike="noStrike" kern="1200" cap="none" spc="0" baseline="0" dirty="0" err="1">
                <a:solidFill>
                  <a:srgbClr val="000000"/>
                </a:solidFill>
                <a:uFillTx/>
                <a:latin typeface="Calibri"/>
                <a:cs typeface="Calibri"/>
              </a:rPr>
              <a:t>alumnos</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tendrán</a:t>
            </a:r>
            <a:r>
              <a:rPr lang="en-US" sz="2000" i="0" u="none" strike="noStrike" kern="1200" cap="none" spc="0" baseline="0" dirty="0">
                <a:solidFill>
                  <a:srgbClr val="000000"/>
                </a:solidFill>
                <a:uFillTx/>
                <a:latin typeface="Calibri"/>
                <a:cs typeface="Calibri"/>
              </a:rPr>
              <a:t> la </a:t>
            </a:r>
            <a:r>
              <a:rPr lang="en-US" sz="2000" i="0" u="none" strike="noStrike" kern="1200" cap="none" spc="0" baseline="0" dirty="0" err="1">
                <a:solidFill>
                  <a:srgbClr val="000000"/>
                </a:solidFill>
                <a:uFillTx/>
                <a:latin typeface="Calibri"/>
                <a:cs typeface="Calibri"/>
              </a:rPr>
              <a:t>posibilidad</a:t>
            </a:r>
            <a:r>
              <a:rPr lang="en-US" sz="2000" i="0" u="none" strike="noStrike" kern="1200" cap="none" spc="0" baseline="0" dirty="0">
                <a:solidFill>
                  <a:srgbClr val="000000"/>
                </a:solidFill>
                <a:uFillTx/>
                <a:latin typeface="Calibri"/>
                <a:cs typeface="Calibri"/>
              </a:rPr>
              <a:t> de </a:t>
            </a:r>
            <a:r>
              <a:rPr lang="en-US" sz="2000" i="0" u="none" strike="noStrike" kern="1200" cap="none" spc="0" baseline="0" dirty="0" err="1">
                <a:solidFill>
                  <a:srgbClr val="000000"/>
                </a:solidFill>
                <a:uFillTx/>
                <a:latin typeface="Calibri"/>
                <a:cs typeface="Calibri"/>
              </a:rPr>
              <a:t>explorar</a:t>
            </a:r>
            <a:r>
              <a:rPr lang="en-US" sz="2000" i="0" u="none" strike="noStrike" kern="1200" cap="none" spc="0" baseline="0" dirty="0">
                <a:solidFill>
                  <a:srgbClr val="000000"/>
                </a:solidFill>
                <a:uFillTx/>
                <a:latin typeface="Calibri"/>
                <a:cs typeface="Calibri"/>
              </a:rPr>
              <a:t> y </a:t>
            </a:r>
            <a:r>
              <a:rPr lang="en-US" sz="2000" i="0" u="none" strike="noStrike" kern="1200" cap="none" spc="0" baseline="0" dirty="0" err="1">
                <a:solidFill>
                  <a:srgbClr val="000000"/>
                </a:solidFill>
                <a:uFillTx/>
                <a:latin typeface="Calibri"/>
                <a:cs typeface="Calibri"/>
              </a:rPr>
              <a:t>descubrir</a:t>
            </a:r>
            <a:r>
              <a:rPr lang="en-US" sz="2000" i="0" u="none" strike="noStrike" kern="1200" cap="none" spc="0" baseline="0" dirty="0">
                <a:solidFill>
                  <a:srgbClr val="000000"/>
                </a:solidFill>
                <a:uFillTx/>
                <a:latin typeface="Calibri"/>
                <a:cs typeface="Calibri"/>
              </a:rPr>
              <a:t> por </a:t>
            </a:r>
            <a:r>
              <a:rPr lang="en-US" sz="2000" i="0" u="none" strike="noStrike" kern="1200" cap="none" spc="0" baseline="0" dirty="0" err="1">
                <a:solidFill>
                  <a:srgbClr val="000000"/>
                </a:solidFill>
                <a:uFillTx/>
                <a:latin typeface="Calibri"/>
                <a:cs typeface="Calibri"/>
              </a:rPr>
              <a:t>ellos</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mismos</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entornos</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donde</a:t>
            </a:r>
            <a:r>
              <a:rPr lang="en-US" sz="2000" i="0" u="none" strike="noStrike" kern="1200" cap="none" spc="0" baseline="0" dirty="0">
                <a:solidFill>
                  <a:srgbClr val="000000"/>
                </a:solidFill>
                <a:uFillTx/>
                <a:latin typeface="Calibri"/>
                <a:cs typeface="Calibri"/>
              </a:rPr>
              <a:t> son </a:t>
            </a:r>
            <a:r>
              <a:rPr lang="en-US" sz="2000" i="0" u="none" strike="noStrike" kern="1200" cap="none" spc="0" baseline="0" dirty="0" err="1">
                <a:solidFill>
                  <a:srgbClr val="000000"/>
                </a:solidFill>
                <a:uFillTx/>
                <a:latin typeface="Calibri"/>
                <a:cs typeface="Calibri"/>
              </a:rPr>
              <a:t>aplicados</a:t>
            </a:r>
            <a:r>
              <a:rPr lang="en-US" sz="2000" i="0" u="none" strike="noStrike" kern="1200" cap="none" spc="0" baseline="0" dirty="0">
                <a:solidFill>
                  <a:srgbClr val="000000"/>
                </a:solidFill>
                <a:uFillTx/>
                <a:latin typeface="Calibri"/>
                <a:cs typeface="Calibri"/>
              </a:rPr>
              <a:t> los </a:t>
            </a:r>
            <a:r>
              <a:rPr lang="en-US" sz="2000" i="0" u="none" strike="noStrike" kern="1200" cap="none" spc="0" baseline="0" dirty="0" err="1">
                <a:solidFill>
                  <a:srgbClr val="000000"/>
                </a:solidFill>
                <a:uFillTx/>
                <a:latin typeface="Calibri"/>
                <a:cs typeface="Calibri"/>
              </a:rPr>
              <a:t>conceptos</a:t>
            </a:r>
            <a:r>
              <a:rPr lang="en-US" sz="2000" i="0" u="none" strike="noStrike" kern="1200" cap="none" spc="0" baseline="0" dirty="0">
                <a:solidFill>
                  <a:srgbClr val="000000"/>
                </a:solidFill>
                <a:uFillTx/>
                <a:latin typeface="Calibri"/>
                <a:cs typeface="Calibri"/>
              </a:rPr>
              <a:t> Lean.</a:t>
            </a:r>
          </a:p>
        </p:txBody>
      </p:sp>
      <p:sp>
        <p:nvSpPr>
          <p:cNvPr id="3" name="Rectángulo 3">
            <a:extLst>
              <a:ext uri="{FF2B5EF4-FFF2-40B4-BE49-F238E27FC236}">
                <a16:creationId xmlns:a16="http://schemas.microsoft.com/office/drawing/2014/main" id="{CFB840B0-1AFC-4800-8EB2-CF912228C107}"/>
              </a:ext>
            </a:extLst>
          </p:cNvPr>
          <p:cNvSpPr/>
          <p:nvPr/>
        </p:nvSpPr>
        <p:spPr>
          <a:xfrm>
            <a:off x="3356314" y="3189619"/>
            <a:ext cx="6096003" cy="12464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p:txBody>
      </p:sp>
      <p:sp>
        <p:nvSpPr>
          <p:cNvPr id="4" name="Otsikko 1">
            <a:extLst>
              <a:ext uri="{FF2B5EF4-FFF2-40B4-BE49-F238E27FC236}">
                <a16:creationId xmlns:a16="http://schemas.microsoft.com/office/drawing/2014/main" id="{DEF7E39F-16CF-4C71-AF1C-72A36804668C}"/>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r>
              <a:rPr kumimoji="0" lang="en-US" sz="4100" b="1" i="0" u="none" strike="noStrike" kern="1200" cap="none" spc="0" normalizeH="0" baseline="0" noProof="0" dirty="0">
                <a:ln>
                  <a:noFill/>
                </a:ln>
                <a:solidFill>
                  <a:srgbClr val="000000"/>
                </a:solidFill>
                <a:effectLst/>
                <a:uLnTx/>
                <a:uFillTx/>
                <a:latin typeface="Calibri"/>
                <a:ea typeface="+mn-ea"/>
                <a:cs typeface="+mn-cs"/>
              </a:rPr>
              <a:t>TIPOS DE ACTIVIDADES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41">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83BA1626-0B36-46B1-960A-61A2F82ED52D}"/>
              </a:ext>
            </a:extLst>
          </p:cNvPr>
          <p:cNvSpPr txBox="1"/>
          <p:nvPr/>
        </p:nvSpPr>
        <p:spPr>
          <a:xfrm>
            <a:off x="306278" y="1806391"/>
            <a:ext cx="11579440" cy="2751542"/>
          </a:xfrm>
          <a:prstGeom prst="rect">
            <a:avLst/>
          </a:prstGeom>
          <a:noFill/>
          <a:ln cap="flat">
            <a:noFill/>
          </a:ln>
        </p:spPr>
        <p:txBody>
          <a:bodyPr vert="horz" wrap="square" lIns="91440" tIns="45720" rIns="91440" bIns="45720" anchor="t" anchorCtr="0" compatLnSpc="1">
            <a:noAutofit/>
          </a:bodyPr>
          <a:lstStyle/>
          <a:p>
            <a:pPr marL="0" marR="0" lvl="0" indent="0" algn="just"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US" sz="2000" i="0" u="none" strike="noStrike" kern="1200" cap="none" spc="0" baseline="0" dirty="0" err="1">
                <a:solidFill>
                  <a:srgbClr val="000000"/>
                </a:solidFill>
                <a:uFillTx/>
                <a:latin typeface="Calibri"/>
                <a:cs typeface="Calibri"/>
              </a:rPr>
              <a:t>Thinglink</a:t>
            </a:r>
            <a:r>
              <a:rPr lang="en-US" sz="2000" i="0" u="none" strike="noStrike" kern="1200" cap="none" spc="0" baseline="0" dirty="0">
                <a:solidFill>
                  <a:srgbClr val="000000"/>
                </a:solidFill>
                <a:uFillTx/>
                <a:latin typeface="Calibri"/>
                <a:cs typeface="Calibri"/>
              </a:rPr>
              <a:t> 360</a:t>
            </a:r>
            <a:r>
              <a:rPr lang="en-US" sz="2000" b="1" i="0" u="none" strike="noStrike" kern="1200" cap="none" spc="0" baseline="0" dirty="0">
                <a:uFillTx/>
                <a:latin typeface="Calibri"/>
              </a:rPr>
              <a:t> °</a:t>
            </a:r>
            <a:r>
              <a:rPr lang="es-ES" sz="2000" dirty="0"/>
              <a:t> </a:t>
            </a:r>
            <a:r>
              <a:rPr lang="en-US" sz="2000" i="0" u="none" strike="noStrike" kern="1200" cap="none" spc="0" baseline="0" dirty="0">
                <a:solidFill>
                  <a:srgbClr val="000000"/>
                </a:solidFill>
                <a:uFillTx/>
                <a:latin typeface="Calibri"/>
                <a:cs typeface="Calibri"/>
              </a:rPr>
              <a:t> es una </a:t>
            </a:r>
            <a:r>
              <a:rPr lang="en-US" sz="2000" i="0" u="none" strike="noStrike" kern="1200" cap="none" spc="0" baseline="0" dirty="0" err="1">
                <a:solidFill>
                  <a:srgbClr val="000000"/>
                </a:solidFill>
                <a:uFillTx/>
                <a:latin typeface="Calibri"/>
                <a:cs typeface="Calibri"/>
              </a:rPr>
              <a:t>premiada</a:t>
            </a:r>
            <a:r>
              <a:rPr lang="en-US" sz="2000" i="0" u="none" strike="noStrike" kern="1200" cap="none" spc="0" baseline="0" dirty="0">
                <a:solidFill>
                  <a:srgbClr val="000000"/>
                </a:solidFill>
                <a:uFillTx/>
                <a:latin typeface="Calibri"/>
                <a:cs typeface="Calibri"/>
              </a:rPr>
              <a:t> Plataforma </a:t>
            </a:r>
            <a:r>
              <a:rPr lang="en-US" sz="2000" i="0" u="none" strike="noStrike" kern="1200" cap="none" spc="0" baseline="0" dirty="0" err="1">
                <a:solidFill>
                  <a:srgbClr val="000000"/>
                </a:solidFill>
                <a:uFillTx/>
                <a:latin typeface="Calibri"/>
                <a:cs typeface="Calibri"/>
              </a:rPr>
              <a:t>tecnologica</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educacional</a:t>
            </a:r>
            <a:r>
              <a:rPr lang="en-US" sz="2000" i="0" u="none" strike="noStrike" kern="1200" cap="none" spc="0" baseline="0" dirty="0">
                <a:solidFill>
                  <a:srgbClr val="000000"/>
                </a:solidFill>
                <a:uFillTx/>
                <a:latin typeface="Calibri"/>
                <a:cs typeface="Calibri"/>
              </a:rPr>
              <a:t> que  </a:t>
            </a:r>
            <a:r>
              <a:rPr lang="en-US" sz="2000" i="0" u="none" strike="noStrike" kern="1200" cap="none" spc="0" baseline="0" dirty="0" err="1">
                <a:solidFill>
                  <a:srgbClr val="000000"/>
                </a:solidFill>
                <a:uFillTx/>
                <a:latin typeface="Calibri"/>
                <a:cs typeface="Calibri"/>
              </a:rPr>
              <a:t>permite</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facilmente</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aumentar</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imagenes</a:t>
            </a:r>
            <a:r>
              <a:rPr lang="en-US" sz="2000" i="0" u="none" strike="noStrike" kern="1200" cap="none" spc="0" baseline="0" dirty="0">
                <a:solidFill>
                  <a:srgbClr val="000000"/>
                </a:solidFill>
                <a:uFillTx/>
                <a:latin typeface="Calibri"/>
                <a:cs typeface="Calibri"/>
              </a:rPr>
              <a:t>, videos y </a:t>
            </a:r>
            <a:r>
              <a:rPr lang="en-US" sz="2000" i="0" u="none" strike="noStrike" kern="1200" cap="none" spc="0" baseline="0" dirty="0" err="1">
                <a:solidFill>
                  <a:srgbClr val="000000"/>
                </a:solidFill>
                <a:uFillTx/>
                <a:latin typeface="Calibri"/>
                <a:cs typeface="Calibri"/>
              </a:rPr>
              <a:t>realizar</a:t>
            </a:r>
            <a:r>
              <a:rPr lang="en-US" sz="2000" i="0" u="none" strike="noStrike" kern="1200" cap="none" spc="0" baseline="0" dirty="0">
                <a:solidFill>
                  <a:srgbClr val="000000"/>
                </a:solidFill>
                <a:uFillTx/>
                <a:latin typeface="Calibri"/>
                <a:cs typeface="Calibri"/>
              </a:rPr>
              <a:t> tours </a:t>
            </a:r>
            <a:r>
              <a:rPr lang="en-US" sz="2000" i="0" u="none" strike="noStrike" kern="1200" cap="none" spc="0" baseline="0" dirty="0" err="1">
                <a:solidFill>
                  <a:srgbClr val="000000"/>
                </a:solidFill>
                <a:uFillTx/>
                <a:latin typeface="Calibri"/>
                <a:cs typeface="Calibri"/>
              </a:rPr>
              <a:t>virtuales</a:t>
            </a:r>
            <a:r>
              <a:rPr lang="en-US" sz="2000" i="0" u="none" strike="noStrike" kern="1200" cap="none" spc="0" baseline="0" dirty="0">
                <a:solidFill>
                  <a:srgbClr val="000000"/>
                </a:solidFill>
                <a:uFillTx/>
                <a:latin typeface="Calibri"/>
                <a:cs typeface="Calibri"/>
              </a:rPr>
              <a:t> con </a:t>
            </a:r>
            <a:r>
              <a:rPr lang="en-US" sz="2000" i="0" u="none" strike="noStrike" kern="1200" cap="none" spc="0" baseline="0" dirty="0" err="1">
                <a:solidFill>
                  <a:srgbClr val="000000"/>
                </a:solidFill>
                <a:uFillTx/>
                <a:latin typeface="Calibri"/>
                <a:cs typeface="Calibri"/>
              </a:rPr>
              <a:t>información</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adicional</a:t>
            </a:r>
            <a:r>
              <a:rPr lang="en-US" sz="2000" i="0" u="none" strike="noStrike" kern="1200" cap="none" spc="0" baseline="0" dirty="0">
                <a:solidFill>
                  <a:srgbClr val="000000"/>
                </a:solidFill>
                <a:uFillTx/>
                <a:latin typeface="Calibri"/>
                <a:cs typeface="Calibri"/>
              </a:rPr>
              <a:t> y links. </a:t>
            </a:r>
            <a:r>
              <a:rPr lang="en-US" sz="2000" i="0" u="none" strike="noStrike" kern="1200" cap="none" spc="0" baseline="0" dirty="0" err="1">
                <a:solidFill>
                  <a:srgbClr val="000000"/>
                </a:solidFill>
                <a:uFillTx/>
                <a:latin typeface="Calibri"/>
                <a:cs typeface="Calibri"/>
              </a:rPr>
              <a:t>Cerca</a:t>
            </a:r>
            <a:r>
              <a:rPr lang="en-US" sz="2000" i="0" u="none" strike="noStrike" kern="1200" cap="none" spc="0" baseline="0" dirty="0">
                <a:solidFill>
                  <a:srgbClr val="000000"/>
                </a:solidFill>
                <a:uFillTx/>
                <a:latin typeface="Calibri"/>
                <a:cs typeface="Calibri"/>
              </a:rPr>
              <a:t> de 4 </a:t>
            </a:r>
            <a:r>
              <a:rPr lang="en-US" sz="2000" i="0" u="none" strike="noStrike" kern="1200" cap="none" spc="0" baseline="0" dirty="0" err="1">
                <a:solidFill>
                  <a:srgbClr val="000000"/>
                </a:solidFill>
                <a:uFillTx/>
                <a:latin typeface="Calibri"/>
                <a:cs typeface="Calibri"/>
              </a:rPr>
              <a:t>millones</a:t>
            </a:r>
            <a:r>
              <a:rPr lang="en-US" sz="2000" i="0" u="none" strike="noStrike" kern="1200" cap="none" spc="0" baseline="0" dirty="0">
                <a:solidFill>
                  <a:srgbClr val="000000"/>
                </a:solidFill>
                <a:uFillTx/>
                <a:latin typeface="Calibri"/>
                <a:cs typeface="Calibri"/>
              </a:rPr>
              <a:t> de </a:t>
            </a:r>
            <a:r>
              <a:rPr lang="en-US" sz="2000" i="0" u="none" strike="noStrike" kern="1200" cap="none" spc="0" baseline="0" dirty="0" err="1">
                <a:solidFill>
                  <a:srgbClr val="000000"/>
                </a:solidFill>
                <a:uFillTx/>
                <a:latin typeface="Calibri"/>
                <a:cs typeface="Calibri"/>
              </a:rPr>
              <a:t>profesores</a:t>
            </a:r>
            <a:r>
              <a:rPr lang="en-US" sz="2000" i="0" u="none" strike="noStrike" kern="1200" cap="none" spc="0" baseline="0" dirty="0">
                <a:solidFill>
                  <a:srgbClr val="000000"/>
                </a:solidFill>
                <a:uFillTx/>
                <a:latin typeface="Calibri"/>
                <a:cs typeface="Calibri"/>
              </a:rPr>
              <a:t> y </a:t>
            </a:r>
            <a:r>
              <a:rPr lang="en-US" sz="2000" i="0" u="none" strike="noStrike" kern="1200" cap="none" spc="0" baseline="0" dirty="0" err="1">
                <a:solidFill>
                  <a:srgbClr val="000000"/>
                </a:solidFill>
                <a:uFillTx/>
                <a:latin typeface="Calibri"/>
                <a:cs typeface="Calibri"/>
              </a:rPr>
              <a:t>alumnos</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utilizan</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Thinglink</a:t>
            </a:r>
            <a:r>
              <a:rPr lang="en-US" sz="2000" i="0" u="none" strike="noStrike" kern="1200" cap="none" spc="0" baseline="0" dirty="0">
                <a:solidFill>
                  <a:srgbClr val="000000"/>
                </a:solidFill>
                <a:uFillTx/>
                <a:latin typeface="Calibri"/>
                <a:cs typeface="Calibri"/>
              </a:rPr>
              <a:t> para </a:t>
            </a:r>
            <a:r>
              <a:rPr lang="en-US" sz="2000" i="0" u="none" strike="noStrike" kern="1200" cap="none" spc="0" baseline="0" dirty="0" err="1">
                <a:solidFill>
                  <a:srgbClr val="000000"/>
                </a:solidFill>
                <a:uFillTx/>
                <a:latin typeface="Calibri"/>
                <a:cs typeface="Calibri"/>
              </a:rPr>
              <a:t>crear</a:t>
            </a:r>
            <a:r>
              <a:rPr lang="en-US" sz="2000" i="0" u="none" strike="noStrike" kern="1200" cap="none" spc="0" baseline="0" dirty="0">
                <a:solidFill>
                  <a:srgbClr val="000000"/>
                </a:solidFill>
                <a:uFillTx/>
                <a:latin typeface="Calibri"/>
                <a:cs typeface="Calibri"/>
              </a:rPr>
              <a:t> y </a:t>
            </a:r>
            <a:r>
              <a:rPr lang="en-US" sz="2000" i="0" u="none" strike="noStrike" kern="1200" cap="none" spc="0" baseline="0" dirty="0" err="1">
                <a:solidFill>
                  <a:srgbClr val="000000"/>
                </a:solidFill>
                <a:uFillTx/>
                <a:latin typeface="Calibri"/>
                <a:cs typeface="Calibri"/>
              </a:rPr>
              <a:t>tener</a:t>
            </a:r>
            <a:r>
              <a:rPr lang="en-US" sz="2000" i="0" u="none" strike="noStrike" kern="1200" cap="none" spc="0" baseline="0" dirty="0">
                <a:solidFill>
                  <a:srgbClr val="000000"/>
                </a:solidFill>
                <a:uFillTx/>
                <a:latin typeface="Calibri"/>
                <a:cs typeface="Calibri"/>
              </a:rPr>
              <a:t> accessible </a:t>
            </a:r>
            <a:r>
              <a:rPr lang="en-US" sz="2000" i="0" u="none" strike="noStrike" kern="1200" cap="none" spc="0" baseline="0" dirty="0" err="1">
                <a:solidFill>
                  <a:srgbClr val="000000"/>
                </a:solidFill>
                <a:uFillTx/>
                <a:latin typeface="Calibri"/>
                <a:cs typeface="Calibri"/>
              </a:rPr>
              <a:t>en</a:t>
            </a:r>
            <a:r>
              <a:rPr lang="en-US" sz="2000" i="0" u="none" strike="noStrike" kern="1200" cap="none" spc="0" baseline="0" dirty="0">
                <a:solidFill>
                  <a:srgbClr val="000000"/>
                </a:solidFill>
                <a:uFillTx/>
                <a:latin typeface="Calibri"/>
                <a:cs typeface="Calibri"/>
              </a:rPr>
              <a:t> la </a:t>
            </a:r>
            <a:r>
              <a:rPr lang="en-US" sz="2000" i="0" u="none" strike="noStrike" kern="1200" cap="none" spc="0" baseline="0" dirty="0" err="1">
                <a:solidFill>
                  <a:srgbClr val="000000"/>
                </a:solidFill>
                <a:uFillTx/>
                <a:latin typeface="Calibri"/>
                <a:cs typeface="Calibri"/>
              </a:rPr>
              <a:t>nube</a:t>
            </a:r>
            <a:r>
              <a:rPr lang="en-US" sz="2000" i="0" u="none" strike="noStrike" kern="1200" cap="none" spc="0" baseline="0" dirty="0">
                <a:solidFill>
                  <a:srgbClr val="000000"/>
                </a:solidFill>
                <a:uFillTx/>
                <a:latin typeface="Calibri"/>
                <a:cs typeface="Calibri"/>
              </a:rPr>
              <a:t>,  </a:t>
            </a:r>
            <a:r>
              <a:rPr lang="en-US" sz="2000" i="0" u="none" strike="noStrike" kern="1200" cap="none" spc="0" baseline="0" dirty="0" err="1">
                <a:solidFill>
                  <a:srgbClr val="000000"/>
                </a:solidFill>
                <a:uFillTx/>
                <a:latin typeface="Calibri"/>
                <a:cs typeface="Calibri"/>
              </a:rPr>
              <a:t>experiencias</a:t>
            </a:r>
            <a:r>
              <a:rPr lang="en-US" sz="2000" i="0" u="none" strike="noStrike" kern="1200" cap="none" spc="0" baseline="0" dirty="0">
                <a:solidFill>
                  <a:srgbClr val="000000"/>
                </a:solidFill>
                <a:uFillTx/>
                <a:latin typeface="Calibri"/>
                <a:cs typeface="Calibri"/>
              </a:rPr>
              <a:t> de </a:t>
            </a:r>
            <a:r>
              <a:rPr lang="en-US" sz="2000" i="0" u="none" strike="noStrike" kern="1200" cap="none" spc="0" baseline="0" dirty="0" err="1">
                <a:solidFill>
                  <a:srgbClr val="000000"/>
                </a:solidFill>
                <a:uFillTx/>
                <a:latin typeface="Calibri"/>
                <a:cs typeface="Calibri"/>
              </a:rPr>
              <a:t>aprendizaje</a:t>
            </a:r>
            <a:r>
              <a:rPr lang="en-US" sz="2000" i="0" u="none" strike="noStrike" kern="1200" cap="none" spc="0" baseline="0" dirty="0">
                <a:solidFill>
                  <a:srgbClr val="000000"/>
                </a:solidFill>
                <a:uFillTx/>
                <a:latin typeface="Calibri"/>
                <a:cs typeface="Calibri"/>
              </a:rPr>
              <a:t> de una forma visual. </a:t>
            </a:r>
          </a:p>
          <a:p>
            <a:pPr marL="0" marR="0" lvl="0" indent="0" algn="just"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US" sz="2000" b="0" i="0" u="none" strike="noStrike" kern="1200" cap="none" spc="0" baseline="0" dirty="0" err="1">
                <a:solidFill>
                  <a:srgbClr val="000000"/>
                </a:solidFill>
                <a:uFillTx/>
                <a:latin typeface="Calibri"/>
                <a:cs typeface="Calibri"/>
              </a:rPr>
              <a:t>ThingLink</a:t>
            </a:r>
            <a:r>
              <a:rPr lang="en-US" sz="2000" b="0" i="0" u="none" strike="noStrike" kern="1200" cap="none" spc="0" baseline="0" dirty="0">
                <a:solidFill>
                  <a:srgbClr val="000000"/>
                </a:solidFill>
                <a:uFillTx/>
                <a:latin typeface="Calibri"/>
                <a:cs typeface="Calibri"/>
              </a:rPr>
              <a:t> no </a:t>
            </a:r>
            <a:r>
              <a:rPr lang="en-US" sz="2000" b="0" i="0" u="none" strike="noStrike" kern="1200" cap="none" spc="0" baseline="0" dirty="0" err="1">
                <a:solidFill>
                  <a:srgbClr val="000000"/>
                </a:solidFill>
                <a:uFillTx/>
                <a:latin typeface="Calibri"/>
                <a:cs typeface="Calibri"/>
              </a:rPr>
              <a:t>puede</a:t>
            </a:r>
            <a:r>
              <a:rPr lang="en-US" sz="2000" b="0" i="0" u="none" strike="noStrike" kern="1200" cap="none" spc="0" baseline="0" dirty="0">
                <a:solidFill>
                  <a:srgbClr val="000000"/>
                </a:solidFill>
                <a:uFillTx/>
                <a:latin typeface="Calibri"/>
                <a:cs typeface="Calibri"/>
              </a:rPr>
              <a:t> ser </a:t>
            </a:r>
            <a:r>
              <a:rPr lang="en-US" sz="2000" b="0" i="0" u="none" strike="noStrike" kern="1200" cap="none" spc="0" baseline="0" dirty="0" err="1">
                <a:solidFill>
                  <a:srgbClr val="000000"/>
                </a:solidFill>
                <a:uFillTx/>
                <a:latin typeface="Calibri"/>
                <a:cs typeface="Calibri"/>
              </a:rPr>
              <a:t>descargado</a:t>
            </a:r>
            <a:r>
              <a:rPr lang="en-US" sz="2000" b="0" i="0" u="none" strike="noStrike" kern="1200" cap="none" spc="0" baseline="0" dirty="0">
                <a:solidFill>
                  <a:srgbClr val="000000"/>
                </a:solidFill>
                <a:uFillTx/>
                <a:latin typeface="Calibri"/>
                <a:cs typeface="Calibri"/>
              </a:rPr>
              <a:t>. La </a:t>
            </a:r>
            <a:r>
              <a:rPr lang="en-US" sz="2000" b="0" i="0" u="none" strike="noStrike" kern="1200" cap="none" spc="0" baseline="0" dirty="0" err="1">
                <a:solidFill>
                  <a:srgbClr val="000000"/>
                </a:solidFill>
                <a:uFillTx/>
                <a:latin typeface="Calibri"/>
                <a:cs typeface="Calibri"/>
              </a:rPr>
              <a:t>única</a:t>
            </a:r>
            <a:r>
              <a:rPr lang="en-US" sz="2000" b="0" i="0" u="none" strike="noStrike" kern="1200" cap="none" spc="0" baseline="0" dirty="0">
                <a:solidFill>
                  <a:srgbClr val="000000"/>
                </a:solidFill>
                <a:uFillTx/>
                <a:latin typeface="Calibri"/>
                <a:cs typeface="Calibri"/>
              </a:rPr>
              <a:t> forma de </a:t>
            </a:r>
            <a:r>
              <a:rPr lang="en-US" sz="2000" b="0" i="0" u="none" strike="noStrike" kern="1200" cap="none" spc="0" baseline="0" dirty="0" err="1">
                <a:solidFill>
                  <a:srgbClr val="000000"/>
                </a:solidFill>
                <a:uFillTx/>
                <a:latin typeface="Calibri"/>
                <a:cs typeface="Calibri"/>
              </a:rPr>
              <a:t>trabajar</a:t>
            </a:r>
            <a:r>
              <a:rPr lang="en-US" sz="2000" b="0" i="0" u="none" strike="noStrike" kern="1200" cap="none" spc="0" baseline="0" dirty="0">
                <a:solidFill>
                  <a:srgbClr val="000000"/>
                </a:solidFill>
                <a:uFillTx/>
                <a:latin typeface="Calibri"/>
                <a:cs typeface="Calibri"/>
              </a:rPr>
              <a:t> con </a:t>
            </a:r>
            <a:r>
              <a:rPr lang="en-US" sz="2000" b="0" i="0" u="none" strike="noStrike" kern="1200" cap="none" spc="0" baseline="0" dirty="0" err="1">
                <a:solidFill>
                  <a:srgbClr val="000000"/>
                </a:solidFill>
                <a:uFillTx/>
                <a:latin typeface="Calibri"/>
                <a:cs typeface="Calibri"/>
              </a:rPr>
              <a:t>estos</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proyectos</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basados</a:t>
            </a:r>
            <a:r>
              <a:rPr lang="en-US" sz="2000" b="0" i="0" u="none" strike="noStrike" kern="1200" cap="none" spc="0" baseline="0" dirty="0">
                <a:solidFill>
                  <a:srgbClr val="000000"/>
                </a:solidFill>
                <a:uFillTx/>
                <a:latin typeface="Calibri"/>
                <a:cs typeface="Calibri"/>
              </a:rPr>
              <a:t> </a:t>
            </a:r>
            <a:r>
              <a:rPr lang="en-US" sz="2000" b="0" i="0" u="none" strike="noStrike" kern="1200" cap="none" spc="0" baseline="0" dirty="0" err="1">
                <a:solidFill>
                  <a:srgbClr val="000000"/>
                </a:solidFill>
                <a:uFillTx/>
                <a:latin typeface="Calibri"/>
                <a:cs typeface="Calibri"/>
              </a:rPr>
              <a:t>en</a:t>
            </a:r>
            <a:r>
              <a:rPr lang="en-US" sz="2000" b="0" i="0" u="none" strike="noStrike" kern="1200" cap="none" spc="0" baseline="0" dirty="0">
                <a:solidFill>
                  <a:srgbClr val="000000"/>
                </a:solidFill>
                <a:uFillTx/>
                <a:latin typeface="Calibri"/>
                <a:cs typeface="Calibri"/>
              </a:rPr>
              <a:t> la </a:t>
            </a:r>
            <a:r>
              <a:rPr lang="en-US" sz="2000" b="0" i="0" u="none" strike="noStrike" kern="1200" cap="none" spc="0" baseline="0" dirty="0" err="1">
                <a:solidFill>
                  <a:srgbClr val="000000"/>
                </a:solidFill>
                <a:uFillTx/>
                <a:latin typeface="Calibri"/>
                <a:cs typeface="Calibri"/>
              </a:rPr>
              <a:t>interacción</a:t>
            </a:r>
            <a:r>
              <a:rPr lang="en-US" sz="2000" b="0" i="0" u="none" strike="noStrike" kern="1200" cap="none" spc="0" baseline="0" dirty="0">
                <a:solidFill>
                  <a:srgbClr val="000000"/>
                </a:solidFill>
                <a:uFillTx/>
                <a:latin typeface="Calibri"/>
                <a:cs typeface="Calibri"/>
              </a:rPr>
              <a:t> es </a:t>
            </a:r>
            <a:r>
              <a:rPr lang="en-US" sz="2000" dirty="0">
                <a:solidFill>
                  <a:srgbClr val="000000"/>
                </a:solidFill>
                <a:latin typeface="Calibri"/>
                <a:cs typeface="Calibri"/>
              </a:rPr>
              <a:t>online. Los </a:t>
            </a:r>
            <a:r>
              <a:rPr lang="en-US" sz="2000" dirty="0" err="1">
                <a:solidFill>
                  <a:srgbClr val="000000"/>
                </a:solidFill>
                <a:latin typeface="Calibri"/>
                <a:cs typeface="Calibri"/>
              </a:rPr>
              <a:t>proyectos</a:t>
            </a:r>
            <a:r>
              <a:rPr lang="en-US" sz="2000" dirty="0">
                <a:solidFill>
                  <a:srgbClr val="000000"/>
                </a:solidFill>
                <a:latin typeface="Calibri"/>
                <a:cs typeface="Calibri"/>
              </a:rPr>
              <a:t> </a:t>
            </a:r>
            <a:r>
              <a:rPr lang="en-US" sz="2000" dirty="0" err="1">
                <a:solidFill>
                  <a:srgbClr val="000000"/>
                </a:solidFill>
                <a:latin typeface="Calibri"/>
                <a:cs typeface="Calibri"/>
              </a:rPr>
              <a:t>pueden</a:t>
            </a:r>
            <a:r>
              <a:rPr lang="en-US" sz="2000" dirty="0">
                <a:solidFill>
                  <a:srgbClr val="000000"/>
                </a:solidFill>
                <a:latin typeface="Calibri"/>
                <a:cs typeface="Calibri"/>
              </a:rPr>
              <a:t> ser </a:t>
            </a:r>
            <a:r>
              <a:rPr lang="en-US" sz="2000" dirty="0" err="1">
                <a:solidFill>
                  <a:srgbClr val="000000"/>
                </a:solidFill>
                <a:latin typeface="Calibri"/>
                <a:cs typeface="Calibri"/>
              </a:rPr>
              <a:t>compartidos</a:t>
            </a:r>
            <a:r>
              <a:rPr lang="en-US" sz="2000" dirty="0">
                <a:solidFill>
                  <a:srgbClr val="000000"/>
                </a:solidFill>
                <a:latin typeface="Calibri"/>
                <a:cs typeface="Calibri"/>
              </a:rPr>
              <a:t> via link o </a:t>
            </a:r>
            <a:r>
              <a:rPr lang="en-US" sz="2000" dirty="0" err="1">
                <a:solidFill>
                  <a:srgbClr val="000000"/>
                </a:solidFill>
                <a:latin typeface="Calibri"/>
                <a:cs typeface="Calibri"/>
              </a:rPr>
              <a:t>pueden</a:t>
            </a:r>
            <a:r>
              <a:rPr lang="en-US" sz="2000" dirty="0">
                <a:solidFill>
                  <a:srgbClr val="000000"/>
                </a:solidFill>
                <a:latin typeface="Calibri"/>
                <a:cs typeface="Calibri"/>
              </a:rPr>
              <a:t> ser </a:t>
            </a:r>
            <a:r>
              <a:rPr lang="en-US" sz="2000" dirty="0" err="1">
                <a:solidFill>
                  <a:srgbClr val="000000"/>
                </a:solidFill>
                <a:latin typeface="Calibri"/>
                <a:cs typeface="Calibri"/>
              </a:rPr>
              <a:t>incrustados</a:t>
            </a:r>
            <a:r>
              <a:rPr lang="en-US" sz="2000" dirty="0">
                <a:solidFill>
                  <a:srgbClr val="000000"/>
                </a:solidFill>
                <a:latin typeface="Calibri"/>
                <a:cs typeface="Calibri"/>
              </a:rPr>
              <a:t> </a:t>
            </a:r>
            <a:r>
              <a:rPr lang="en-US" sz="2000" dirty="0" err="1">
                <a:solidFill>
                  <a:srgbClr val="000000"/>
                </a:solidFill>
                <a:latin typeface="Calibri"/>
                <a:cs typeface="Calibri"/>
              </a:rPr>
              <a:t>en</a:t>
            </a:r>
            <a:r>
              <a:rPr lang="en-US" sz="2000" dirty="0">
                <a:solidFill>
                  <a:srgbClr val="000000"/>
                </a:solidFill>
                <a:latin typeface="Calibri"/>
                <a:cs typeface="Calibri"/>
              </a:rPr>
              <a:t> </a:t>
            </a:r>
            <a:r>
              <a:rPr lang="en-US" sz="2000" dirty="0" err="1">
                <a:solidFill>
                  <a:srgbClr val="000000"/>
                </a:solidFill>
                <a:latin typeface="Calibri"/>
                <a:cs typeface="Calibri"/>
              </a:rPr>
              <a:t>otros</a:t>
            </a:r>
            <a:r>
              <a:rPr lang="en-US" sz="2000" dirty="0">
                <a:solidFill>
                  <a:srgbClr val="000000"/>
                </a:solidFill>
                <a:latin typeface="Calibri"/>
                <a:cs typeface="Calibri"/>
              </a:rPr>
              <a:t> sitios. </a:t>
            </a:r>
          </a:p>
          <a:p>
            <a:pPr marL="0" marR="0" lvl="0" indent="0" algn="just"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a:cs typeface="Calibri"/>
              </a:rPr>
              <a:t>El </a:t>
            </a:r>
            <a:r>
              <a:rPr lang="en-US" sz="2000" b="0" i="0" u="none" strike="noStrike" kern="1200" cap="none" spc="0" baseline="0" dirty="0" err="1">
                <a:solidFill>
                  <a:srgbClr val="000000"/>
                </a:solidFill>
                <a:uFillTx/>
                <a:latin typeface="Calibri"/>
                <a:cs typeface="Calibri"/>
              </a:rPr>
              <a:t>objetivo</a:t>
            </a:r>
            <a:r>
              <a:rPr lang="en-US" sz="2000" b="0" i="0" u="none" strike="noStrike" kern="1200" cap="none" spc="0" baseline="0" dirty="0">
                <a:solidFill>
                  <a:srgbClr val="000000"/>
                </a:solidFill>
                <a:uFillTx/>
                <a:latin typeface="Calibri"/>
                <a:cs typeface="Calibri"/>
              </a:rPr>
              <a:t> de</a:t>
            </a:r>
            <a:r>
              <a:rPr lang="en-US" sz="2000" dirty="0">
                <a:solidFill>
                  <a:srgbClr val="000000"/>
                </a:solidFill>
                <a:latin typeface="Calibri"/>
                <a:cs typeface="Calibri"/>
              </a:rPr>
              <a:t>l </a:t>
            </a:r>
            <a:r>
              <a:rPr lang="en-US" sz="2000" dirty="0" err="1">
                <a:solidFill>
                  <a:srgbClr val="000000"/>
                </a:solidFill>
                <a:latin typeface="Calibri"/>
                <a:cs typeface="Calibri"/>
              </a:rPr>
              <a:t>Thinglink</a:t>
            </a:r>
            <a:r>
              <a:rPr lang="en-US" sz="2000" dirty="0">
                <a:solidFill>
                  <a:srgbClr val="000000"/>
                </a:solidFill>
                <a:latin typeface="Calibri"/>
                <a:cs typeface="Calibri"/>
              </a:rPr>
              <a:t> </a:t>
            </a:r>
            <a:r>
              <a:rPr lang="en-US" sz="2000" dirty="0" err="1">
                <a:solidFill>
                  <a:srgbClr val="000000"/>
                </a:solidFill>
                <a:latin typeface="Calibri"/>
                <a:cs typeface="Calibri"/>
              </a:rPr>
              <a:t>en</a:t>
            </a:r>
            <a:r>
              <a:rPr lang="en-US" sz="2000" dirty="0">
                <a:solidFill>
                  <a:srgbClr val="000000"/>
                </a:solidFill>
                <a:latin typeface="Calibri"/>
                <a:cs typeface="Calibri"/>
              </a:rPr>
              <a:t> </a:t>
            </a:r>
            <a:r>
              <a:rPr lang="en-US" sz="2000" dirty="0" err="1">
                <a:solidFill>
                  <a:srgbClr val="000000"/>
                </a:solidFill>
                <a:latin typeface="Calibri"/>
                <a:cs typeface="Calibri"/>
              </a:rPr>
              <a:t>este</a:t>
            </a:r>
            <a:r>
              <a:rPr lang="en-US" sz="2000" dirty="0">
                <a:solidFill>
                  <a:srgbClr val="000000"/>
                </a:solidFill>
                <a:latin typeface="Calibri"/>
                <a:cs typeface="Calibri"/>
              </a:rPr>
              <a:t> </a:t>
            </a:r>
            <a:r>
              <a:rPr lang="en-US" sz="2000" dirty="0" err="1">
                <a:solidFill>
                  <a:srgbClr val="000000"/>
                </a:solidFill>
                <a:latin typeface="Calibri"/>
                <a:cs typeface="Calibri"/>
              </a:rPr>
              <a:t>proyecto</a:t>
            </a:r>
            <a:r>
              <a:rPr lang="en-US" sz="2000" dirty="0">
                <a:solidFill>
                  <a:srgbClr val="000000"/>
                </a:solidFill>
                <a:latin typeface="Calibri"/>
                <a:cs typeface="Calibri"/>
              </a:rPr>
              <a:t>: El </a:t>
            </a:r>
            <a:r>
              <a:rPr lang="en-US" sz="2000" dirty="0" err="1">
                <a:solidFill>
                  <a:srgbClr val="000000"/>
                </a:solidFill>
                <a:latin typeface="Calibri"/>
                <a:cs typeface="Calibri"/>
              </a:rPr>
              <a:t>objetivo</a:t>
            </a:r>
            <a:r>
              <a:rPr lang="en-US" sz="2000" dirty="0">
                <a:solidFill>
                  <a:srgbClr val="000000"/>
                </a:solidFill>
                <a:latin typeface="Calibri"/>
                <a:cs typeface="Calibri"/>
              </a:rPr>
              <a:t> es </a:t>
            </a:r>
            <a:r>
              <a:rPr lang="en-US" sz="2000" dirty="0" err="1">
                <a:solidFill>
                  <a:srgbClr val="000000"/>
                </a:solidFill>
                <a:latin typeface="Calibri"/>
                <a:cs typeface="Calibri"/>
              </a:rPr>
              <a:t>proporcionar</a:t>
            </a:r>
            <a:r>
              <a:rPr lang="en-US" sz="2000" dirty="0">
                <a:solidFill>
                  <a:srgbClr val="000000"/>
                </a:solidFill>
                <a:latin typeface="Calibri"/>
                <a:cs typeface="Calibri"/>
              </a:rPr>
              <a:t> a los </a:t>
            </a:r>
            <a:r>
              <a:rPr lang="en-US" sz="2000" dirty="0" err="1">
                <a:solidFill>
                  <a:srgbClr val="000000"/>
                </a:solidFill>
                <a:latin typeface="Calibri"/>
                <a:cs typeface="Calibri"/>
              </a:rPr>
              <a:t>alumnos</a:t>
            </a:r>
            <a:r>
              <a:rPr lang="en-US" sz="2000" dirty="0">
                <a:solidFill>
                  <a:srgbClr val="000000"/>
                </a:solidFill>
                <a:latin typeface="Calibri"/>
                <a:cs typeface="Calibri"/>
              </a:rPr>
              <a:t>  un </a:t>
            </a:r>
            <a:r>
              <a:rPr lang="en-US" sz="2000" dirty="0" err="1">
                <a:solidFill>
                  <a:srgbClr val="000000"/>
                </a:solidFill>
                <a:latin typeface="Calibri"/>
                <a:cs typeface="Calibri"/>
              </a:rPr>
              <a:t>entorno</a:t>
            </a:r>
            <a:r>
              <a:rPr lang="en-US" sz="2000" dirty="0">
                <a:solidFill>
                  <a:srgbClr val="000000"/>
                </a:solidFill>
                <a:latin typeface="Calibri"/>
                <a:cs typeface="Calibri"/>
              </a:rPr>
              <a:t> de </a:t>
            </a:r>
            <a:r>
              <a:rPr lang="en-US" sz="2000" dirty="0" err="1">
                <a:solidFill>
                  <a:srgbClr val="000000"/>
                </a:solidFill>
                <a:latin typeface="Calibri"/>
                <a:cs typeface="Calibri"/>
              </a:rPr>
              <a:t>autoestudio</a:t>
            </a:r>
            <a:r>
              <a:rPr lang="en-US" sz="2000" dirty="0">
                <a:solidFill>
                  <a:srgbClr val="000000"/>
                </a:solidFill>
                <a:latin typeface="Calibri"/>
                <a:cs typeface="Calibri"/>
              </a:rPr>
              <a:t>  </a:t>
            </a:r>
            <a:r>
              <a:rPr lang="en-US" sz="2000" dirty="0" err="1">
                <a:solidFill>
                  <a:srgbClr val="000000"/>
                </a:solidFill>
                <a:latin typeface="Calibri"/>
                <a:cs typeface="Calibri"/>
              </a:rPr>
              <a:t>como</a:t>
            </a:r>
            <a:r>
              <a:rPr lang="en-US" sz="2000" dirty="0">
                <a:solidFill>
                  <a:srgbClr val="000000"/>
                </a:solidFill>
                <a:latin typeface="Calibri"/>
                <a:cs typeface="Calibri"/>
              </a:rPr>
              <a:t> </a:t>
            </a:r>
            <a:r>
              <a:rPr lang="en-US" sz="2000" dirty="0" err="1">
                <a:solidFill>
                  <a:srgbClr val="000000"/>
                </a:solidFill>
                <a:latin typeface="Calibri"/>
                <a:cs typeface="Calibri"/>
              </a:rPr>
              <a:t>complemento</a:t>
            </a:r>
            <a:r>
              <a:rPr lang="en-US" sz="2000" dirty="0">
                <a:solidFill>
                  <a:srgbClr val="000000"/>
                </a:solidFill>
                <a:latin typeface="Calibri"/>
                <a:cs typeface="Calibri"/>
              </a:rPr>
              <a:t> a las </a:t>
            </a:r>
            <a:r>
              <a:rPr lang="en-US" sz="2000" dirty="0" err="1">
                <a:solidFill>
                  <a:srgbClr val="000000"/>
                </a:solidFill>
                <a:latin typeface="Calibri"/>
                <a:cs typeface="Calibri"/>
              </a:rPr>
              <a:t>explicaciones</a:t>
            </a:r>
            <a:r>
              <a:rPr lang="en-US" sz="2000" dirty="0">
                <a:solidFill>
                  <a:srgbClr val="000000"/>
                </a:solidFill>
                <a:latin typeface="Calibri"/>
                <a:cs typeface="Calibri"/>
              </a:rPr>
              <a:t> de </a:t>
            </a:r>
            <a:r>
              <a:rPr lang="en-US" sz="2000" dirty="0" err="1">
                <a:solidFill>
                  <a:srgbClr val="000000"/>
                </a:solidFill>
                <a:latin typeface="Calibri"/>
                <a:cs typeface="Calibri"/>
              </a:rPr>
              <a:t>conceptos</a:t>
            </a:r>
            <a:r>
              <a:rPr lang="en-US" sz="2000" dirty="0">
                <a:solidFill>
                  <a:srgbClr val="000000"/>
                </a:solidFill>
                <a:latin typeface="Calibri"/>
                <a:cs typeface="Calibri"/>
              </a:rPr>
              <a:t> Lean por </a:t>
            </a:r>
            <a:r>
              <a:rPr lang="en-US" sz="2000" dirty="0" err="1">
                <a:solidFill>
                  <a:srgbClr val="000000"/>
                </a:solidFill>
                <a:latin typeface="Calibri"/>
                <a:cs typeface="Calibri"/>
              </a:rPr>
              <a:t>parte</a:t>
            </a:r>
            <a:r>
              <a:rPr lang="en-US" sz="2000" dirty="0">
                <a:solidFill>
                  <a:srgbClr val="000000"/>
                </a:solidFill>
                <a:latin typeface="Calibri"/>
                <a:cs typeface="Calibri"/>
              </a:rPr>
              <a:t> del professor. </a:t>
            </a:r>
            <a:r>
              <a:rPr lang="en-US" sz="2000" dirty="0" err="1">
                <a:solidFill>
                  <a:srgbClr val="000000"/>
                </a:solidFill>
                <a:latin typeface="Calibri"/>
                <a:cs typeface="Calibri"/>
              </a:rPr>
              <a:t>Pueden</a:t>
            </a:r>
            <a:r>
              <a:rPr lang="en-US" sz="2000" dirty="0">
                <a:solidFill>
                  <a:srgbClr val="000000"/>
                </a:solidFill>
                <a:latin typeface="Calibri"/>
                <a:cs typeface="Calibri"/>
              </a:rPr>
              <a:t> </a:t>
            </a:r>
            <a:r>
              <a:rPr lang="en-US" sz="2000" dirty="0" err="1">
                <a:solidFill>
                  <a:srgbClr val="000000"/>
                </a:solidFill>
                <a:latin typeface="Calibri"/>
                <a:cs typeface="Calibri"/>
              </a:rPr>
              <a:t>utilizar</a:t>
            </a:r>
            <a:r>
              <a:rPr lang="en-US" sz="2000" dirty="0">
                <a:solidFill>
                  <a:srgbClr val="000000"/>
                </a:solidFill>
                <a:latin typeface="Calibri"/>
                <a:cs typeface="Calibri"/>
              </a:rPr>
              <a:t> el </a:t>
            </a:r>
            <a:r>
              <a:rPr lang="en-US" sz="2000" dirty="0" err="1">
                <a:solidFill>
                  <a:srgbClr val="000000"/>
                </a:solidFill>
                <a:latin typeface="Calibri"/>
                <a:cs typeface="Calibri"/>
              </a:rPr>
              <a:t>entorno</a:t>
            </a:r>
            <a:r>
              <a:rPr lang="en-US" sz="2000" dirty="0">
                <a:solidFill>
                  <a:srgbClr val="000000"/>
                </a:solidFill>
                <a:latin typeface="Calibri"/>
                <a:cs typeface="Calibri"/>
              </a:rPr>
              <a:t> virtual </a:t>
            </a:r>
            <a:r>
              <a:rPr lang="en-US" sz="2000" dirty="0" err="1">
                <a:solidFill>
                  <a:srgbClr val="000000"/>
                </a:solidFill>
                <a:latin typeface="Calibri"/>
                <a:cs typeface="Calibri"/>
              </a:rPr>
              <a:t>en</a:t>
            </a:r>
            <a:r>
              <a:rPr lang="en-US" sz="2000" dirty="0">
                <a:solidFill>
                  <a:srgbClr val="000000"/>
                </a:solidFill>
                <a:latin typeface="Calibri"/>
                <a:cs typeface="Calibri"/>
              </a:rPr>
              <a:t> </a:t>
            </a:r>
            <a:r>
              <a:rPr lang="en-US" sz="2000" dirty="0" err="1">
                <a:solidFill>
                  <a:srgbClr val="000000"/>
                </a:solidFill>
                <a:latin typeface="Calibri"/>
                <a:cs typeface="Calibri"/>
              </a:rPr>
              <a:t>su</a:t>
            </a:r>
            <a:r>
              <a:rPr lang="en-US" sz="2000" dirty="0">
                <a:solidFill>
                  <a:srgbClr val="000000"/>
                </a:solidFill>
                <a:latin typeface="Calibri"/>
                <a:cs typeface="Calibri"/>
              </a:rPr>
              <a:t> </a:t>
            </a:r>
            <a:r>
              <a:rPr lang="en-US" sz="2000" dirty="0" err="1">
                <a:solidFill>
                  <a:srgbClr val="000000"/>
                </a:solidFill>
                <a:latin typeface="Calibri"/>
                <a:cs typeface="Calibri"/>
              </a:rPr>
              <a:t>ordenador</a:t>
            </a:r>
            <a:r>
              <a:rPr lang="en-US" sz="2000" dirty="0">
                <a:solidFill>
                  <a:srgbClr val="000000"/>
                </a:solidFill>
                <a:latin typeface="Calibri"/>
                <a:cs typeface="Calibri"/>
              </a:rPr>
              <a:t>, tablet o </a:t>
            </a:r>
            <a:r>
              <a:rPr lang="en-US" sz="2000" dirty="0" err="1">
                <a:solidFill>
                  <a:srgbClr val="000000"/>
                </a:solidFill>
                <a:latin typeface="Calibri"/>
                <a:cs typeface="Calibri"/>
              </a:rPr>
              <a:t>teléfono</a:t>
            </a:r>
            <a:r>
              <a:rPr lang="en-US" sz="2000" dirty="0">
                <a:solidFill>
                  <a:srgbClr val="000000"/>
                </a:solidFill>
                <a:latin typeface="Calibri"/>
                <a:cs typeface="Calibri"/>
              </a:rPr>
              <a:t> </a:t>
            </a:r>
            <a:r>
              <a:rPr lang="en-US" sz="2000" dirty="0" err="1">
                <a:solidFill>
                  <a:srgbClr val="000000"/>
                </a:solidFill>
                <a:latin typeface="Calibri"/>
                <a:cs typeface="Calibri"/>
              </a:rPr>
              <a:t>móvil</a:t>
            </a:r>
            <a:r>
              <a:rPr lang="en-US" sz="2000" dirty="0">
                <a:solidFill>
                  <a:srgbClr val="000000"/>
                </a:solidFill>
                <a:latin typeface="Calibri"/>
                <a:cs typeface="Calibri"/>
              </a:rPr>
              <a:t> </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(Android y iOS app) y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profundizar</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en</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su</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conocimiento</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acerca</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de Lean.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Adicionalmente</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permite</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mostrar</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ejemplos</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de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diferentes</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entornos</a:t>
            </a:r>
            <a:r>
              <a:rPr kumimoji="0" lang="en-US" sz="2000" b="0" i="0" u="none" strike="noStrike" kern="1200" cap="none" spc="0" normalizeH="0" baseline="0" noProof="0" dirty="0">
                <a:ln>
                  <a:noFill/>
                </a:ln>
                <a:solidFill>
                  <a:srgbClr val="000000"/>
                </a:solidFill>
                <a:effectLst/>
                <a:uLnTx/>
                <a:uFillTx/>
                <a:latin typeface="Calibri"/>
                <a:ea typeface="Calibri"/>
                <a:cs typeface="Calibri"/>
              </a:rPr>
              <a:t> </a:t>
            </a:r>
            <a:r>
              <a:rPr kumimoji="0" lang="en-US" sz="2000" b="0" i="0" u="none" strike="noStrike" kern="1200" cap="none" spc="0" normalizeH="0" baseline="0" noProof="0" dirty="0" err="1">
                <a:ln>
                  <a:noFill/>
                </a:ln>
                <a:solidFill>
                  <a:srgbClr val="000000"/>
                </a:solidFill>
                <a:effectLst/>
                <a:uLnTx/>
                <a:uFillTx/>
                <a:latin typeface="Calibri"/>
                <a:ea typeface="Calibri"/>
                <a:cs typeface="Calibri"/>
              </a:rPr>
              <a:t>industriales</a:t>
            </a:r>
            <a:endParaRPr kumimoji="0" lang="en-US" sz="2000" b="0" i="0" u="none" strike="noStrike" kern="1200" cap="none" spc="0" normalizeH="0" baseline="0" noProof="0" dirty="0">
              <a:ln>
                <a:noFill/>
              </a:ln>
              <a:solidFill>
                <a:srgbClr val="000000"/>
              </a:solidFill>
              <a:effectLst/>
              <a:uLnTx/>
              <a:uFillTx/>
              <a:latin typeface="Calibri"/>
              <a:ea typeface="Calibri"/>
              <a:cs typeface="Calibri"/>
            </a:endParaRPr>
          </a:p>
          <a:p>
            <a:pPr marL="228600" marR="0" lvl="0" indent="-228600" algn="ctr"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a:ea typeface="Calibri"/>
                <a:cs typeface="Calibri"/>
              </a:rPr>
              <a:t>  </a:t>
            </a:r>
            <a:endParaRPr lang="en-US" sz="2000" b="0" i="0" u="none" strike="noStrike" kern="1200" cap="none" spc="0" baseline="0" dirty="0">
              <a:solidFill>
                <a:srgbClr val="000000"/>
              </a:solidFill>
              <a:uFillTx/>
              <a:latin typeface="Calibri"/>
              <a:cs typeface="Calibri"/>
            </a:endParaRPr>
          </a:p>
        </p:txBody>
      </p:sp>
      <p:sp>
        <p:nvSpPr>
          <p:cNvPr id="3" name="Otsikko 1">
            <a:extLst>
              <a:ext uri="{FF2B5EF4-FFF2-40B4-BE49-F238E27FC236}">
                <a16:creationId xmlns:a16="http://schemas.microsoft.com/office/drawing/2014/main" id="{2828DB8D-CF27-4CCA-B093-8E6745022B39}"/>
              </a:ext>
            </a:extLst>
          </p:cNvPr>
          <p:cNvSpPr txBox="1"/>
          <p:nvPr/>
        </p:nvSpPr>
        <p:spPr>
          <a:xfrm>
            <a:off x="0" y="442450"/>
            <a:ext cx="12191996" cy="1199537"/>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r>
              <a:rPr lang="en-US" sz="4400" b="1" i="0" u="none" strike="noStrike" kern="1200" cap="none" spc="0" baseline="0" dirty="0">
                <a:solidFill>
                  <a:srgbClr val="000000"/>
                </a:solidFill>
                <a:uFillTx/>
                <a:latin typeface="Calibri"/>
                <a:cs typeface="Calibri"/>
              </a:rPr>
              <a:t>THINGLINK 360</a:t>
            </a:r>
            <a:r>
              <a:rPr lang="en-US" sz="4400" b="1" i="0" u="none" strike="noStrike" kern="1200" cap="none" spc="0" baseline="0" dirty="0">
                <a:uFillTx/>
                <a:latin typeface="Calibri"/>
              </a:rPr>
              <a:t> °</a:t>
            </a:r>
            <a:r>
              <a:rPr lang="es-ES" sz="4400" dirty="0"/>
              <a:t> </a:t>
            </a:r>
            <a:r>
              <a:rPr lang="en-US" sz="4400" b="1" i="0" u="none" strike="noStrike" kern="1200" cap="none" spc="0" baseline="0" dirty="0">
                <a:solidFill>
                  <a:srgbClr val="000000"/>
                </a:solidFill>
                <a:uFillTx/>
                <a:latin typeface="Calibri"/>
                <a:cs typeface="Calibri"/>
              </a:rPr>
              <a:t> ENTORNO VIRTUAL</a:t>
            </a:r>
            <a:endParaRPr kumimoji="0" lang="en-US" sz="4100" b="1" i="0" u="none" strike="noStrike" kern="1200" cap="none" spc="0" normalizeH="0" baseline="0" noProof="0" dirty="0">
              <a:ln>
                <a:noFill/>
              </a:ln>
              <a:solidFill>
                <a:srgbClr val="000000"/>
              </a:solidFill>
              <a:effectLst/>
              <a:uLnTx/>
              <a:uFillTx/>
              <a:latin typeface="Calibri"/>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B45E2511-5EF0-4DE6-9468-169A1C2C1FF0}"/>
              </a:ext>
            </a:extLst>
          </p:cNvPr>
          <p:cNvSpPr txBox="1"/>
          <p:nvPr/>
        </p:nvSpPr>
        <p:spPr>
          <a:xfrm>
            <a:off x="306278" y="1183425"/>
            <a:ext cx="11579440" cy="5274617"/>
          </a:xfrm>
          <a:prstGeom prst="rect">
            <a:avLst/>
          </a:prstGeom>
          <a:noFill/>
          <a:ln cap="flat">
            <a:noFill/>
          </a:ln>
        </p:spPr>
        <p:txBody>
          <a:bodyPr vert="horz" wrap="square" lIns="91440" tIns="45720" rIns="91440" bIns="45720" anchor="t" anchorCtr="0" compatLnSpc="1">
            <a:noAutofit/>
          </a:bodyPr>
          <a:lstStyle/>
          <a:p>
            <a:pPr marL="285750" lvl="0" indent="-285750">
              <a:lnSpc>
                <a:spcPct val="120000"/>
              </a:lnSpc>
              <a:spcBef>
                <a:spcPts val="600"/>
              </a:spcBef>
              <a:buFont typeface="Arial"/>
              <a:buChar char="•"/>
              <a:defRPr sz="1800" b="0" i="0" u="none" strike="noStrike" kern="0" cap="none" spc="0" baseline="0">
                <a:solidFill>
                  <a:srgbClr val="000000"/>
                </a:solidFill>
                <a:uFillTx/>
              </a:defRPr>
            </a:pPr>
            <a:r>
              <a:rPr lang="es-ES" dirty="0"/>
              <a:t>Hay tres entornos virtuales diferentes disponibles: servicios (incluyendo el entorno de un restaurante y cocina, servicios de limpieza y atención médica), oficina e industria. Cada entorno se muestra de forma panorámica con  imágenes de 360</a:t>
            </a:r>
            <a:r>
              <a:rPr lang="en-US" b="1" i="0" u="none" strike="noStrike" kern="1200" cap="none" spc="0" baseline="0" dirty="0">
                <a:uFillTx/>
                <a:latin typeface="Calibri"/>
              </a:rPr>
              <a:t> °</a:t>
            </a:r>
            <a:r>
              <a:rPr lang="es-ES" dirty="0"/>
              <a:t> y contenidos insertados. 
Cada entorno incluye:</a:t>
            </a:r>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s-ES" dirty="0"/>
              <a:t>¿Que son las 5S?</a:t>
            </a:r>
            <a:r>
              <a:rPr lang="en-US" dirty="0">
                <a:highlight>
                  <a:srgbClr val="FFFF00"/>
                </a:highlight>
                <a:latin typeface="Calibri"/>
                <a:cs typeface="Calibri"/>
              </a:rPr>
              <a:t>    </a:t>
            </a:r>
            <a:endParaRPr lang="en-US" dirty="0">
              <a:highlight>
                <a:srgbClr val="FFFF00"/>
              </a:highlight>
              <a:latin typeface="Calibri" pitchFamily="34"/>
              <a:cs typeface="Calibri" pitchFamily="34"/>
            </a:endParaRPr>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n-US" dirty="0"/>
              <a:t>Series de </a:t>
            </a:r>
            <a:r>
              <a:rPr lang="en-US" dirty="0" err="1"/>
              <a:t>imágenes</a:t>
            </a:r>
            <a:r>
              <a:rPr lang="en-US" dirty="0"/>
              <a:t> del Antes VS </a:t>
            </a:r>
            <a:r>
              <a:rPr lang="en-US" dirty="0" err="1"/>
              <a:t>Después</a:t>
            </a:r>
            <a:r>
              <a:rPr lang="en-US" dirty="0"/>
              <a:t> de las 5S  </a:t>
            </a:r>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n-US" dirty="0"/>
              <a:t>Serie de </a:t>
            </a:r>
            <a:r>
              <a:rPr lang="en-US" dirty="0" err="1"/>
              <a:t>imágenes</a:t>
            </a:r>
            <a:r>
              <a:rPr lang="en-US" dirty="0"/>
              <a:t> de </a:t>
            </a:r>
            <a:r>
              <a:rPr lang="en-US" dirty="0" err="1"/>
              <a:t>Gestión</a:t>
            </a:r>
            <a:r>
              <a:rPr lang="en-US" dirty="0"/>
              <a:t> visual  </a:t>
            </a:r>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n-US" dirty="0" err="1"/>
              <a:t>Ejemplos</a:t>
            </a:r>
            <a:r>
              <a:rPr lang="en-US" dirty="0"/>
              <a:t> de </a:t>
            </a:r>
            <a:r>
              <a:rPr lang="en-US" dirty="0" err="1"/>
              <a:t>tableros</a:t>
            </a:r>
            <a:r>
              <a:rPr lang="en-US" dirty="0"/>
              <a:t> Kaizen </a:t>
            </a:r>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n-US" dirty="0" err="1"/>
              <a:t>Juego</a:t>
            </a:r>
            <a:r>
              <a:rPr lang="en-US" dirty="0"/>
              <a:t> digital 5S</a:t>
            </a:r>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n-US" dirty="0"/>
              <a:t>8 </a:t>
            </a:r>
            <a:r>
              <a:rPr lang="en-US" dirty="0" err="1"/>
              <a:t>Despilfarros</a:t>
            </a:r>
            <a:r>
              <a:rPr lang="en-US" dirty="0"/>
              <a:t> </a:t>
            </a:r>
            <a:r>
              <a:rPr lang="en-US" dirty="0" err="1"/>
              <a:t>en</a:t>
            </a:r>
            <a:r>
              <a:rPr lang="en-US" dirty="0"/>
              <a:t> </a:t>
            </a:r>
            <a:r>
              <a:rPr lang="en-US" dirty="0" err="1"/>
              <a:t>diferentes</a:t>
            </a:r>
            <a:r>
              <a:rPr lang="en-US" dirty="0"/>
              <a:t> </a:t>
            </a:r>
            <a:r>
              <a:rPr lang="en-US" dirty="0" err="1"/>
              <a:t>entornos</a:t>
            </a:r>
            <a:endParaRPr lang="en-US" dirty="0"/>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n-US" dirty="0" err="1"/>
              <a:t>Tarea</a:t>
            </a:r>
            <a:r>
              <a:rPr lang="en-US" dirty="0"/>
              <a:t> de </a:t>
            </a:r>
            <a:r>
              <a:rPr lang="en-US" dirty="0" err="1"/>
              <a:t>análisis</a:t>
            </a:r>
            <a:r>
              <a:rPr lang="en-US" dirty="0"/>
              <a:t> de </a:t>
            </a:r>
            <a:r>
              <a:rPr lang="en-US" dirty="0" err="1"/>
              <a:t>despilfarros</a:t>
            </a:r>
            <a:r>
              <a:rPr lang="en-US" dirty="0"/>
              <a:t> </a:t>
            </a:r>
          </a:p>
          <a:p>
            <a:pPr marL="742950" lvl="1" indent="-285750">
              <a:lnSpc>
                <a:spcPct val="120000"/>
              </a:lnSpc>
              <a:spcBef>
                <a:spcPts val="600"/>
              </a:spcBef>
              <a:buFont typeface="Arial"/>
              <a:buChar char="•"/>
              <a:defRPr sz="1800" b="0" i="0" u="none" strike="noStrike" kern="0" cap="none" spc="0" baseline="0">
                <a:solidFill>
                  <a:srgbClr val="000000"/>
                </a:solidFill>
                <a:uFillTx/>
              </a:defRPr>
            </a:pPr>
            <a:r>
              <a:rPr lang="en-US" dirty="0" err="1"/>
              <a:t>Cuestionario</a:t>
            </a:r>
            <a:r>
              <a:rPr lang="en-US" dirty="0"/>
              <a:t> Lean </a:t>
            </a:r>
          </a:p>
          <a:p>
            <a:pPr marL="742950" lvl="1" indent="-285750">
              <a:lnSpc>
                <a:spcPct val="120000"/>
              </a:lnSpc>
              <a:spcBef>
                <a:spcPts val="600"/>
              </a:spcBef>
              <a:buFont typeface="Arial"/>
              <a:buChar char="•"/>
              <a:defRPr sz="1800" b="0" i="0" u="none" strike="noStrike" kern="0" cap="none" spc="0" baseline="0">
                <a:solidFill>
                  <a:srgbClr val="000000"/>
                </a:solidFill>
                <a:uFillTx/>
              </a:defRPr>
            </a:pPr>
            <a:endParaRPr lang="en-US" dirty="0">
              <a:solidFill>
                <a:srgbClr val="000000"/>
              </a:solidFill>
              <a:latin typeface="Calibri" pitchFamily="34"/>
              <a:cs typeface="Calibri" pitchFamily="34"/>
            </a:endParaRPr>
          </a:p>
          <a:p>
            <a:pPr>
              <a:lnSpc>
                <a:spcPct val="120000"/>
              </a:lnSpc>
              <a:spcBef>
                <a:spcPts val="600"/>
              </a:spcBef>
              <a:defRPr sz="1800" b="0" i="0" u="none" strike="noStrike" kern="0" cap="none" spc="0" baseline="0">
                <a:solidFill>
                  <a:srgbClr val="000000"/>
                </a:solidFill>
                <a:uFillTx/>
              </a:defRPr>
            </a:pPr>
            <a:endParaRPr lang="en-US" b="1" dirty="0">
              <a:solidFill>
                <a:srgbClr val="000000"/>
              </a:solidFill>
              <a:latin typeface="Calibri" pitchFamily="34"/>
              <a:cs typeface="Calibri" pitchFamily="34"/>
            </a:endParaRPr>
          </a:p>
        </p:txBody>
      </p:sp>
      <p:sp>
        <p:nvSpPr>
          <p:cNvPr id="5" name="Otsikko 1">
            <a:extLst>
              <a:ext uri="{FF2B5EF4-FFF2-40B4-BE49-F238E27FC236}">
                <a16:creationId xmlns:a16="http://schemas.microsoft.com/office/drawing/2014/main" id="{3D072B03-72F1-4A20-8127-541F0CA46895}"/>
              </a:ext>
            </a:extLst>
          </p:cNvPr>
          <p:cNvSpPr txBox="1"/>
          <p:nvPr/>
        </p:nvSpPr>
        <p:spPr>
          <a:xfrm>
            <a:off x="153365" y="430143"/>
            <a:ext cx="12191996" cy="926570"/>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US" sz="4100" b="1" i="0" u="none" strike="noStrike" kern="1200" cap="none" spc="0" baseline="0" dirty="0">
                <a:uFillTx/>
                <a:latin typeface="Calibri"/>
              </a:rPr>
              <a:t>LISTA DE </a:t>
            </a:r>
            <a:r>
              <a:rPr lang="en-US" sz="4100" b="1" dirty="0">
                <a:latin typeface="Calibri"/>
              </a:rPr>
              <a:t>T</a:t>
            </a:r>
            <a:r>
              <a:rPr lang="en-US" sz="4100" b="1" i="0" u="none" strike="noStrike" kern="1200" cap="none" spc="0" baseline="0" dirty="0">
                <a:uFillTx/>
                <a:latin typeface="Calibri"/>
              </a:rPr>
              <a:t>HINGLINK 360°</a:t>
            </a:r>
          </a:p>
        </p:txBody>
      </p:sp>
      <p:sp>
        <p:nvSpPr>
          <p:cNvPr id="3" name="TextBox 2"/>
          <p:cNvSpPr txBox="1"/>
          <p:nvPr/>
        </p:nvSpPr>
        <p:spPr>
          <a:xfrm>
            <a:off x="2304467" y="3981225"/>
            <a:ext cx="411480" cy="369332"/>
          </a:xfrm>
          <a:prstGeom prst="rect">
            <a:avLst/>
          </a:prstGeom>
          <a:noFill/>
        </p:spPr>
        <p:txBody>
          <a:bodyPr wrap="square" rtlCol="0">
            <a:spAutoFit/>
          </a:bodyPr>
          <a:lstStyle/>
          <a:p>
            <a:endParaRPr lang="fi-FI"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6000" y="2730874"/>
            <a:ext cx="255608" cy="26001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000" y="4336513"/>
            <a:ext cx="304376" cy="30437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3577" y="4743794"/>
            <a:ext cx="302860" cy="302860"/>
          </a:xfrm>
          <a:prstGeom prst="rect">
            <a:avLst/>
          </a:prstGeom>
        </p:spPr>
      </p:pic>
      <p:sp>
        <p:nvSpPr>
          <p:cNvPr id="9" name="TextBox 8"/>
          <p:cNvSpPr txBox="1"/>
          <p:nvPr/>
        </p:nvSpPr>
        <p:spPr>
          <a:xfrm>
            <a:off x="5705856" y="3090672"/>
            <a:ext cx="184731" cy="369332"/>
          </a:xfrm>
          <a:prstGeom prst="rect">
            <a:avLst/>
          </a:prstGeom>
          <a:noFill/>
        </p:spPr>
        <p:txBody>
          <a:bodyPr wrap="none" rtlCol="0">
            <a:spAutoFit/>
          </a:bodyPr>
          <a:lstStyle/>
          <a:p>
            <a:endParaRPr lang="fi-FI"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31399" y="5108867"/>
            <a:ext cx="298790" cy="298790"/>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80737" y="3149065"/>
            <a:ext cx="358776" cy="310939"/>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3908518" y="3981225"/>
            <a:ext cx="292184" cy="292184"/>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35117" y="5539316"/>
            <a:ext cx="270517" cy="270517"/>
          </a:xfrm>
          <a:prstGeom prst="rect">
            <a:avLst/>
          </a:prstGeom>
        </p:spPr>
      </p:pic>
      <p:pic>
        <p:nvPicPr>
          <p:cNvPr id="14" name="Picture 1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10354" y="3528047"/>
            <a:ext cx="292686" cy="29268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CD516993-A555-4FAD-B297-1205ECBA53F2}"/>
              </a:ext>
            </a:extLst>
          </p:cNvPr>
          <p:cNvSpPr txBox="1"/>
          <p:nvPr/>
        </p:nvSpPr>
        <p:spPr>
          <a:xfrm>
            <a:off x="264714" y="1579418"/>
            <a:ext cx="11579440" cy="5132278"/>
          </a:xfrm>
          <a:prstGeom prst="rect">
            <a:avLst/>
          </a:prstGeom>
          <a:noFill/>
          <a:ln cap="flat">
            <a:noFill/>
          </a:ln>
        </p:spPr>
        <p:txBody>
          <a:bodyPr vert="horz" wrap="square" lIns="91440" tIns="45720" rIns="91440" bIns="45720" anchor="t" anchorCtr="0" compatLnSpc="1">
            <a:noAutofit/>
          </a:bodyPr>
          <a:lstStyle/>
          <a:p>
            <a:pPr lvl="0">
              <a:lnSpc>
                <a:spcPct val="90000"/>
              </a:lnSpc>
              <a:spcBef>
                <a:spcPts val="1000"/>
              </a:spcBef>
              <a:defRPr sz="1800" b="0" i="0" u="none" strike="noStrike" kern="0" cap="none" spc="0" baseline="0">
                <a:solidFill>
                  <a:srgbClr val="000000"/>
                </a:solidFill>
                <a:uFillTx/>
              </a:defRPr>
            </a:pPr>
            <a:r>
              <a:rPr lang="es-ES" sz="1600" dirty="0" err="1">
                <a:ea typeface="Calibri"/>
                <a:cs typeface="Calibri"/>
              </a:rPr>
              <a:t>ThingLink</a:t>
            </a:r>
            <a:r>
              <a:rPr lang="es-ES" sz="1600" dirty="0">
                <a:ea typeface="Calibri"/>
                <a:cs typeface="Calibri"/>
              </a:rPr>
              <a:t> es una herramienta intuitiva para ilustrar entornos de aprendizaje, contenidos de aprendizaje basados en juegos y mapas conceptuales.  Puede crear y compartir un </a:t>
            </a:r>
            <a:r>
              <a:rPr lang="es-ES" sz="1600" dirty="0" err="1">
                <a:ea typeface="Calibri"/>
                <a:cs typeface="Calibri"/>
              </a:rPr>
              <a:t>ThingLink</a:t>
            </a:r>
            <a:r>
              <a:rPr lang="es-ES" sz="1600" dirty="0">
                <a:ea typeface="Calibri"/>
                <a:cs typeface="Calibri"/>
              </a:rPr>
              <a:t> específico personal, compartir permisos de edición y usar un ID de usuario para administrar el grupo de alumnos. </a:t>
            </a:r>
            <a:r>
              <a:rPr lang="es-ES" sz="1600" dirty="0" err="1">
                <a:ea typeface="Calibri"/>
                <a:cs typeface="Calibri"/>
              </a:rPr>
              <a:t>Thinglink</a:t>
            </a:r>
            <a:r>
              <a:rPr lang="es-ES" sz="1600" dirty="0">
                <a:ea typeface="Calibri"/>
                <a:cs typeface="Calibri"/>
              </a:rPr>
              <a:t> funciona tanto en el navegador como en la aplicación móvil iOS o Android. Con </a:t>
            </a:r>
            <a:r>
              <a:rPr lang="es-ES" sz="1600" dirty="0" err="1">
                <a:ea typeface="Calibri"/>
                <a:cs typeface="Calibri"/>
              </a:rPr>
              <a:t>ThingLink</a:t>
            </a:r>
            <a:r>
              <a:rPr lang="es-ES" sz="1600" dirty="0">
                <a:ea typeface="Calibri"/>
                <a:cs typeface="Calibri"/>
              </a:rPr>
              <a:t>, puede crear imágenes interactivas que pueden editarse agregando texto, imágenes y vídeos. Primeramente, se necesita una base (foto, diagrama, etc.) que cargarlo desde su ordenador y visualizarlo online. Además de eso, se agregan etiquetas en las que se puede hacer clic para ver o hacer las cosas que desea, por ejemplo, para mostrar videos relacionados. 
</a:t>
            </a:r>
            <a:r>
              <a:rPr lang="en-US" sz="1400" b="1" i="0" u="sng" strike="noStrike" kern="1200" cap="none" spc="0" baseline="0" dirty="0">
                <a:uFillTx/>
                <a:latin typeface="Calibri"/>
                <a:ea typeface="Calibri"/>
                <a:cs typeface="Calibri"/>
              </a:rPr>
              <a:t>Features</a:t>
            </a:r>
            <a:r>
              <a:rPr lang="en-US" sz="1400" b="0" i="0" u="none" strike="noStrike" kern="1200" cap="none" spc="0" baseline="0" dirty="0">
                <a:uFillTx/>
                <a:latin typeface="Calibri"/>
                <a:ea typeface="Calibri"/>
                <a:cs typeface="Calibri"/>
              </a:rPr>
              <a:t> </a:t>
            </a:r>
            <a:endParaRPr lang="en-US" sz="1400" b="0" i="0" u="none" strike="noStrike" kern="1200" cap="none" spc="0" baseline="0" dirty="0">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Service homepage</a:t>
            </a:r>
            <a:r>
              <a:rPr lang="en-US" sz="1200" b="0" i="0" u="none" strike="noStrike" kern="1200" cap="none" spc="0" baseline="0" dirty="0">
                <a:solidFill>
                  <a:srgbClr val="000000"/>
                </a:solidFill>
                <a:uFillTx/>
                <a:latin typeface="Calibri"/>
                <a:ea typeface="Calibri"/>
                <a:cs typeface="Calibri"/>
              </a:rPr>
              <a:t>: thinglink.com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User Account Types</a:t>
            </a:r>
            <a:r>
              <a:rPr lang="en-US" sz="1200" b="0" i="0" u="none" strike="noStrike" kern="1200" cap="none" spc="0" baseline="0" dirty="0">
                <a:solidFill>
                  <a:srgbClr val="000000"/>
                </a:solidFill>
                <a:uFillTx/>
                <a:latin typeface="Calibri"/>
                <a:ea typeface="Calibri"/>
                <a:cs typeface="Calibri"/>
              </a:rPr>
              <a:t>: Free or Paid. Starting in 2019, it offers free access to almost all features. </a:t>
            </a: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Storage</a:t>
            </a:r>
            <a:r>
              <a:rPr lang="en-US" sz="1200" b="0" i="0" u="none" strike="noStrike" kern="1200" cap="none" spc="0" baseline="0" dirty="0">
                <a:solidFill>
                  <a:srgbClr val="000000"/>
                </a:solidFill>
                <a:uFillTx/>
                <a:latin typeface="Calibri"/>
                <a:ea typeface="Calibri"/>
                <a:cs typeface="Calibri"/>
              </a:rPr>
              <a:t>: unlimited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Content Management &amp; Publicity</a:t>
            </a:r>
            <a:r>
              <a:rPr lang="en-US" sz="1200" b="0" i="0" u="none" strike="noStrike" kern="1200" cap="none" spc="0" baseline="0" dirty="0">
                <a:solidFill>
                  <a:srgbClr val="000000"/>
                </a:solidFill>
                <a:uFillTx/>
                <a:latin typeface="Calibri"/>
                <a:ea typeface="Calibri"/>
                <a:cs typeface="Calibri"/>
              </a:rPr>
              <a:t>: Private / Public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Mobile</a:t>
            </a:r>
            <a:r>
              <a:rPr lang="en-US" sz="1200" b="0" i="0" u="none" strike="noStrike" kern="1200" cap="none" spc="0" baseline="0" dirty="0">
                <a:solidFill>
                  <a:srgbClr val="000000"/>
                </a:solidFill>
                <a:uFillTx/>
                <a:latin typeface="Calibri"/>
                <a:ea typeface="Calibri"/>
                <a:cs typeface="Calibri"/>
              </a:rPr>
              <a:t>: Android and iOS app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Creative Commons Licensing</a:t>
            </a:r>
            <a:r>
              <a:rPr lang="en-US" sz="1200" b="0" i="0" u="none" strike="noStrike" kern="1200" cap="none" spc="0" baseline="0" dirty="0">
                <a:solidFill>
                  <a:srgbClr val="000000"/>
                </a:solidFill>
                <a:uFillTx/>
                <a:latin typeface="Calibri"/>
                <a:ea typeface="Calibri"/>
                <a:cs typeface="Calibri"/>
              </a:rPr>
              <a:t>: Does not support CC licensing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GDPR</a:t>
            </a:r>
            <a:r>
              <a:rPr lang="en-US" sz="1200" b="0" i="0" u="none" strike="noStrike" kern="1200" cap="none" spc="0" baseline="0" dirty="0">
                <a:solidFill>
                  <a:srgbClr val="000000"/>
                </a:solidFill>
                <a:uFillTx/>
                <a:latin typeface="Calibri"/>
                <a:ea typeface="Calibri"/>
                <a:cs typeface="Calibri"/>
              </a:rPr>
              <a:t>: is GDPR compliant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Service Help Page</a:t>
            </a:r>
            <a:r>
              <a:rPr lang="en-US" sz="1200" b="0" i="0" u="none" strike="noStrike" kern="1200" cap="none" spc="0" baseline="0" dirty="0">
                <a:solidFill>
                  <a:srgbClr val="000000"/>
                </a:solidFill>
                <a:uFillTx/>
                <a:latin typeface="Calibri"/>
                <a:ea typeface="Calibri"/>
                <a:cs typeface="Calibri"/>
              </a:rPr>
              <a:t>: How to use the Image Editor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a:ea typeface="Calibri"/>
                <a:cs typeface="Calibri"/>
              </a:rPr>
              <a:t>Videos on how to make </a:t>
            </a:r>
            <a:r>
              <a:rPr lang="en-US" sz="1200" b="1" i="0" u="none" strike="noStrike" kern="1200" cap="none" spc="0" baseline="0" dirty="0" err="1">
                <a:solidFill>
                  <a:srgbClr val="000000"/>
                </a:solidFill>
                <a:uFillTx/>
                <a:latin typeface="Calibri"/>
                <a:ea typeface="Calibri"/>
                <a:cs typeface="Calibri"/>
              </a:rPr>
              <a:t>ThingLink</a:t>
            </a:r>
            <a:r>
              <a:rPr lang="en-US" sz="1200" b="1" i="0" u="none" strike="noStrike" kern="1200" cap="none" spc="0" baseline="0" dirty="0">
                <a:solidFill>
                  <a:srgbClr val="000000"/>
                </a:solidFill>
                <a:uFillTx/>
                <a:latin typeface="Calibri"/>
                <a:ea typeface="Calibri"/>
                <a:cs typeface="Calibri"/>
              </a:rPr>
              <a:t> environments</a:t>
            </a:r>
            <a:r>
              <a:rPr lang="en-US" sz="1200" b="0" i="0" u="none" strike="noStrike" kern="1200" cap="none" spc="0" baseline="0" dirty="0">
                <a:solidFill>
                  <a:srgbClr val="000000"/>
                </a:solidFill>
                <a:uFillTx/>
                <a:latin typeface="Calibri"/>
                <a:ea typeface="Calibri"/>
                <a:cs typeface="Calibri"/>
              </a:rPr>
              <a:t>: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000000"/>
                </a:solidFill>
                <a:uFillTx/>
                <a:latin typeface="Calibri"/>
                <a:ea typeface="Calibri"/>
                <a:cs typeface="Calibri"/>
                <a:hlinkClick r:id="rId2"/>
              </a:rPr>
              <a:t>https://www.youtube.com/watch?v=2QDFp0cfamQ</a:t>
            </a:r>
            <a:r>
              <a:rPr lang="en-US" sz="1200" b="0" i="0" u="none" strike="noStrike" kern="1200" cap="none" spc="0" baseline="0" dirty="0">
                <a:solidFill>
                  <a:srgbClr val="000000"/>
                </a:solidFill>
                <a:uFillTx/>
                <a:latin typeface="Calibri"/>
                <a:ea typeface="Calibri"/>
                <a:cs typeface="Calibri"/>
              </a:rPr>
              <a:t>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spcBef>
                <a:spcPts val="600"/>
              </a:spcBef>
              <a:spcAft>
                <a:spcPts val="0"/>
              </a:spcAft>
              <a:buNone/>
              <a:tabLst/>
              <a:defRPr sz="1800" b="0" i="0" u="none" strike="noStrike" kern="0" cap="none" spc="0" baseline="0">
                <a:solidFill>
                  <a:srgbClr val="000000"/>
                </a:solidFill>
                <a:uFillTx/>
              </a:defRPr>
            </a:pPr>
            <a:r>
              <a:rPr lang="en-US" sz="1200" b="0" i="0" u="none" strike="noStrike" kern="1200" cap="none" spc="0" baseline="0" dirty="0">
                <a:solidFill>
                  <a:srgbClr val="000000"/>
                </a:solidFill>
                <a:uFillTx/>
                <a:latin typeface="Calibri"/>
                <a:ea typeface="Calibri"/>
                <a:cs typeface="Calibri"/>
                <a:hlinkClick r:id="rId3"/>
              </a:rPr>
              <a:t>https://www.youtube.com/watch?v=dkF5rYq1whc</a:t>
            </a:r>
            <a:r>
              <a:rPr lang="en-US" sz="1200" b="0" i="0" u="none" strike="noStrike" kern="1200" cap="none" spc="0" baseline="0" dirty="0">
                <a:solidFill>
                  <a:srgbClr val="000000"/>
                </a:solidFill>
                <a:uFillTx/>
                <a:latin typeface="Calibri"/>
                <a:ea typeface="Calibri"/>
                <a:cs typeface="Calibri"/>
              </a:rPr>
              <a:t> </a:t>
            </a: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US" sz="1200" b="0" i="0" u="none" strike="noStrike" kern="1200" cap="none" spc="0" baseline="0" dirty="0">
              <a:solidFill>
                <a:srgbClr val="000000"/>
              </a:solidFill>
              <a:uFillTx/>
              <a:latin typeface="Calibri"/>
              <a:cs typeface="Calibri"/>
            </a:endParaRPr>
          </a:p>
          <a:p>
            <a:pPr marL="228600" marR="0" lvl="0" indent="-228600" algn="l"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endParaRPr lang="en-US" sz="2000" b="0" i="0" u="none" strike="noStrike" kern="1200" cap="none" spc="0" baseline="0" dirty="0">
              <a:solidFill>
                <a:srgbClr val="000000"/>
              </a:solidFill>
              <a:uFillTx/>
              <a:latin typeface="Calibri"/>
              <a:ea typeface="Calibri"/>
              <a:cs typeface="Calibri"/>
            </a:endParaRPr>
          </a:p>
          <a:p>
            <a:pPr marL="228600" marR="0" lvl="0" indent="-228600" algn="ctr" defTabSz="914400" rtl="0" fontAlgn="auto" hangingPunct="1">
              <a:lnSpc>
                <a:spcPct val="90000"/>
              </a:lnSpc>
              <a:spcBef>
                <a:spcPts val="1000"/>
              </a:spcBef>
              <a:spcAft>
                <a:spcPts val="0"/>
              </a:spcAft>
              <a:buNone/>
              <a:tabLst/>
              <a:defRPr sz="1800" b="0" i="0" u="none" strike="noStrike" kern="0" cap="none" spc="0" baseline="0">
                <a:solidFill>
                  <a:srgbClr val="000000"/>
                </a:solidFill>
                <a:uFillTx/>
              </a:defRPr>
            </a:pPr>
            <a:r>
              <a:rPr lang="en-US" sz="1600" b="0" i="0" u="none" strike="noStrike" kern="1200" cap="none" spc="0" baseline="0" dirty="0">
                <a:solidFill>
                  <a:srgbClr val="000000"/>
                </a:solidFill>
                <a:uFillTx/>
                <a:latin typeface="Calibri"/>
                <a:ea typeface="Calibri"/>
                <a:cs typeface="Calibri"/>
              </a:rPr>
              <a:t>  </a:t>
            </a:r>
            <a:endParaRPr lang="en-US" sz="2000" b="0" i="0" u="none" strike="noStrike" kern="1200" cap="none" spc="0" baseline="0" dirty="0">
              <a:solidFill>
                <a:srgbClr val="000000"/>
              </a:solidFill>
              <a:uFillTx/>
              <a:latin typeface="Calibri"/>
              <a:cs typeface="Calibri"/>
            </a:endParaRPr>
          </a:p>
        </p:txBody>
      </p:sp>
      <p:sp>
        <p:nvSpPr>
          <p:cNvPr id="3" name="Rectángulo 3">
            <a:extLst>
              <a:ext uri="{FF2B5EF4-FFF2-40B4-BE49-F238E27FC236}">
                <a16:creationId xmlns:a16="http://schemas.microsoft.com/office/drawing/2014/main" id="{BC7C3290-A547-40CB-A78D-FD47B6758110}"/>
              </a:ext>
            </a:extLst>
          </p:cNvPr>
          <p:cNvSpPr/>
          <p:nvPr/>
        </p:nvSpPr>
        <p:spPr>
          <a:xfrm>
            <a:off x="3356314" y="3189619"/>
            <a:ext cx="6096003" cy="1246491"/>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ES" sz="1500" b="1" i="0" u="none" strike="noStrike" kern="1200" cap="none" spc="0" baseline="0">
              <a:solidFill>
                <a:srgbClr val="000000"/>
              </a:solidFill>
              <a:uFillTx/>
              <a:latin typeface="Calibri"/>
            </a:endParaRPr>
          </a:p>
        </p:txBody>
      </p:sp>
      <p:sp>
        <p:nvSpPr>
          <p:cNvPr id="4" name="Otsikko 1">
            <a:extLst>
              <a:ext uri="{FF2B5EF4-FFF2-40B4-BE49-F238E27FC236}">
                <a16:creationId xmlns:a16="http://schemas.microsoft.com/office/drawing/2014/main" id="{B75A2329-D938-4A7D-8EC9-5AA6C18E85A4}"/>
              </a:ext>
            </a:extLst>
          </p:cNvPr>
          <p:cNvSpPr txBox="1"/>
          <p:nvPr/>
        </p:nvSpPr>
        <p:spPr>
          <a:xfrm>
            <a:off x="0" y="442451"/>
            <a:ext cx="12191996" cy="887586"/>
          </a:xfrm>
          <a:prstGeom prst="rect">
            <a:avLst/>
          </a:prstGeom>
          <a:noFill/>
          <a:ln cap="flat">
            <a:noFill/>
          </a:ln>
        </p:spPr>
        <p:txBody>
          <a:bodyPr vert="horz" wrap="square" lIns="91440" tIns="45720" rIns="91440" bIns="45720" anchor="t" anchorCtr="1" compatLnSpc="1">
            <a:normAutofit/>
          </a:bodyPr>
          <a:lstStyle/>
          <a:p>
            <a:pPr marL="0" marR="0" lvl="0" indent="0" algn="ctr" defTabSz="914400" rtl="0" eaLnBrk="1" fontAlgn="auto" latinLnBrk="0" hangingPunct="1">
              <a:lnSpc>
                <a:spcPct val="90000"/>
              </a:lnSpc>
              <a:spcBef>
                <a:spcPts val="0"/>
              </a:spcBef>
              <a:spcAft>
                <a:spcPts val="0"/>
              </a:spcAft>
              <a:buClrTx/>
              <a:buSzTx/>
              <a:buFontTx/>
              <a:buNone/>
              <a:tabLst/>
              <a:defRPr sz="1800" b="0" i="0" u="none" strike="noStrike" kern="0" cap="none" spc="0" baseline="0">
                <a:solidFill>
                  <a:srgbClr val="000000"/>
                </a:solidFill>
                <a:uFillTx/>
              </a:defRPr>
            </a:pPr>
            <a:r>
              <a:rPr lang="en-US" sz="4000" b="1" i="0" u="none" strike="noStrike" kern="1200" cap="none" spc="0" baseline="0" dirty="0">
                <a:solidFill>
                  <a:srgbClr val="000000"/>
                </a:solidFill>
                <a:uFillTx/>
                <a:latin typeface="Calibri"/>
                <a:cs typeface="Calibri"/>
              </a:rPr>
              <a:t>THINGLINK 360</a:t>
            </a:r>
            <a:r>
              <a:rPr lang="en-US" sz="4000" b="1" i="0" u="none" strike="noStrike" kern="1200" cap="none" spc="0" baseline="0" dirty="0">
                <a:uFillTx/>
                <a:latin typeface="Calibri"/>
              </a:rPr>
              <a:t> °</a:t>
            </a:r>
            <a:r>
              <a:rPr lang="es-ES" sz="4000" dirty="0"/>
              <a:t> </a:t>
            </a:r>
            <a:r>
              <a:rPr lang="en-US" sz="4000" b="1" i="0" u="none" strike="noStrike" kern="1200" cap="none" spc="0" baseline="0" dirty="0">
                <a:solidFill>
                  <a:srgbClr val="000000"/>
                </a:solidFill>
                <a:uFillTx/>
                <a:latin typeface="Calibri"/>
                <a:cs typeface="Calibri"/>
              </a:rPr>
              <a:t> ENTORNO VIRTUAL</a:t>
            </a:r>
            <a:endParaRPr kumimoji="0" lang="en-US" sz="4000" b="1" i="0" u="none" strike="noStrike" kern="1200" cap="none" spc="0" normalizeH="0" baseline="0" noProof="0" dirty="0">
              <a:ln>
                <a:noFill/>
              </a:ln>
              <a:solidFill>
                <a:srgbClr val="000000"/>
              </a:solidFill>
              <a:effectLst/>
              <a:uLnTx/>
              <a:uFillTx/>
              <a:latin typeface="Calibri"/>
              <a:ea typeface="+mn-ea"/>
              <a:cs typeface="+mn-cs"/>
            </a:endParaRPr>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7FB7FE31D87FC944BC2242F5F365016A" ma:contentTypeVersion="12" ma:contentTypeDescription="Crear nuevo documento." ma:contentTypeScope="" ma:versionID="b446dc79fc19a2ce6f7a075f94b0f185">
  <xsd:schema xmlns:xsd="http://www.w3.org/2001/XMLSchema" xmlns:xs="http://www.w3.org/2001/XMLSchema" xmlns:p="http://schemas.microsoft.com/office/2006/metadata/properties" xmlns:ns2="231c4e8d-8d33-4f83-9b03-dff978f9daf7" xmlns:ns3="dbb4bb59-340b-40d7-b36a-e65cb49f14f9" targetNamespace="http://schemas.microsoft.com/office/2006/metadata/properties" ma:root="true" ma:fieldsID="e15fc9f52d6f0a9456abc90977f23a25" ns2:_="" ns3:_="">
    <xsd:import namespace="231c4e8d-8d33-4f83-9b03-dff978f9daf7"/>
    <xsd:import namespace="dbb4bb59-340b-40d7-b36a-e65cb49f14f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1c4e8d-8d33-4f83-9b03-dff978f9d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b4bb59-340b-40d7-b36a-e65cb49f14f9" elementFormDefault="qualified">
    <xsd:import namespace="http://schemas.microsoft.com/office/2006/documentManagement/types"/>
    <xsd:import namespace="http://schemas.microsoft.com/office/infopath/2007/PartnerControls"/>
    <xsd:element name="SharedWithUsers" ma:index="13"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0AA3E-F569-4E5D-916D-723E9253FFBA}">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dbb4bb59-340b-40d7-b36a-e65cb49f14f9"/>
    <ds:schemaRef ds:uri="http://purl.org/dc/terms/"/>
    <ds:schemaRef ds:uri="231c4e8d-8d33-4f83-9b03-dff978f9daf7"/>
    <ds:schemaRef ds:uri="http://www.w3.org/XML/1998/namespace"/>
  </ds:schemaRefs>
</ds:datastoreItem>
</file>

<file path=customXml/itemProps2.xml><?xml version="1.0" encoding="utf-8"?>
<ds:datastoreItem xmlns:ds="http://schemas.openxmlformats.org/officeDocument/2006/customXml" ds:itemID="{3B2B2ACB-9BA4-4A31-A4D9-964CE3385EF1}">
  <ds:schemaRefs>
    <ds:schemaRef ds:uri="http://schemas.microsoft.com/sharepoint/v3/contenttype/forms"/>
  </ds:schemaRefs>
</ds:datastoreItem>
</file>

<file path=customXml/itemProps3.xml><?xml version="1.0" encoding="utf-8"?>
<ds:datastoreItem xmlns:ds="http://schemas.openxmlformats.org/officeDocument/2006/customXml" ds:itemID="{CD5FD573-F6AB-463D-8C36-CD33911BFD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1c4e8d-8d33-4f83-9b03-dff978f9daf7"/>
    <ds:schemaRef ds:uri="dbb4bb59-340b-40d7-b36a-e65cb49f14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TotalTime>
  <Words>2221</Words>
  <Application>Microsoft Office PowerPoint</Application>
  <PresentationFormat>Laajakuva</PresentationFormat>
  <Paragraphs>422</Paragraphs>
  <Slides>22</Slides>
  <Notes>8</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22</vt:i4>
      </vt:variant>
    </vt:vector>
  </HeadingPairs>
  <TitlesOfParts>
    <vt:vector size="26" baseType="lpstr">
      <vt:lpstr>Arial</vt:lpstr>
      <vt:lpstr>Calibri</vt:lpstr>
      <vt:lpstr>Times New Roman</vt:lpstr>
      <vt:lpstr>Office tema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Office-användare</dc:creator>
  <cp:lastModifiedBy>Peltoharju Sami</cp:lastModifiedBy>
  <cp:revision>16</cp:revision>
  <cp:lastPrinted>2019-11-08T14:34:44Z</cp:lastPrinted>
  <dcterms:created xsi:type="dcterms:W3CDTF">2019-03-07T14:52:05Z</dcterms:created>
  <dcterms:modified xsi:type="dcterms:W3CDTF">2021-02-25T10:10:52Z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0x0101007FB7FE31D87FC944BC2242F5F365016A</vt:lpwstr>
  </property>
</Properties>
</file>