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9" r:id="rId5"/>
    <p:sldId id="295" r:id="rId6"/>
    <p:sldId id="260" r:id="rId7"/>
    <p:sldId id="261" r:id="rId8"/>
    <p:sldId id="294" r:id="rId9"/>
    <p:sldId id="262" r:id="rId10"/>
    <p:sldId id="285" r:id="rId11"/>
    <p:sldId id="263" r:id="rId12"/>
    <p:sldId id="286" r:id="rId13"/>
    <p:sldId id="287" r:id="rId14"/>
    <p:sldId id="264" r:id="rId15"/>
    <p:sldId id="292" r:id="rId16"/>
    <p:sldId id="266" r:id="rId17"/>
    <p:sldId id="267" r:id="rId18"/>
    <p:sldId id="268" r:id="rId19"/>
    <p:sldId id="269" r:id="rId20"/>
    <p:sldId id="270" r:id="rId21"/>
    <p:sldId id="271" r:id="rId22"/>
    <p:sldId id="272" r:id="rId23"/>
    <p:sldId id="273" r:id="rId24"/>
    <p:sldId id="274" r:id="rId25"/>
    <p:sldId id="265" r:id="rId26"/>
    <p:sldId id="288" r:id="rId27"/>
    <p:sldId id="289" r:id="rId28"/>
    <p:sldId id="291"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3FAD3-99F2-4EBD-93D5-4C9DE6E5147C}" v="158" dt="2020-12-09T15:56:42.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30" autoAdjust="0"/>
  </p:normalViewPr>
  <p:slideViewPr>
    <p:cSldViewPr snapToGrid="0">
      <p:cViewPr varScale="1">
        <p:scale>
          <a:sx n="57" d="100"/>
          <a:sy n="57" d="100"/>
        </p:scale>
        <p:origin x="992" y="36"/>
      </p:cViewPr>
      <p:guideLst>
        <p:guide orient="horz" pos="2205"/>
        <p:guide pos="399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es Centen" userId="S::mcenten_roctilburg.nl#ext#@eduvaasa.onmicrosoft.com::1fc7d674-f95b-46d9-94e7-2b796aaa310f" providerId="AD" clId="Web-{23F3FAD3-99F2-4EBD-93D5-4C9DE6E5147C}"/>
    <pc:docChg chg="modSld">
      <pc:chgData name="Marlies Centen" userId="S::mcenten_roctilburg.nl#ext#@eduvaasa.onmicrosoft.com::1fc7d674-f95b-46d9-94e7-2b796aaa310f" providerId="AD" clId="Web-{23F3FAD3-99F2-4EBD-93D5-4C9DE6E5147C}" dt="2020-12-09T15:56:40.317" v="146" actId="20577"/>
      <pc:docMkLst>
        <pc:docMk/>
      </pc:docMkLst>
      <pc:sldChg chg="modSp">
        <pc:chgData name="Marlies Centen" userId="S::mcenten_roctilburg.nl#ext#@eduvaasa.onmicrosoft.com::1fc7d674-f95b-46d9-94e7-2b796aaa310f" providerId="AD" clId="Web-{23F3FAD3-99F2-4EBD-93D5-4C9DE6E5147C}" dt="2020-12-09T15:49:43.791" v="5" actId="20577"/>
        <pc:sldMkLst>
          <pc:docMk/>
          <pc:sldMk cId="654343131" sldId="260"/>
        </pc:sldMkLst>
        <pc:spChg chg="mod">
          <ac:chgData name="Marlies Centen" userId="S::mcenten_roctilburg.nl#ext#@eduvaasa.onmicrosoft.com::1fc7d674-f95b-46d9-94e7-2b796aaa310f" providerId="AD" clId="Web-{23F3FAD3-99F2-4EBD-93D5-4C9DE6E5147C}" dt="2020-12-09T15:49:43.791" v="5" actId="20577"/>
          <ac:spMkLst>
            <pc:docMk/>
            <pc:sldMk cId="654343131" sldId="260"/>
            <ac:spMk id="3" creationId="{00000000-0000-0000-0000-000000000000}"/>
          </ac:spMkLst>
        </pc:spChg>
      </pc:sldChg>
      <pc:sldChg chg="modSp">
        <pc:chgData name="Marlies Centen" userId="S::mcenten_roctilburg.nl#ext#@eduvaasa.onmicrosoft.com::1fc7d674-f95b-46d9-94e7-2b796aaa310f" providerId="AD" clId="Web-{23F3FAD3-99F2-4EBD-93D5-4C9DE6E5147C}" dt="2020-12-09T15:50:13.401" v="13" actId="20577"/>
        <pc:sldMkLst>
          <pc:docMk/>
          <pc:sldMk cId="3808184721" sldId="261"/>
        </pc:sldMkLst>
        <pc:spChg chg="mod">
          <ac:chgData name="Marlies Centen" userId="S::mcenten_roctilburg.nl#ext#@eduvaasa.onmicrosoft.com::1fc7d674-f95b-46d9-94e7-2b796aaa310f" providerId="AD" clId="Web-{23F3FAD3-99F2-4EBD-93D5-4C9DE6E5147C}" dt="2020-12-09T15:50:13.401" v="13" actId="20577"/>
          <ac:spMkLst>
            <pc:docMk/>
            <pc:sldMk cId="3808184721" sldId="261"/>
            <ac:spMk id="34" creationId="{43F146A1-ECC7-469A-98EA-1E9EA5111E77}"/>
          </ac:spMkLst>
        </pc:spChg>
      </pc:sldChg>
      <pc:sldChg chg="modSp">
        <pc:chgData name="Marlies Centen" userId="S::mcenten_roctilburg.nl#ext#@eduvaasa.onmicrosoft.com::1fc7d674-f95b-46d9-94e7-2b796aaa310f" providerId="AD" clId="Web-{23F3FAD3-99F2-4EBD-93D5-4C9DE6E5147C}" dt="2020-12-09T15:56:38.442" v="144" actId="20577"/>
        <pc:sldMkLst>
          <pc:docMk/>
          <pc:sldMk cId="1410569810" sldId="262"/>
        </pc:sldMkLst>
        <pc:spChg chg="mod">
          <ac:chgData name="Marlies Centen" userId="S::mcenten_roctilburg.nl#ext#@eduvaasa.onmicrosoft.com::1fc7d674-f95b-46d9-94e7-2b796aaa310f" providerId="AD" clId="Web-{23F3FAD3-99F2-4EBD-93D5-4C9DE6E5147C}" dt="2020-12-09T15:56:38.442" v="144" actId="20577"/>
          <ac:spMkLst>
            <pc:docMk/>
            <pc:sldMk cId="1410569810" sldId="262"/>
            <ac:spMk id="140290" creationId="{00000000-0000-0000-0000-000000000000}"/>
          </ac:spMkLst>
        </pc:spChg>
      </pc:sldChg>
      <pc:sldChg chg="modSp">
        <pc:chgData name="Marlies Centen" userId="S::mcenten_roctilburg.nl#ext#@eduvaasa.onmicrosoft.com::1fc7d674-f95b-46d9-94e7-2b796aaa310f" providerId="AD" clId="Web-{23F3FAD3-99F2-4EBD-93D5-4C9DE6E5147C}" dt="2020-12-09T15:51:06.558" v="17" actId="20577"/>
        <pc:sldMkLst>
          <pc:docMk/>
          <pc:sldMk cId="1996992379" sldId="263"/>
        </pc:sldMkLst>
        <pc:spChg chg="mod">
          <ac:chgData name="Marlies Centen" userId="S::mcenten_roctilburg.nl#ext#@eduvaasa.onmicrosoft.com::1fc7d674-f95b-46d9-94e7-2b796aaa310f" providerId="AD" clId="Web-{23F3FAD3-99F2-4EBD-93D5-4C9DE6E5147C}" dt="2020-12-09T15:51:06.558" v="17" actId="20577"/>
          <ac:spMkLst>
            <pc:docMk/>
            <pc:sldMk cId="1996992379" sldId="263"/>
            <ac:spMk id="12" creationId="{00000000-0000-0000-0000-000000000000}"/>
          </ac:spMkLst>
        </pc:spChg>
      </pc:sldChg>
      <pc:sldChg chg="modSp">
        <pc:chgData name="Marlies Centen" userId="S::mcenten_roctilburg.nl#ext#@eduvaasa.onmicrosoft.com::1fc7d674-f95b-46d9-94e7-2b796aaa310f" providerId="AD" clId="Web-{23F3FAD3-99F2-4EBD-93D5-4C9DE6E5147C}" dt="2020-12-09T15:55:54.190" v="139" actId="20577"/>
        <pc:sldMkLst>
          <pc:docMk/>
          <pc:sldMk cId="801395615" sldId="264"/>
        </pc:sldMkLst>
        <pc:spChg chg="mod">
          <ac:chgData name="Marlies Centen" userId="S::mcenten_roctilburg.nl#ext#@eduvaasa.onmicrosoft.com::1fc7d674-f95b-46d9-94e7-2b796aaa310f" providerId="AD" clId="Web-{23F3FAD3-99F2-4EBD-93D5-4C9DE6E5147C}" dt="2020-12-09T15:55:54.190" v="139" actId="20577"/>
          <ac:spMkLst>
            <pc:docMk/>
            <pc:sldMk cId="801395615" sldId="264"/>
            <ac:spMk id="10" creationId="{00000000-0000-0000-0000-000000000000}"/>
          </ac:spMkLst>
        </pc:spChg>
      </pc:sldChg>
      <pc:sldChg chg="modSp">
        <pc:chgData name="Marlies Centen" userId="S::mcenten_roctilburg.nl#ext#@eduvaasa.onmicrosoft.com::1fc7d674-f95b-46d9-94e7-2b796aaa310f" providerId="AD" clId="Web-{23F3FAD3-99F2-4EBD-93D5-4C9DE6E5147C}" dt="2020-12-09T15:54:09.250" v="64" actId="20577"/>
        <pc:sldMkLst>
          <pc:docMk/>
          <pc:sldMk cId="1514934481" sldId="265"/>
        </pc:sldMkLst>
        <pc:spChg chg="mod">
          <ac:chgData name="Marlies Centen" userId="S::mcenten_roctilburg.nl#ext#@eduvaasa.onmicrosoft.com::1fc7d674-f95b-46d9-94e7-2b796aaa310f" providerId="AD" clId="Web-{23F3FAD3-99F2-4EBD-93D5-4C9DE6E5147C}" dt="2020-12-09T15:54:09.250" v="64" actId="20577"/>
          <ac:spMkLst>
            <pc:docMk/>
            <pc:sldMk cId="1514934481" sldId="265"/>
            <ac:spMk id="16" creationId="{00000000-0000-0000-0000-000000000000}"/>
          </ac:spMkLst>
        </pc:spChg>
      </pc:sldChg>
      <pc:sldChg chg="modSp">
        <pc:chgData name="Marlies Centen" userId="S::mcenten_roctilburg.nl#ext#@eduvaasa.onmicrosoft.com::1fc7d674-f95b-46d9-94e7-2b796aaa310f" providerId="AD" clId="Web-{23F3FAD3-99F2-4EBD-93D5-4C9DE6E5147C}" dt="2020-12-09T15:51:59.763" v="21" actId="20577"/>
        <pc:sldMkLst>
          <pc:docMk/>
          <pc:sldMk cId="1635258515" sldId="269"/>
        </pc:sldMkLst>
        <pc:spChg chg="mod">
          <ac:chgData name="Marlies Centen" userId="S::mcenten_roctilburg.nl#ext#@eduvaasa.onmicrosoft.com::1fc7d674-f95b-46d9-94e7-2b796aaa310f" providerId="AD" clId="Web-{23F3FAD3-99F2-4EBD-93D5-4C9DE6E5147C}" dt="2020-12-09T15:51:59.763" v="21" actId="20577"/>
          <ac:spMkLst>
            <pc:docMk/>
            <pc:sldMk cId="1635258515" sldId="269"/>
            <ac:spMk id="162" creationId="{5B4A3FA4-0DF7-41F9-ABAC-5519709767A4}"/>
          </ac:spMkLst>
        </pc:spChg>
      </pc:sldChg>
      <pc:sldChg chg="modSp">
        <pc:chgData name="Marlies Centen" userId="S::mcenten_roctilburg.nl#ext#@eduvaasa.onmicrosoft.com::1fc7d674-f95b-46d9-94e7-2b796aaa310f" providerId="AD" clId="Web-{23F3FAD3-99F2-4EBD-93D5-4C9DE6E5147C}" dt="2020-12-09T15:52:17.154" v="22" actId="20577"/>
        <pc:sldMkLst>
          <pc:docMk/>
          <pc:sldMk cId="560620345" sldId="274"/>
        </pc:sldMkLst>
        <pc:spChg chg="mod">
          <ac:chgData name="Marlies Centen" userId="S::mcenten_roctilburg.nl#ext#@eduvaasa.onmicrosoft.com::1fc7d674-f95b-46d9-94e7-2b796aaa310f" providerId="AD" clId="Web-{23F3FAD3-99F2-4EBD-93D5-4C9DE6E5147C}" dt="2020-12-09T15:52:17.154" v="22" actId="20577"/>
          <ac:spMkLst>
            <pc:docMk/>
            <pc:sldMk cId="560620345" sldId="274"/>
            <ac:spMk id="139" creationId="{193363B6-1411-4B52-A841-FDB378E55945}"/>
          </ac:spMkLst>
        </pc:spChg>
      </pc:sldChg>
      <pc:sldChg chg="modSp">
        <pc:chgData name="Marlies Centen" userId="S::mcenten_roctilburg.nl#ext#@eduvaasa.onmicrosoft.com::1fc7d674-f95b-46d9-94e7-2b796aaa310f" providerId="AD" clId="Web-{23F3FAD3-99F2-4EBD-93D5-4C9DE6E5147C}" dt="2020-12-09T15:56:25.582" v="141" actId="20577"/>
        <pc:sldMkLst>
          <pc:docMk/>
          <pc:sldMk cId="1469508459" sldId="286"/>
        </pc:sldMkLst>
        <pc:spChg chg="mod">
          <ac:chgData name="Marlies Centen" userId="S::mcenten_roctilburg.nl#ext#@eduvaasa.onmicrosoft.com::1fc7d674-f95b-46d9-94e7-2b796aaa310f" providerId="AD" clId="Web-{23F3FAD3-99F2-4EBD-93D5-4C9DE6E5147C}" dt="2020-12-09T15:56:25.582" v="141" actId="20577"/>
          <ac:spMkLst>
            <pc:docMk/>
            <pc:sldMk cId="1469508459" sldId="286"/>
            <ac:spMk id="3" creationId="{00000000-0000-0000-0000-000000000000}"/>
          </ac:spMkLst>
        </pc:spChg>
      </pc:sldChg>
      <pc:sldChg chg="modSp">
        <pc:chgData name="Marlies Centen" userId="S::mcenten_roctilburg.nl#ext#@eduvaasa.onmicrosoft.com::1fc7d674-f95b-46d9-94e7-2b796aaa310f" providerId="AD" clId="Web-{23F3FAD3-99F2-4EBD-93D5-4C9DE6E5147C}" dt="2020-12-09T15:53:13.827" v="63" actId="20577"/>
        <pc:sldMkLst>
          <pc:docMk/>
          <pc:sldMk cId="3766656932" sldId="289"/>
        </pc:sldMkLst>
        <pc:spChg chg="mod">
          <ac:chgData name="Marlies Centen" userId="S::mcenten_roctilburg.nl#ext#@eduvaasa.onmicrosoft.com::1fc7d674-f95b-46d9-94e7-2b796aaa310f" providerId="AD" clId="Web-{23F3FAD3-99F2-4EBD-93D5-4C9DE6E5147C}" dt="2020-12-09T15:53:13.827" v="63" actId="20577"/>
          <ac:spMkLst>
            <pc:docMk/>
            <pc:sldMk cId="3766656932" sldId="289"/>
            <ac:spMk id="4" creationId="{89353F3A-3DF2-41C4-8F7A-FFE5FABE5C3E}"/>
          </ac:spMkLst>
        </pc:spChg>
      </pc:sldChg>
      <pc:sldChg chg="modSp">
        <pc:chgData name="Marlies Centen" userId="S::mcenten_roctilburg.nl#ext#@eduvaasa.onmicrosoft.com::1fc7d674-f95b-46d9-94e7-2b796aaa310f" providerId="AD" clId="Web-{23F3FAD3-99F2-4EBD-93D5-4C9DE6E5147C}" dt="2020-12-09T15:50:01.698" v="9" actId="20577"/>
        <pc:sldMkLst>
          <pc:docMk/>
          <pc:sldMk cId="676486511" sldId="295"/>
        </pc:sldMkLst>
        <pc:spChg chg="mod">
          <ac:chgData name="Marlies Centen" userId="S::mcenten_roctilburg.nl#ext#@eduvaasa.onmicrosoft.com::1fc7d674-f95b-46d9-94e7-2b796aaa310f" providerId="AD" clId="Web-{23F3FAD3-99F2-4EBD-93D5-4C9DE6E5147C}" dt="2020-12-09T15:50:01.698" v="9" actId="20577"/>
          <ac:spMkLst>
            <pc:docMk/>
            <pc:sldMk cId="676486511" sldId="295"/>
            <ac:spMk id="4" creationId="{067EBD9D-A770-48F3-8D4D-5BE35C1DBF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15042-718D-4693-880B-66FA48AAD938}" type="datetimeFigureOut">
              <a:rPr lang="en-GB" smtClean="0"/>
              <a:t>11/12/2020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A5949-6C6A-47BB-8835-842E6A095769}" type="slidenum">
              <a:rPr lang="en-GB" smtClean="0"/>
              <a:t>‹nr.›</a:t>
            </a:fld>
            <a:endParaRPr lang="en-GB"/>
          </a:p>
        </p:txBody>
      </p:sp>
    </p:spTree>
    <p:extLst>
      <p:ext uri="{BB962C8B-B14F-4D97-AF65-F5344CB8AC3E}">
        <p14:creationId xmlns:p14="http://schemas.microsoft.com/office/powerpoint/2010/main" val="400668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 </a:t>
            </a:r>
            <a:r>
              <a:rPr lang="nl-NL" b="0" u="none" dirty="0"/>
              <a:t>Op de foto's hierboven: Voor het "push"-systeem is een buffet met eten voorzien. Het eten en de hoeveelheden worden gemaakt zonder dat het restaurant weet hoeveel gasten er om vragen. (dit zal resulteren in onnodige verspilling) In het pull systeem wordt het voedsel pas gemaakt wanneer de klant het bestelt (dit zal resulteren in minimale verspilling). </a:t>
            </a:r>
          </a:p>
          <a:p>
            <a:r>
              <a:rPr lang="nl-NL" b="0" u="none" dirty="0"/>
              <a:t> </a:t>
            </a:r>
          </a:p>
          <a:p>
            <a:endParaRPr lang="nl-NL" b="1" u="sng" dirty="0"/>
          </a:p>
          <a:p>
            <a:endParaRPr lang="pt-PT" dirty="0"/>
          </a:p>
        </p:txBody>
      </p:sp>
      <p:sp>
        <p:nvSpPr>
          <p:cNvPr id="4" name="Slide Number Placeholder 3"/>
          <p:cNvSpPr>
            <a:spLocks noGrp="1"/>
          </p:cNvSpPr>
          <p:nvPr>
            <p:ph type="sldNum" sz="quarter" idx="10"/>
          </p:nvPr>
        </p:nvSpPr>
        <p:spPr/>
        <p:txBody>
          <a:bodyPr/>
          <a:lstStyle/>
          <a:p>
            <a:fld id="{179A5949-6C6A-47BB-8835-842E6A095769}" type="slidenum">
              <a:rPr lang="en-GB" smtClean="0"/>
              <a:t>5</a:t>
            </a:fld>
            <a:endParaRPr lang="en-GB"/>
          </a:p>
        </p:txBody>
      </p:sp>
    </p:spTree>
    <p:extLst>
      <p:ext uri="{BB962C8B-B14F-4D97-AF65-F5344CB8AC3E}">
        <p14:creationId xmlns:p14="http://schemas.microsoft.com/office/powerpoint/2010/main" val="169151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EF2795-C3AF-4F02-9211-D60BF129D661}" type="datetime1">
              <a:rPr lang="pt-PT" altLang="en-US" smtClean="0"/>
              <a:pPr eaLnBrk="1" hangingPunct="1"/>
              <a:t>11/12/2020</a:t>
            </a:fld>
            <a:endParaRPr lang="pt-PT" altLang="en-US"/>
          </a:p>
        </p:txBody>
      </p:sp>
      <p:sp>
        <p:nvSpPr>
          <p:cNvPr id="2672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72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EFA834-DD6D-4295-9BC5-8E7796D3277C}" type="slidenum">
              <a:rPr lang="pt-PT" altLang="en-US"/>
              <a:pPr eaLnBrk="1" hangingPunct="1"/>
              <a:t>15</a:t>
            </a:fld>
            <a:endParaRPr lang="pt-PT" altLang="en-US"/>
          </a:p>
        </p:txBody>
      </p:sp>
      <p:sp>
        <p:nvSpPr>
          <p:cNvPr id="267269" name="Rectangle 2"/>
          <p:cNvSpPr>
            <a:spLocks noGrp="1" noRot="1" noChangeAspect="1" noChangeArrowheads="1" noTextEdit="1"/>
          </p:cNvSpPr>
          <p:nvPr>
            <p:ph type="sldImg"/>
          </p:nvPr>
        </p:nvSpPr>
        <p:spPr>
          <a:ln/>
        </p:spPr>
      </p:sp>
      <p:sp>
        <p:nvSpPr>
          <p:cNvPr id="267270"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123785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26AD88-13AE-47AE-B919-470D74965EB6}" type="datetime1">
              <a:rPr lang="pt-PT" altLang="en-US" smtClean="0"/>
              <a:pPr eaLnBrk="1" hangingPunct="1"/>
              <a:t>11/12/2020</a:t>
            </a:fld>
            <a:endParaRPr lang="pt-PT" altLang="en-US"/>
          </a:p>
        </p:txBody>
      </p:sp>
      <p:sp>
        <p:nvSpPr>
          <p:cNvPr id="2682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8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D1C81E-39F7-4A60-AB0B-3236C8F6239C}" type="slidenum">
              <a:rPr lang="pt-PT" altLang="en-US"/>
              <a:pPr eaLnBrk="1" hangingPunct="1"/>
              <a:t>16</a:t>
            </a:fld>
            <a:endParaRPr lang="pt-PT" altLang="en-US"/>
          </a:p>
        </p:txBody>
      </p:sp>
      <p:sp>
        <p:nvSpPr>
          <p:cNvPr id="268293" name="Rectangle 2"/>
          <p:cNvSpPr>
            <a:spLocks noGrp="1" noRot="1" noChangeAspect="1" noChangeArrowheads="1" noTextEdit="1"/>
          </p:cNvSpPr>
          <p:nvPr>
            <p:ph type="sldImg"/>
          </p:nvPr>
        </p:nvSpPr>
        <p:spPr>
          <a:ln/>
        </p:spPr>
      </p:sp>
      <p:sp>
        <p:nvSpPr>
          <p:cNvPr id="26829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4027952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BFCCC-FD28-4802-9942-C89BA69B9340}" type="datetime1">
              <a:rPr lang="pt-PT" altLang="en-US" smtClean="0"/>
              <a:pPr eaLnBrk="1" hangingPunct="1"/>
              <a:t>11/12/2020</a:t>
            </a:fld>
            <a:endParaRPr lang="pt-PT" altLang="en-US"/>
          </a:p>
        </p:txBody>
      </p:sp>
      <p:sp>
        <p:nvSpPr>
          <p:cNvPr id="2693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93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9BD035-8D90-4D36-9D9C-2A4FC3EDD972}" type="slidenum">
              <a:rPr lang="pt-PT" altLang="en-US"/>
              <a:pPr eaLnBrk="1" hangingPunct="1"/>
              <a:t>17</a:t>
            </a:fld>
            <a:endParaRPr lang="pt-PT" altLang="en-US"/>
          </a:p>
        </p:txBody>
      </p:sp>
      <p:sp>
        <p:nvSpPr>
          <p:cNvPr id="269317" name="Rectangle 2"/>
          <p:cNvSpPr>
            <a:spLocks noGrp="1" noRot="1" noChangeAspect="1" noChangeArrowheads="1" noTextEdit="1"/>
          </p:cNvSpPr>
          <p:nvPr>
            <p:ph type="sldImg"/>
          </p:nvPr>
        </p:nvSpPr>
        <p:spPr>
          <a:ln/>
        </p:spPr>
      </p:sp>
      <p:sp>
        <p:nvSpPr>
          <p:cNvPr id="269318"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170906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064314-74CD-49D8-B9F6-E4C9D063EF6D}" type="datetime1">
              <a:rPr lang="pt-PT" altLang="en-US" smtClean="0"/>
              <a:pPr eaLnBrk="1" hangingPunct="1"/>
              <a:t>11/12/2020</a:t>
            </a:fld>
            <a:endParaRPr lang="pt-PT" altLang="en-US"/>
          </a:p>
        </p:txBody>
      </p:sp>
      <p:sp>
        <p:nvSpPr>
          <p:cNvPr id="2703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03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56722E-A86F-4DEB-BAF6-B88B92EB8AB8}" type="slidenum">
              <a:rPr lang="pt-PT" altLang="en-US"/>
              <a:pPr eaLnBrk="1" hangingPunct="1"/>
              <a:t>18</a:t>
            </a:fld>
            <a:endParaRPr lang="pt-PT" altLang="en-US"/>
          </a:p>
        </p:txBody>
      </p:sp>
      <p:sp>
        <p:nvSpPr>
          <p:cNvPr id="270341" name="Rectangle 2"/>
          <p:cNvSpPr>
            <a:spLocks noGrp="1" noRot="1" noChangeAspect="1" noChangeArrowheads="1" noTextEdit="1"/>
          </p:cNvSpPr>
          <p:nvPr>
            <p:ph type="sldImg"/>
          </p:nvPr>
        </p:nvSpPr>
        <p:spPr>
          <a:ln/>
        </p:spPr>
      </p:sp>
      <p:sp>
        <p:nvSpPr>
          <p:cNvPr id="270342"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176479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3F1366-3D72-4887-BC26-B2C64B9149F1}" type="datetime1">
              <a:rPr lang="pt-PT" altLang="en-US" smtClean="0"/>
              <a:pPr eaLnBrk="1" hangingPunct="1"/>
              <a:t>11/12/2020</a:t>
            </a:fld>
            <a:endParaRPr lang="pt-PT" altLang="en-US"/>
          </a:p>
        </p:txBody>
      </p:sp>
      <p:sp>
        <p:nvSpPr>
          <p:cNvPr id="271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1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020495-DAF1-494C-B98E-BB328BDA2209}" type="slidenum">
              <a:rPr lang="pt-PT" altLang="en-US"/>
              <a:pPr eaLnBrk="1" hangingPunct="1"/>
              <a:t>19</a:t>
            </a:fld>
            <a:endParaRPr lang="pt-PT" altLang="en-US"/>
          </a:p>
        </p:txBody>
      </p:sp>
      <p:sp>
        <p:nvSpPr>
          <p:cNvPr id="271365" name="Rectangle 2"/>
          <p:cNvSpPr>
            <a:spLocks noGrp="1" noRot="1" noChangeAspect="1" noChangeArrowheads="1" noTextEdit="1"/>
          </p:cNvSpPr>
          <p:nvPr>
            <p:ph type="sldImg"/>
          </p:nvPr>
        </p:nvSpPr>
        <p:spPr>
          <a:ln/>
        </p:spPr>
      </p:sp>
      <p:sp>
        <p:nvSpPr>
          <p:cNvPr id="271366"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277805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505DA5-5DF0-41B1-87C8-9A76D281E22A}" type="datetime1">
              <a:rPr lang="pt-PT" altLang="en-US" smtClean="0"/>
              <a:pPr eaLnBrk="1" hangingPunct="1"/>
              <a:t>11/12/2020</a:t>
            </a:fld>
            <a:endParaRPr lang="pt-PT" altLang="en-US"/>
          </a:p>
        </p:txBody>
      </p:sp>
      <p:sp>
        <p:nvSpPr>
          <p:cNvPr id="2723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23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27D003-4966-4AAC-971A-09CD56027F12}" type="slidenum">
              <a:rPr lang="pt-PT" altLang="en-US"/>
              <a:pPr eaLnBrk="1" hangingPunct="1"/>
              <a:t>20</a:t>
            </a:fld>
            <a:endParaRPr lang="pt-PT" altLang="en-US"/>
          </a:p>
        </p:txBody>
      </p:sp>
      <p:sp>
        <p:nvSpPr>
          <p:cNvPr id="272389" name="Rectangle 2"/>
          <p:cNvSpPr>
            <a:spLocks noGrp="1" noRot="1" noChangeAspect="1" noChangeArrowheads="1" noTextEdit="1"/>
          </p:cNvSpPr>
          <p:nvPr>
            <p:ph type="sldImg"/>
          </p:nvPr>
        </p:nvSpPr>
        <p:spPr>
          <a:ln/>
        </p:spPr>
      </p:sp>
      <p:sp>
        <p:nvSpPr>
          <p:cNvPr id="272390"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2917976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B85992-E841-4519-AF18-969DFE07EA3F}" type="datetime1">
              <a:rPr lang="pt-PT" altLang="en-US" smtClean="0"/>
              <a:pPr eaLnBrk="1" hangingPunct="1"/>
              <a:t>11/12/2020</a:t>
            </a:fld>
            <a:endParaRPr lang="pt-PT" altLang="en-US"/>
          </a:p>
        </p:txBody>
      </p:sp>
      <p:sp>
        <p:nvSpPr>
          <p:cNvPr id="2734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34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7B7579-1A74-4514-8F61-EE2DD8295C0E}" type="slidenum">
              <a:rPr lang="pt-PT" altLang="en-US"/>
              <a:pPr eaLnBrk="1" hangingPunct="1"/>
              <a:t>21</a:t>
            </a:fld>
            <a:endParaRPr lang="pt-PT" altLang="en-US"/>
          </a:p>
        </p:txBody>
      </p:sp>
      <p:sp>
        <p:nvSpPr>
          <p:cNvPr id="273413" name="Rectangle 2"/>
          <p:cNvSpPr>
            <a:spLocks noGrp="1" noRot="1" noChangeAspect="1" noChangeArrowheads="1" noTextEdit="1"/>
          </p:cNvSpPr>
          <p:nvPr>
            <p:ph type="sldImg"/>
          </p:nvPr>
        </p:nvSpPr>
        <p:spPr>
          <a:ln/>
        </p:spPr>
      </p:sp>
      <p:sp>
        <p:nvSpPr>
          <p:cNvPr id="27341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254190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baseline="0" dirty="0">
              <a:solidFill>
                <a:srgbClr val="000000"/>
              </a:solidFill>
              <a:cs typeface="Calibri" panose="020F0502020204030204"/>
            </a:endParaRPr>
          </a:p>
        </p:txBody>
      </p:sp>
      <p:sp>
        <p:nvSpPr>
          <p:cNvPr id="4" name="Slide Number Placeholder 3"/>
          <p:cNvSpPr>
            <a:spLocks noGrp="1"/>
          </p:cNvSpPr>
          <p:nvPr>
            <p:ph type="sldNum" sz="quarter" idx="10"/>
          </p:nvPr>
        </p:nvSpPr>
        <p:spPr/>
        <p:txBody>
          <a:bodyPr/>
          <a:lstStyle/>
          <a:p>
            <a:fld id="{179A5949-6C6A-47BB-8835-842E6A095769}" type="slidenum">
              <a:rPr lang="en-GB" smtClean="0"/>
              <a:t>22</a:t>
            </a:fld>
            <a:endParaRPr lang="en-GB"/>
          </a:p>
        </p:txBody>
      </p:sp>
    </p:spTree>
    <p:extLst>
      <p:ext uri="{BB962C8B-B14F-4D97-AF65-F5344CB8AC3E}">
        <p14:creationId xmlns:p14="http://schemas.microsoft.com/office/powerpoint/2010/main" val="4216750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Bij massa productie worden de werkzaamheden gescheiden, zodat besloten wordt het werk in serie uit te voeren. (Een medewerker maakt bijvoorbeeld 10 stuks van hetzelfde product/halffabricaat  voordat het product /halffabricaat naar de volgende medewerker gaat) Dit leidt tot een toename van het onderhanden werk (tussentijdse voorraad) en lange doorlooptijden.</a:t>
            </a:r>
          </a:p>
          <a:p>
            <a:endParaRPr lang="nl-NL" dirty="0"/>
          </a:p>
          <a:p>
            <a:r>
              <a:rPr lang="nl-NL" dirty="0"/>
              <a:t>Bij </a:t>
            </a:r>
            <a:r>
              <a:rPr lang="nl-NL" dirty="0" err="1"/>
              <a:t>one</a:t>
            </a:r>
            <a:r>
              <a:rPr lang="nl-NL" dirty="0"/>
              <a:t>-piece-flow productie worden de bewerkingen direct na elkaar uitgevoerd. (Na verwerking van een product wordt het meteen doorgegeven naar de volgende medewerker) Het product wordt voortdurend verwerkt. Hierdoor nemen de tussentijdse voorraden af, neemt de snelheid toe en neemt de productiviteit toe.</a:t>
            </a:r>
          </a:p>
          <a:p>
            <a:endParaRPr lang="nl-NL" dirty="0"/>
          </a:p>
          <a:p>
            <a:endParaRPr lang="en-GB" dirty="0"/>
          </a:p>
        </p:txBody>
      </p:sp>
      <p:sp>
        <p:nvSpPr>
          <p:cNvPr id="4" name="Slide Number Placeholder 3"/>
          <p:cNvSpPr>
            <a:spLocks noGrp="1"/>
          </p:cNvSpPr>
          <p:nvPr>
            <p:ph type="sldNum" sz="quarter" idx="10"/>
          </p:nvPr>
        </p:nvSpPr>
        <p:spPr/>
        <p:txBody>
          <a:bodyPr/>
          <a:lstStyle/>
          <a:p>
            <a:fld id="{179A5949-6C6A-47BB-8835-842E6A095769}" type="slidenum">
              <a:rPr lang="en-GB" smtClean="0"/>
              <a:t>23</a:t>
            </a:fld>
            <a:endParaRPr lang="en-GB"/>
          </a:p>
        </p:txBody>
      </p:sp>
    </p:spTree>
    <p:extLst>
      <p:ext uri="{BB962C8B-B14F-4D97-AF65-F5344CB8AC3E}">
        <p14:creationId xmlns:p14="http://schemas.microsoft.com/office/powerpoint/2010/main" val="2155465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Het enveloppe spel</a:t>
            </a:r>
            <a:endParaRPr lang="en-GB" dirty="0"/>
          </a:p>
        </p:txBody>
      </p:sp>
      <p:sp>
        <p:nvSpPr>
          <p:cNvPr id="4" name="Slide Number Placeholder 3"/>
          <p:cNvSpPr>
            <a:spLocks noGrp="1"/>
          </p:cNvSpPr>
          <p:nvPr>
            <p:ph type="sldNum" sz="quarter" idx="10"/>
          </p:nvPr>
        </p:nvSpPr>
        <p:spPr/>
        <p:txBody>
          <a:bodyPr/>
          <a:lstStyle/>
          <a:p>
            <a:fld id="{179A5949-6C6A-47BB-8835-842E6A095769}" type="slidenum">
              <a:rPr lang="en-GB" smtClean="0"/>
              <a:t>24</a:t>
            </a:fld>
            <a:endParaRPr lang="en-GB"/>
          </a:p>
        </p:txBody>
      </p:sp>
    </p:spTree>
    <p:extLst>
      <p:ext uri="{BB962C8B-B14F-4D97-AF65-F5344CB8AC3E}">
        <p14:creationId xmlns:p14="http://schemas.microsoft.com/office/powerpoint/2010/main" val="396176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dirty="0"/>
              <a:t>Waar gaan we als consument naartoe om meerdere producten tegelijk te kopen en die producten kunnen meteen geleverd worden? </a:t>
            </a:r>
          </a:p>
          <a:p>
            <a:endParaRPr lang="en-US" altLang="en-US" dirty="0"/>
          </a:p>
        </p:txBody>
      </p:sp>
      <p:sp>
        <p:nvSpPr>
          <p:cNvPr id="2621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D22A6D-75BA-4A65-93F7-43623E5A2501}" type="datetime1">
              <a:rPr lang="pt-PT" altLang="en-US" smtClean="0"/>
              <a:pPr eaLnBrk="1" hangingPunct="1"/>
              <a:t>11/12/2020</a:t>
            </a:fld>
            <a:endParaRPr lang="pt-PT" altLang="en-US"/>
          </a:p>
        </p:txBody>
      </p:sp>
      <p:sp>
        <p:nvSpPr>
          <p:cNvPr id="2621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21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9CB69D-3D81-4A09-8435-C7CADB826373}" type="slidenum">
              <a:rPr lang="pt-PT" altLang="en-US"/>
              <a:pPr eaLnBrk="1" hangingPunct="1"/>
              <a:t>6</a:t>
            </a:fld>
            <a:endParaRPr lang="pt-PT" altLang="en-US"/>
          </a:p>
        </p:txBody>
      </p:sp>
    </p:spTree>
    <p:extLst>
      <p:ext uri="{BB962C8B-B14F-4D97-AF65-F5344CB8AC3E}">
        <p14:creationId xmlns:p14="http://schemas.microsoft.com/office/powerpoint/2010/main" val="182618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Docenten: Zijn deze diensten "Pull" of "Push"?</a:t>
            </a:r>
          </a:p>
          <a:p>
            <a:r>
              <a:rPr lang="nl-NL" dirty="0" err="1"/>
              <a:t>Telepizza</a:t>
            </a:r>
            <a:r>
              <a:rPr lang="nl-NL" dirty="0"/>
              <a:t> is Pull</a:t>
            </a:r>
          </a:p>
          <a:p>
            <a:r>
              <a:rPr lang="nl-NL" dirty="0"/>
              <a:t>Vlucht is Push</a:t>
            </a:r>
          </a:p>
          <a:p>
            <a:r>
              <a:rPr lang="nl-NL" dirty="0"/>
              <a:t>Tesco (Supermarkt) is Pull</a:t>
            </a:r>
          </a:p>
          <a:p>
            <a:r>
              <a:rPr lang="nl-NL" dirty="0"/>
              <a:t>Urgenties in het ziekenhuis is Pull</a:t>
            </a:r>
          </a:p>
          <a:p>
            <a:r>
              <a:rPr lang="nl-NL" dirty="0"/>
              <a:t>Bibliotheek is een push-systeem</a:t>
            </a:r>
          </a:p>
          <a:p>
            <a:r>
              <a:rPr lang="nl-NL" dirty="0"/>
              <a:t>De bank kan een Push- of Pull-dienst zijn</a:t>
            </a:r>
          </a:p>
          <a:p>
            <a:endParaRPr lang="nl-NL" dirty="0"/>
          </a:p>
          <a:p>
            <a:r>
              <a:rPr lang="nl-NL" dirty="0"/>
              <a:t>Houd er rekening mee dat het perspectief verandert als je het analyseert vanuit het perspectief van de klant of de leverancier.</a:t>
            </a:r>
          </a:p>
          <a:p>
            <a:endParaRPr lang="nl-NL" dirty="0"/>
          </a:p>
          <a:p>
            <a:endParaRPr lang="en-GB" dirty="0"/>
          </a:p>
        </p:txBody>
      </p:sp>
      <p:sp>
        <p:nvSpPr>
          <p:cNvPr id="4" name="Slide Number Placeholder 3"/>
          <p:cNvSpPr>
            <a:spLocks noGrp="1"/>
          </p:cNvSpPr>
          <p:nvPr>
            <p:ph type="sldNum" sz="quarter" idx="10"/>
          </p:nvPr>
        </p:nvSpPr>
        <p:spPr/>
        <p:txBody>
          <a:bodyPr/>
          <a:lstStyle/>
          <a:p>
            <a:fld id="{179A5949-6C6A-47BB-8835-842E6A095769}" type="slidenum">
              <a:rPr lang="en-GB" smtClean="0"/>
              <a:t>7</a:t>
            </a:fld>
            <a:endParaRPr lang="en-GB"/>
          </a:p>
        </p:txBody>
      </p:sp>
    </p:spTree>
    <p:extLst>
      <p:ext uri="{BB962C8B-B14F-4D97-AF65-F5344CB8AC3E}">
        <p14:creationId xmlns:p14="http://schemas.microsoft.com/office/powerpoint/2010/main" val="386887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31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5DFBFD-83D7-4A45-A391-9AF80B8E0419}" type="datetime1">
              <a:rPr lang="pt-PT" altLang="en-US" smtClean="0"/>
              <a:pPr eaLnBrk="1" hangingPunct="1"/>
              <a:t>11/12/2020</a:t>
            </a:fld>
            <a:endParaRPr lang="pt-PT" altLang="en-US"/>
          </a:p>
        </p:txBody>
      </p:sp>
      <p:sp>
        <p:nvSpPr>
          <p:cNvPr id="2631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31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7D265C-8C45-462E-A371-D62F996BFAE0}" type="slidenum">
              <a:rPr lang="pt-PT" altLang="en-US"/>
              <a:pPr eaLnBrk="1" hangingPunct="1"/>
              <a:t>8</a:t>
            </a:fld>
            <a:endParaRPr lang="pt-PT" altLang="en-US"/>
          </a:p>
        </p:txBody>
      </p:sp>
    </p:spTree>
    <p:extLst>
      <p:ext uri="{BB962C8B-B14F-4D97-AF65-F5344CB8AC3E}">
        <p14:creationId xmlns:p14="http://schemas.microsoft.com/office/powerpoint/2010/main" val="174025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4472C4"/>
                </a:solidFill>
              </a:rPr>
              <a:t>T04-V1 Pizza Kanban </a:t>
            </a:r>
            <a:r>
              <a:rPr lang="es-ES" sz="1200" b="0" i="0" dirty="0" err="1">
                <a:solidFill>
                  <a:srgbClr val="4472C4"/>
                </a:solidFill>
              </a:rPr>
              <a:t>you</a:t>
            </a:r>
            <a:r>
              <a:rPr lang="es-ES" sz="1200" b="0" i="0" dirty="0">
                <a:solidFill>
                  <a:srgbClr val="4472C4"/>
                </a:solidFill>
              </a:rPr>
              <a:t> </a:t>
            </a:r>
            <a:r>
              <a:rPr lang="es-ES" sz="1200" b="0" i="0" dirty="0" err="1">
                <a:solidFill>
                  <a:srgbClr val="4472C4"/>
                </a:solidFill>
              </a:rPr>
              <a:t>tube</a:t>
            </a:r>
            <a:r>
              <a:rPr lang="es-ES" sz="1200" b="0" i="0" dirty="0">
                <a:solidFill>
                  <a:srgbClr val="4472C4"/>
                </a:solidFill>
              </a:rPr>
              <a:t> film</a:t>
            </a:r>
          </a:p>
        </p:txBody>
      </p:sp>
      <p:sp>
        <p:nvSpPr>
          <p:cNvPr id="4" name="Slide Number Placeholder 3"/>
          <p:cNvSpPr>
            <a:spLocks noGrp="1"/>
          </p:cNvSpPr>
          <p:nvPr>
            <p:ph type="sldNum" sz="quarter" idx="5"/>
          </p:nvPr>
        </p:nvSpPr>
        <p:spPr/>
        <p:txBody>
          <a:bodyPr/>
          <a:lstStyle/>
          <a:p>
            <a:fld id="{179A5949-6C6A-47BB-8835-842E6A095769}" type="slidenum">
              <a:rPr lang="en-GB" smtClean="0"/>
              <a:t>10</a:t>
            </a:fld>
            <a:endParaRPr lang="en-GB"/>
          </a:p>
        </p:txBody>
      </p:sp>
    </p:spTree>
    <p:extLst>
      <p:ext uri="{BB962C8B-B14F-4D97-AF65-F5344CB8AC3E}">
        <p14:creationId xmlns:p14="http://schemas.microsoft.com/office/powerpoint/2010/main" val="425683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41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D86375-DB31-4B3F-8BB9-276BEAC94134}" type="datetime1">
              <a:rPr lang="pt-PT" altLang="en-US" smtClean="0"/>
              <a:pPr eaLnBrk="1" hangingPunct="1"/>
              <a:t>11/12/2020</a:t>
            </a:fld>
            <a:endParaRPr lang="pt-PT" altLang="en-US"/>
          </a:p>
        </p:txBody>
      </p:sp>
      <p:sp>
        <p:nvSpPr>
          <p:cNvPr id="2641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41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E82A4D-2A12-4E78-9D36-5379E19ABC76}" type="slidenum">
              <a:rPr lang="pt-PT" altLang="en-US"/>
              <a:pPr eaLnBrk="1" hangingPunct="1"/>
              <a:t>11</a:t>
            </a:fld>
            <a:endParaRPr lang="pt-PT" altLang="en-US"/>
          </a:p>
        </p:txBody>
      </p:sp>
    </p:spTree>
    <p:extLst>
      <p:ext uri="{BB962C8B-B14F-4D97-AF65-F5344CB8AC3E}">
        <p14:creationId xmlns:p14="http://schemas.microsoft.com/office/powerpoint/2010/main" val="7677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4472C4"/>
                </a:solidFill>
              </a:rPr>
              <a:t>T04-V2 </a:t>
            </a:r>
            <a:r>
              <a:rPr lang="es-ES" sz="1200" b="0" i="0" dirty="0" err="1">
                <a:solidFill>
                  <a:srgbClr val="4472C4"/>
                </a:solidFill>
              </a:rPr>
              <a:t>Wat</a:t>
            </a:r>
            <a:r>
              <a:rPr lang="es-ES" sz="1200" b="0" i="0" dirty="0">
                <a:solidFill>
                  <a:srgbClr val="4472C4"/>
                </a:solidFill>
              </a:rPr>
              <a:t> </a:t>
            </a:r>
            <a:r>
              <a:rPr lang="es-ES" sz="1200" b="0" i="0" dirty="0" err="1">
                <a:solidFill>
                  <a:srgbClr val="4472C4"/>
                </a:solidFill>
              </a:rPr>
              <a:t>is</a:t>
            </a:r>
            <a:r>
              <a:rPr lang="es-ES" sz="1200" b="0" i="0" dirty="0">
                <a:solidFill>
                  <a:srgbClr val="4472C4"/>
                </a:solidFill>
              </a:rPr>
              <a:t> Kanban –</a:t>
            </a:r>
            <a:r>
              <a:rPr lang="es-ES" sz="1200" b="0" i="0" dirty="0" err="1">
                <a:solidFill>
                  <a:srgbClr val="4472C4"/>
                </a:solidFill>
              </a:rPr>
              <a:t>you</a:t>
            </a:r>
            <a:r>
              <a:rPr lang="es-ES" sz="1200" b="0" i="0" dirty="0">
                <a:solidFill>
                  <a:srgbClr val="4472C4"/>
                </a:solidFill>
              </a:rPr>
              <a:t> tuve film</a:t>
            </a:r>
          </a:p>
        </p:txBody>
      </p:sp>
      <p:sp>
        <p:nvSpPr>
          <p:cNvPr id="4" name="Slide Number Placeholder 3"/>
          <p:cNvSpPr>
            <a:spLocks noGrp="1"/>
          </p:cNvSpPr>
          <p:nvPr>
            <p:ph type="sldNum" sz="quarter" idx="5"/>
          </p:nvPr>
        </p:nvSpPr>
        <p:spPr/>
        <p:txBody>
          <a:bodyPr/>
          <a:lstStyle/>
          <a:p>
            <a:fld id="{179A5949-6C6A-47BB-8835-842E6A095769}" type="slidenum">
              <a:rPr lang="en-GB" smtClean="0"/>
              <a:t>12</a:t>
            </a:fld>
            <a:endParaRPr lang="en-GB"/>
          </a:p>
        </p:txBody>
      </p:sp>
    </p:spTree>
    <p:extLst>
      <p:ext uri="{BB962C8B-B14F-4D97-AF65-F5344CB8AC3E}">
        <p14:creationId xmlns:p14="http://schemas.microsoft.com/office/powerpoint/2010/main" val="385144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04403F-7BA9-432B-AAD6-0C523BC8AC15}" type="datetime1">
              <a:rPr lang="pt-PT" altLang="en-US" smtClean="0"/>
              <a:pPr eaLnBrk="1" hangingPunct="1"/>
              <a:t>11/12/2020</a:t>
            </a:fld>
            <a:endParaRPr lang="pt-PT" altLang="en-US"/>
          </a:p>
        </p:txBody>
      </p:sp>
      <p:sp>
        <p:nvSpPr>
          <p:cNvPr id="2652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52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895A8F-E17D-4D79-AF50-4C6698182B85}" type="slidenum">
              <a:rPr lang="pt-PT" altLang="en-US"/>
              <a:pPr eaLnBrk="1" hangingPunct="1"/>
              <a:t>13</a:t>
            </a:fld>
            <a:endParaRPr lang="pt-PT" altLang="en-US"/>
          </a:p>
        </p:txBody>
      </p:sp>
      <p:sp>
        <p:nvSpPr>
          <p:cNvPr id="265221" name="Rectangle 2"/>
          <p:cNvSpPr>
            <a:spLocks noGrp="1" noRot="1" noChangeAspect="1" noChangeArrowheads="1" noTextEdit="1"/>
          </p:cNvSpPr>
          <p:nvPr>
            <p:ph type="sldImg"/>
          </p:nvPr>
        </p:nvSpPr>
        <p:spPr>
          <a:ln/>
        </p:spPr>
      </p:sp>
      <p:sp>
        <p:nvSpPr>
          <p:cNvPr id="265222"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dirty="0"/>
          </a:p>
        </p:txBody>
      </p:sp>
    </p:spTree>
    <p:extLst>
      <p:ext uri="{BB962C8B-B14F-4D97-AF65-F5344CB8AC3E}">
        <p14:creationId xmlns:p14="http://schemas.microsoft.com/office/powerpoint/2010/main" val="3433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117650-B257-4AD5-9325-9AA011C07CC4}" type="datetime1">
              <a:rPr lang="pt-PT" altLang="en-US" smtClean="0"/>
              <a:pPr eaLnBrk="1" hangingPunct="1"/>
              <a:t>11/12/2020</a:t>
            </a:fld>
            <a:endParaRPr lang="pt-PT" altLang="en-US"/>
          </a:p>
        </p:txBody>
      </p:sp>
      <p:sp>
        <p:nvSpPr>
          <p:cNvPr id="266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70AF45-EC89-4C50-BA2E-DD274D248488}" type="slidenum">
              <a:rPr lang="pt-PT" altLang="en-US"/>
              <a:pPr eaLnBrk="1" hangingPunct="1"/>
              <a:t>14</a:t>
            </a:fld>
            <a:endParaRPr lang="pt-PT" altLang="en-US"/>
          </a:p>
        </p:txBody>
      </p:sp>
      <p:sp>
        <p:nvSpPr>
          <p:cNvPr id="266245" name="Rectangle 2"/>
          <p:cNvSpPr>
            <a:spLocks noGrp="1" noRot="1" noChangeAspect="1" noChangeArrowheads="1" noTextEdit="1"/>
          </p:cNvSpPr>
          <p:nvPr>
            <p:ph type="sldImg"/>
          </p:nvPr>
        </p:nvSpPr>
        <p:spPr>
          <a:ln/>
        </p:spPr>
      </p:sp>
      <p:sp>
        <p:nvSpPr>
          <p:cNvPr id="266246"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2154245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33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4"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4"/>
            <a:ext cx="12192000" cy="6856646"/>
          </a:xfrm>
          <a:prstGeom prst="rect">
            <a:avLst/>
          </a:prstGeom>
        </p:spPr>
      </p:pic>
    </p:spTree>
    <p:extLst>
      <p:ext uri="{BB962C8B-B14F-4D97-AF65-F5344CB8AC3E}">
        <p14:creationId xmlns:p14="http://schemas.microsoft.com/office/powerpoint/2010/main" val="1213426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80353"/>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Mdyyyu41dZ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youtu.be/Mdyyyu41dZ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1PFg6bGjto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213818" y="1627731"/>
            <a:ext cx="5757025" cy="2862322"/>
          </a:xfrm>
          <a:prstGeom prst="rect">
            <a:avLst/>
          </a:prstGeom>
          <a:noFill/>
        </p:spPr>
        <p:txBody>
          <a:bodyPr wrap="none" rtlCol="0" anchor="t">
            <a:spAutoFit/>
          </a:bodyPr>
          <a:lstStyle/>
          <a:p>
            <a:pPr algn="ctr"/>
            <a:r>
              <a:rPr lang="sv-SE" sz="2000" dirty="0">
                <a:latin typeface="Arial"/>
                <a:ea typeface="Arial" charset="0"/>
                <a:cs typeface="Arial"/>
              </a:rPr>
              <a:t>T04</a:t>
            </a:r>
          </a:p>
          <a:p>
            <a:pPr algn="ctr"/>
            <a:r>
              <a:rPr lang="sv-SE" sz="4000" dirty="0">
                <a:latin typeface="Arial"/>
                <a:ea typeface="Arial" charset="0"/>
                <a:cs typeface="Arial"/>
              </a:rPr>
              <a:t>LEAN BASIS TRAINING</a:t>
            </a:r>
            <a:endParaRPr lang="sv-SE" dirty="0">
              <a:latin typeface="Arial"/>
              <a:cs typeface="Arial"/>
            </a:endParaRPr>
          </a:p>
          <a:p>
            <a:pPr algn="ctr"/>
            <a:r>
              <a:rPr lang="en-US" sz="6000" dirty="0">
                <a:latin typeface="Calibri"/>
                <a:cs typeface="Calibri"/>
              </a:rPr>
              <a:t>Principe 4</a:t>
            </a:r>
          </a:p>
          <a:p>
            <a:pPr algn="ctr"/>
            <a:r>
              <a:rPr lang="en-US" sz="6000" dirty="0">
                <a:latin typeface="Calibri"/>
                <a:cs typeface="Calibri"/>
              </a:rPr>
              <a:t>Pull </a:t>
            </a:r>
            <a:r>
              <a:rPr lang="en-US" sz="6000" dirty="0" err="1">
                <a:latin typeface="Calibri"/>
                <a:cs typeface="Calibri"/>
              </a:rPr>
              <a:t>productie</a:t>
            </a:r>
            <a:endParaRPr lang="en-US" sz="6000" dirty="0">
              <a:latin typeface="Calibri"/>
              <a:cs typeface="Calibri"/>
            </a:endParaRPr>
          </a:p>
        </p:txBody>
      </p:sp>
    </p:spTree>
    <p:extLst>
      <p:ext uri="{BB962C8B-B14F-4D97-AF65-F5344CB8AC3E}">
        <p14:creationId xmlns:p14="http://schemas.microsoft.com/office/powerpoint/2010/main" val="34130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96131D-AD93-4384-B3A4-532EA9D01B72}"/>
              </a:ext>
            </a:extLst>
          </p:cNvPr>
          <p:cNvSpPr txBox="1"/>
          <p:nvPr/>
        </p:nvSpPr>
        <p:spPr>
          <a:xfrm>
            <a:off x="3139788" y="3200400"/>
            <a:ext cx="43278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00FF"/>
                </a:solidFill>
                <a:cs typeface="Times New Roman"/>
                <a:hlinkClick r:id="rId3"/>
              </a:rPr>
              <a:t>https://www.youtube.com/watch?v=Mdyyyu41dZ4</a:t>
            </a:r>
            <a:endParaRPr lang="en-US" sz="2400" b="1"/>
          </a:p>
        </p:txBody>
      </p:sp>
      <p:pic>
        <p:nvPicPr>
          <p:cNvPr id="4" name="Kuva 4" descr="Kuva, joka sisältää kohteen näyttökuva&#10;&#10;Kuvaus luotu, erittäin korkea luotettavuus">
            <a:hlinkClick r:id="rId4"/>
            <a:extLst>
              <a:ext uri="{FF2B5EF4-FFF2-40B4-BE49-F238E27FC236}">
                <a16:creationId xmlns:a16="http://schemas.microsoft.com/office/drawing/2014/main" id="{02BFBD90-A647-4667-962C-A5B9F859FE38}"/>
              </a:ext>
            </a:extLst>
          </p:cNvPr>
          <p:cNvPicPr>
            <a:picLocks noChangeAspect="1"/>
          </p:cNvPicPr>
          <p:nvPr/>
        </p:nvPicPr>
        <p:blipFill rotWithShape="1">
          <a:blip r:embed="rId5"/>
          <a:srcRect r="9499" b="32923"/>
          <a:stretch/>
        </p:blipFill>
        <p:spPr>
          <a:xfrm>
            <a:off x="1431984" y="1565174"/>
            <a:ext cx="9184531" cy="3817365"/>
          </a:xfrm>
          <a:prstGeom prst="rect">
            <a:avLst/>
          </a:prstGeom>
        </p:spPr>
      </p:pic>
    </p:spTree>
    <p:extLst>
      <p:ext uri="{BB962C8B-B14F-4D97-AF65-F5344CB8AC3E}">
        <p14:creationId xmlns:p14="http://schemas.microsoft.com/office/powerpoint/2010/main" val="51980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TextBox 12"/>
          <p:cNvSpPr txBox="1">
            <a:spLocks noChangeArrowheads="1"/>
          </p:cNvSpPr>
          <p:nvPr/>
        </p:nvSpPr>
        <p:spPr bwMode="auto">
          <a:xfrm>
            <a:off x="571500" y="1997540"/>
            <a:ext cx="53938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2800">
                <a:latin typeface="+mn-lt"/>
              </a:rPr>
              <a:t>Hoe weet de leverancier dat hij moet produceren?</a:t>
            </a:r>
            <a:endParaRPr lang="nl-NL" altLang="en-US" sz="2800" dirty="0">
              <a:latin typeface="+mn-lt"/>
            </a:endParaRPr>
          </a:p>
        </p:txBody>
      </p:sp>
      <p:pic>
        <p:nvPicPr>
          <p:cNvPr id="358402" name="Picture 2" descr="http://www.pananananananapanananananana.blogger.com.br/sin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572" y="3308378"/>
            <a:ext cx="1292018" cy="206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47755" y="3311255"/>
            <a:ext cx="2923884"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nchor="t">
            <a:spAutoFit/>
          </a:bodyPr>
          <a:lstStyle>
            <a:defPPr>
              <a:defRPr lang="sv-SE"/>
            </a:defPPr>
            <a:lvl1pPr>
              <a:defRPr sz="2400">
                <a:solidFill>
                  <a:srgbClr val="FFFFFF"/>
                </a:solidFill>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pt-PT" sz="3600" dirty="0" err="1">
                <a:cs typeface="Arial"/>
              </a:rPr>
              <a:t>Kanban</a:t>
            </a:r>
            <a:r>
              <a:rPr lang="pt-PT" sz="3600" dirty="0">
                <a:cs typeface="Arial"/>
              </a:rPr>
              <a:t> : </a:t>
            </a:r>
          </a:p>
          <a:p>
            <a:r>
              <a:rPr lang="pt-PT" sz="3600" dirty="0" err="1">
                <a:cs typeface="Arial"/>
              </a:rPr>
              <a:t>kan</a:t>
            </a:r>
            <a:r>
              <a:rPr lang="pt-PT" sz="3600" dirty="0">
                <a:cs typeface="Arial"/>
              </a:rPr>
              <a:t> = </a:t>
            </a:r>
            <a:r>
              <a:rPr lang="pt-PT" sz="3600" dirty="0" err="1">
                <a:cs typeface="Arial"/>
              </a:rPr>
              <a:t>visueel</a:t>
            </a:r>
            <a:r>
              <a:rPr lang="pt-PT" sz="3600" dirty="0">
                <a:cs typeface="Arial"/>
              </a:rPr>
              <a:t> </a:t>
            </a:r>
            <a:endParaRPr lang="pt-PT" sz="3600" dirty="0"/>
          </a:p>
          <a:p>
            <a:r>
              <a:rPr lang="pt-PT" sz="3600" dirty="0" err="1">
                <a:cs typeface="Arial"/>
              </a:rPr>
              <a:t>ban</a:t>
            </a:r>
            <a:r>
              <a:rPr lang="pt-PT" sz="3600" dirty="0">
                <a:cs typeface="Arial"/>
              </a:rPr>
              <a:t> = </a:t>
            </a:r>
            <a:r>
              <a:rPr lang="pt-PT" sz="3600" dirty="0" err="1">
                <a:cs typeface="Arial"/>
              </a:rPr>
              <a:t>bord</a:t>
            </a:r>
            <a:r>
              <a:rPr lang="pt-PT" sz="3600" dirty="0">
                <a:cs typeface="Arial"/>
              </a:rPr>
              <a:t> </a:t>
            </a:r>
            <a:endParaRPr lang="pt-PT" sz="3600" dirty="0"/>
          </a:p>
        </p:txBody>
      </p:sp>
      <p:sp>
        <p:nvSpPr>
          <p:cNvPr id="8"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pic>
        <p:nvPicPr>
          <p:cNvPr id="11" name="Picture 2" descr="http://www.vieiros.com/enlaces/novas/imx/grande/0792692001192527949-non-todo-o-mundo-pode-encher-o-carrino-do-supermercado-imaxe-f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844" y="2536132"/>
            <a:ext cx="4908489" cy="327232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4" name="Rectangle 13"/>
          <p:cNvSpPr/>
          <p:nvPr/>
        </p:nvSpPr>
        <p:spPr>
          <a:xfrm>
            <a:off x="6338844" y="5320802"/>
            <a:ext cx="4908489" cy="49347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TextBox 6"/>
          <p:cNvSpPr txBox="1">
            <a:spLocks noChangeArrowheads="1"/>
          </p:cNvSpPr>
          <p:nvPr/>
        </p:nvSpPr>
        <p:spPr bwMode="auto">
          <a:xfrm>
            <a:off x="6338844" y="5365303"/>
            <a:ext cx="1411284" cy="400110"/>
          </a:xfrm>
          <a:prstGeom prst="rect">
            <a:avLst/>
          </a:prstGeom>
          <a:noFill/>
          <a:ln w="9525">
            <a:noFill/>
            <a:miter lim="800000"/>
            <a:headEnd/>
            <a:tailEnd/>
          </a:ln>
        </p:spPr>
        <p:txBody>
          <a:bodyPr wrap="none">
            <a:spAutoFit/>
          </a:bodyPr>
          <a:lstStyle/>
          <a:p>
            <a:r>
              <a:rPr lang="pt-PT" sz="2000" dirty="0">
                <a:solidFill>
                  <a:schemeClr val="bg1"/>
                </a:solidFill>
              </a:rPr>
              <a:t>Supermarkt</a:t>
            </a:r>
            <a:endParaRPr lang="en-US" sz="2000" dirty="0">
              <a:solidFill>
                <a:schemeClr val="bg1"/>
              </a:solidFill>
            </a:endParaRPr>
          </a:p>
        </p:txBody>
      </p:sp>
    </p:spTree>
    <p:extLst>
      <p:ext uri="{BB962C8B-B14F-4D97-AF65-F5344CB8AC3E}">
        <p14:creationId xmlns:p14="http://schemas.microsoft.com/office/powerpoint/2010/main" val="80139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animEffect transition="in" filter="box(in)">
                                      <p:cBhvr>
                                        <p:cTn id="7" dur="1000"/>
                                        <p:tgtEl>
                                          <p:spTgt spid="358402"/>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hlinkClick r:id="rId3"/>
          </p:cNvPr>
          <p:cNvPicPr>
            <a:picLocks noChangeAspect="1"/>
          </p:cNvPicPr>
          <p:nvPr/>
        </p:nvPicPr>
        <p:blipFill rotWithShape="1">
          <a:blip r:embed="rId4"/>
          <a:srcRect l="-1" r="12092" b="8833"/>
          <a:stretch/>
        </p:blipFill>
        <p:spPr>
          <a:xfrm>
            <a:off x="1939635" y="1111740"/>
            <a:ext cx="8437420" cy="4919545"/>
          </a:xfrm>
          <a:prstGeom prst="rect">
            <a:avLst/>
          </a:prstGeom>
        </p:spPr>
      </p:pic>
    </p:spTree>
    <p:extLst>
      <p:ext uri="{BB962C8B-B14F-4D97-AF65-F5344CB8AC3E}">
        <p14:creationId xmlns:p14="http://schemas.microsoft.com/office/powerpoint/2010/main" val="126893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39"/>
          <p:cNvSpPr>
            <a:spLocks noChangeArrowheads="1"/>
          </p:cNvSpPr>
          <p:nvPr/>
        </p:nvSpPr>
        <p:spPr bwMode="auto">
          <a:xfrm rot="-5400000">
            <a:off x="-56717" y="3279283"/>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a:t>Leverancier</a:t>
            </a:r>
          </a:p>
        </p:txBody>
      </p:sp>
      <p:sp>
        <p:nvSpPr>
          <p:cNvPr id="144387" name="Rectangle 40"/>
          <p:cNvSpPr>
            <a:spLocks noChangeArrowheads="1"/>
          </p:cNvSpPr>
          <p:nvPr/>
        </p:nvSpPr>
        <p:spPr bwMode="auto">
          <a:xfrm>
            <a:off x="2800782" y="1779095"/>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Kanban kaarten</a:t>
            </a:r>
          </a:p>
        </p:txBody>
      </p:sp>
      <p:grpSp>
        <p:nvGrpSpPr>
          <p:cNvPr id="2" name="Group 53"/>
          <p:cNvGrpSpPr>
            <a:grpSpLocks/>
          </p:cNvGrpSpPr>
          <p:nvPr/>
        </p:nvGrpSpPr>
        <p:grpSpPr bwMode="auto">
          <a:xfrm>
            <a:off x="1729196" y="2064828"/>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sp>
        <p:nvSpPr>
          <p:cNvPr id="144390" name="Rectangle 2"/>
          <p:cNvSpPr>
            <a:spLocks noChangeArrowheads="1"/>
          </p:cNvSpPr>
          <p:nvPr/>
        </p:nvSpPr>
        <p:spPr bwMode="auto">
          <a:xfrm>
            <a:off x="5522863" y="2964876"/>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dirty="0"/>
          </a:p>
          <a:p>
            <a:pPr algn="ctr"/>
            <a:endParaRPr lang="pt-BR" altLang="en-US" sz="2000" b="1" dirty="0"/>
          </a:p>
          <a:p>
            <a:pPr algn="ctr"/>
            <a:endParaRPr lang="pt-BR" altLang="en-US" sz="2000" b="1" dirty="0"/>
          </a:p>
          <a:p>
            <a:pPr algn="ctr"/>
            <a:endParaRPr lang="pt-BR" altLang="en-US" sz="2000" b="1" dirty="0"/>
          </a:p>
          <a:p>
            <a:pPr algn="ctr"/>
            <a:r>
              <a:rPr lang="pt-BR" altLang="en-US" sz="2000" b="1" dirty="0">
                <a:latin typeface="Arial"/>
                <a:cs typeface="Arial"/>
              </a:rPr>
              <a:t>Klant</a:t>
            </a:r>
            <a:endParaRPr lang="pt-BR" altLang="en-US" sz="2000" dirty="0"/>
          </a:p>
        </p:txBody>
      </p:sp>
      <p:grpSp>
        <p:nvGrpSpPr>
          <p:cNvPr id="3" name="Group 24"/>
          <p:cNvGrpSpPr>
            <a:grpSpLocks/>
          </p:cNvGrpSpPr>
          <p:nvPr/>
        </p:nvGrpSpPr>
        <p:grpSpPr bwMode="auto">
          <a:xfrm>
            <a:off x="5910449" y="3107750"/>
            <a:ext cx="642937" cy="1143000"/>
            <a:chOff x="1470" y="828"/>
            <a:chExt cx="552" cy="978"/>
          </a:xfrm>
        </p:grpSpPr>
        <p:sp>
          <p:nvSpPr>
            <p:cNvPr id="144487"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88"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89"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90"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91"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2"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3"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4"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5"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6"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7"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8"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9"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500"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1"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2"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3" name="Line 41"/>
            <p:cNvSpPr>
              <a:spLocks noChangeShapeType="1"/>
            </p:cNvSpPr>
            <p:nvPr/>
          </p:nvSpPr>
          <p:spPr bwMode="auto">
            <a:xfrm>
              <a:off x="1897"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4"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5"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6"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4507" name="Group 45"/>
            <p:cNvGrpSpPr>
              <a:grpSpLocks/>
            </p:cNvGrpSpPr>
            <p:nvPr/>
          </p:nvGrpSpPr>
          <p:grpSpPr bwMode="auto">
            <a:xfrm flipH="1">
              <a:off x="1724" y="828"/>
              <a:ext cx="205" cy="111"/>
              <a:chOff x="806" y="456"/>
              <a:chExt cx="319" cy="249"/>
            </a:xfrm>
          </p:grpSpPr>
          <p:sp>
            <p:nvSpPr>
              <p:cNvPr id="144508"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4509"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sp>
        <p:nvSpPr>
          <p:cNvPr id="144392" name="TextBox 56"/>
          <p:cNvSpPr txBox="1">
            <a:spLocks noChangeArrowheads="1"/>
          </p:cNvSpPr>
          <p:nvPr/>
        </p:nvSpPr>
        <p:spPr bwMode="auto">
          <a:xfrm>
            <a:off x="1514907" y="5279533"/>
            <a:ext cx="1635384"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dirty="0"/>
              <a:t>Max: </a:t>
            </a:r>
            <a:r>
              <a:rPr lang="pt-PT" altLang="en-US" sz="1400" dirty="0"/>
              <a:t>6 producten</a:t>
            </a:r>
          </a:p>
          <a:p>
            <a:pPr eaLnBrk="1" hangingPunct="1">
              <a:lnSpc>
                <a:spcPts val="1300"/>
              </a:lnSpc>
              <a:spcAft>
                <a:spcPts val="600"/>
              </a:spcAft>
            </a:pPr>
            <a:r>
              <a:rPr lang="pt-PT" altLang="en-US" sz="1400" b="1" dirty="0">
                <a:solidFill>
                  <a:srgbClr val="FF0000"/>
                </a:solidFill>
              </a:rPr>
              <a:t>Min: </a:t>
            </a:r>
            <a:r>
              <a:rPr lang="pt-PT" altLang="en-US" sz="1400" dirty="0"/>
              <a:t> 2 productien</a:t>
            </a:r>
            <a:endParaRPr lang="en-US" altLang="en-US" sz="1400" dirty="0"/>
          </a:p>
        </p:txBody>
      </p:sp>
      <p:grpSp>
        <p:nvGrpSpPr>
          <p:cNvPr id="5" name="Group 50"/>
          <p:cNvGrpSpPr>
            <a:grpSpLocks noChangeAspect="1"/>
          </p:cNvGrpSpPr>
          <p:nvPr/>
        </p:nvGrpSpPr>
        <p:grpSpPr bwMode="auto">
          <a:xfrm>
            <a:off x="1869824" y="2416656"/>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1869824" y="2059466"/>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12634" y="2059466"/>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29262" y="2059466"/>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50"/>
          <p:cNvGrpSpPr>
            <a:grpSpLocks noChangeAspect="1"/>
          </p:cNvGrpSpPr>
          <p:nvPr/>
        </p:nvGrpSpPr>
        <p:grpSpPr bwMode="auto">
          <a:xfrm>
            <a:off x="1514882" y="2416656"/>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10" name="Group 50"/>
          <p:cNvGrpSpPr>
            <a:grpSpLocks noChangeAspect="1"/>
          </p:cNvGrpSpPr>
          <p:nvPr/>
        </p:nvGrpSpPr>
        <p:grpSpPr bwMode="auto">
          <a:xfrm>
            <a:off x="2229262" y="2416656"/>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11" name="Group 44"/>
          <p:cNvGrpSpPr>
            <a:grpSpLocks noChangeAspect="1"/>
          </p:cNvGrpSpPr>
          <p:nvPr/>
        </p:nvGrpSpPr>
        <p:grpSpPr bwMode="auto">
          <a:xfrm>
            <a:off x="9257492" y="2350224"/>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1514882" y="2845284"/>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2229262" y="2845284"/>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2229262" y="3202474"/>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5" name="Group 44"/>
          <p:cNvGrpSpPr>
            <a:grpSpLocks noChangeAspect="1"/>
          </p:cNvGrpSpPr>
          <p:nvPr/>
        </p:nvGrpSpPr>
        <p:grpSpPr bwMode="auto">
          <a:xfrm>
            <a:off x="1872072" y="2845284"/>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6" name="Group 44"/>
          <p:cNvGrpSpPr>
            <a:grpSpLocks noChangeAspect="1"/>
          </p:cNvGrpSpPr>
          <p:nvPr/>
        </p:nvGrpSpPr>
        <p:grpSpPr bwMode="auto">
          <a:xfrm>
            <a:off x="1872072" y="3202474"/>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4405" name="Group 28"/>
          <p:cNvGrpSpPr>
            <a:grpSpLocks noChangeAspect="1"/>
          </p:cNvGrpSpPr>
          <p:nvPr/>
        </p:nvGrpSpPr>
        <p:grpSpPr bwMode="auto">
          <a:xfrm>
            <a:off x="9763669" y="2348829"/>
            <a:ext cx="288925" cy="440583"/>
            <a:chOff x="1248" y="3200"/>
            <a:chExt cx="240" cy="368"/>
          </a:xfrm>
        </p:grpSpPr>
        <p:sp>
          <p:nvSpPr>
            <p:cNvPr id="14448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8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06" name="Group 47"/>
          <p:cNvGrpSpPr>
            <a:grpSpLocks noChangeAspect="1"/>
          </p:cNvGrpSpPr>
          <p:nvPr/>
        </p:nvGrpSpPr>
        <p:grpSpPr bwMode="auto">
          <a:xfrm>
            <a:off x="10265319" y="2347245"/>
            <a:ext cx="287337" cy="440585"/>
            <a:chOff x="1248" y="3536"/>
            <a:chExt cx="240" cy="368"/>
          </a:xfrm>
        </p:grpSpPr>
        <p:sp>
          <p:nvSpPr>
            <p:cNvPr id="14448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8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14306" y="3169992"/>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14306" y="3554167"/>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14306" y="3955806"/>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4410" name="Group 138"/>
          <p:cNvGrpSpPr>
            <a:grpSpLocks/>
          </p:cNvGrpSpPr>
          <p:nvPr/>
        </p:nvGrpSpPr>
        <p:grpSpPr bwMode="auto">
          <a:xfrm>
            <a:off x="8500018" y="2784231"/>
            <a:ext cx="2171700" cy="2359025"/>
            <a:chOff x="5328790" y="1214422"/>
            <a:chExt cx="2172168" cy="2358248"/>
          </a:xfrm>
        </p:grpSpPr>
        <p:grpSp>
          <p:nvGrpSpPr>
            <p:cNvPr id="144476"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71443" y="4370143"/>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71443" y="3570042"/>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71443" y="2796931"/>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43657" y="2207719"/>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1" name="Group 50"/>
          <p:cNvGrpSpPr>
            <a:grpSpLocks noChangeAspect="1"/>
          </p:cNvGrpSpPr>
          <p:nvPr/>
        </p:nvGrpSpPr>
        <p:grpSpPr bwMode="auto">
          <a:xfrm>
            <a:off x="8600036" y="2350224"/>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69107" y="2207719"/>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69170" y="2207719"/>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43657" y="2520457"/>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86570" y="2520457"/>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69170" y="2493469"/>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2" name="Group 44"/>
          <p:cNvGrpSpPr>
            <a:grpSpLocks noChangeAspect="1"/>
          </p:cNvGrpSpPr>
          <p:nvPr/>
        </p:nvGrpSpPr>
        <p:grpSpPr bwMode="auto">
          <a:xfrm>
            <a:off x="1512634" y="3200226"/>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40482" y="2920507"/>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40545" y="2922094"/>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69170" y="2922094"/>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43657" y="3206257"/>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43720" y="320625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69170" y="3207844"/>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72220" y="3706319"/>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4429" name="Group 28"/>
          <p:cNvGrpSpPr>
            <a:grpSpLocks noChangeAspect="1"/>
          </p:cNvGrpSpPr>
          <p:nvPr/>
        </p:nvGrpSpPr>
        <p:grpSpPr bwMode="auto">
          <a:xfrm>
            <a:off x="2229283" y="3629697"/>
            <a:ext cx="287337" cy="440585"/>
            <a:chOff x="1248" y="3200"/>
            <a:chExt cx="240" cy="368"/>
          </a:xfrm>
        </p:grpSpPr>
        <p:sp>
          <p:nvSpPr>
            <p:cNvPr id="14447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7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30" name="Group 28"/>
          <p:cNvGrpSpPr>
            <a:grpSpLocks noChangeAspect="1"/>
          </p:cNvGrpSpPr>
          <p:nvPr/>
        </p:nvGrpSpPr>
        <p:grpSpPr bwMode="auto">
          <a:xfrm>
            <a:off x="2229283" y="3988472"/>
            <a:ext cx="287337" cy="440585"/>
            <a:chOff x="1248" y="3200"/>
            <a:chExt cx="240" cy="368"/>
          </a:xfrm>
        </p:grpSpPr>
        <p:sp>
          <p:nvSpPr>
            <p:cNvPr id="14447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7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31" name="Group 28"/>
          <p:cNvGrpSpPr>
            <a:grpSpLocks noChangeAspect="1"/>
          </p:cNvGrpSpPr>
          <p:nvPr/>
        </p:nvGrpSpPr>
        <p:grpSpPr bwMode="auto">
          <a:xfrm>
            <a:off x="1872094" y="3988472"/>
            <a:ext cx="287338" cy="440585"/>
            <a:chOff x="1248" y="3200"/>
            <a:chExt cx="240" cy="368"/>
          </a:xfrm>
        </p:grpSpPr>
        <p:sp>
          <p:nvSpPr>
            <p:cNvPr id="14447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7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32" name="Group 28"/>
          <p:cNvGrpSpPr>
            <a:grpSpLocks noChangeAspect="1"/>
          </p:cNvGrpSpPr>
          <p:nvPr/>
        </p:nvGrpSpPr>
        <p:grpSpPr bwMode="auto">
          <a:xfrm>
            <a:off x="1872094" y="3631281"/>
            <a:ext cx="287338" cy="440583"/>
            <a:chOff x="1248" y="3200"/>
            <a:chExt cx="240" cy="368"/>
          </a:xfrm>
        </p:grpSpPr>
        <p:sp>
          <p:nvSpPr>
            <p:cNvPr id="144468"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69"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33" name="Group 28"/>
          <p:cNvGrpSpPr>
            <a:grpSpLocks noChangeAspect="1"/>
          </p:cNvGrpSpPr>
          <p:nvPr/>
        </p:nvGrpSpPr>
        <p:grpSpPr bwMode="auto">
          <a:xfrm>
            <a:off x="1514908" y="3631281"/>
            <a:ext cx="287337" cy="440583"/>
            <a:chOff x="1248" y="3200"/>
            <a:chExt cx="240" cy="368"/>
          </a:xfrm>
        </p:grpSpPr>
        <p:sp>
          <p:nvSpPr>
            <p:cNvPr id="14446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6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34" name="Group 28"/>
          <p:cNvGrpSpPr>
            <a:grpSpLocks noChangeAspect="1"/>
          </p:cNvGrpSpPr>
          <p:nvPr/>
        </p:nvGrpSpPr>
        <p:grpSpPr bwMode="auto">
          <a:xfrm>
            <a:off x="1514908" y="3986881"/>
            <a:ext cx="287337" cy="440583"/>
            <a:chOff x="1248" y="3200"/>
            <a:chExt cx="240" cy="368"/>
          </a:xfrm>
        </p:grpSpPr>
        <p:sp>
          <p:nvSpPr>
            <p:cNvPr id="14446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6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69107" y="3707907"/>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1" name="Folded Corner 180"/>
          <p:cNvSpPr/>
          <p:nvPr/>
        </p:nvSpPr>
        <p:spPr>
          <a:xfrm>
            <a:off x="3869170" y="3707907"/>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72220" y="4063507"/>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3372282" y="4063507"/>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3872345" y="4063507"/>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4440" name="Group 47"/>
          <p:cNvGrpSpPr>
            <a:grpSpLocks noChangeAspect="1"/>
          </p:cNvGrpSpPr>
          <p:nvPr/>
        </p:nvGrpSpPr>
        <p:grpSpPr bwMode="auto">
          <a:xfrm>
            <a:off x="2229283" y="4415506"/>
            <a:ext cx="287337" cy="440583"/>
            <a:chOff x="1248" y="3536"/>
            <a:chExt cx="240" cy="368"/>
          </a:xfrm>
        </p:grpSpPr>
        <p:sp>
          <p:nvSpPr>
            <p:cNvPr id="14446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6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4441" name="Group 47"/>
          <p:cNvGrpSpPr>
            <a:grpSpLocks noChangeAspect="1"/>
          </p:cNvGrpSpPr>
          <p:nvPr/>
        </p:nvGrpSpPr>
        <p:grpSpPr bwMode="auto">
          <a:xfrm>
            <a:off x="1872094" y="4417097"/>
            <a:ext cx="287338" cy="440585"/>
            <a:chOff x="1248" y="3536"/>
            <a:chExt cx="240" cy="368"/>
          </a:xfrm>
        </p:grpSpPr>
        <p:sp>
          <p:nvSpPr>
            <p:cNvPr id="14446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6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4442" name="Group 47"/>
          <p:cNvGrpSpPr>
            <a:grpSpLocks noChangeAspect="1"/>
          </p:cNvGrpSpPr>
          <p:nvPr/>
        </p:nvGrpSpPr>
        <p:grpSpPr bwMode="auto">
          <a:xfrm>
            <a:off x="2227694" y="4701256"/>
            <a:ext cx="287338" cy="440583"/>
            <a:chOff x="1248" y="3536"/>
            <a:chExt cx="240" cy="368"/>
          </a:xfrm>
        </p:grpSpPr>
        <p:sp>
          <p:nvSpPr>
            <p:cNvPr id="14445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5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4443" name="Group 47"/>
          <p:cNvGrpSpPr>
            <a:grpSpLocks noChangeAspect="1"/>
          </p:cNvGrpSpPr>
          <p:nvPr/>
        </p:nvGrpSpPr>
        <p:grpSpPr bwMode="auto">
          <a:xfrm>
            <a:off x="1872094" y="4702847"/>
            <a:ext cx="287338" cy="440585"/>
            <a:chOff x="1248" y="3536"/>
            <a:chExt cx="240" cy="368"/>
          </a:xfrm>
        </p:grpSpPr>
        <p:sp>
          <p:nvSpPr>
            <p:cNvPr id="14445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5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4444" name="Group 47"/>
          <p:cNvGrpSpPr>
            <a:grpSpLocks noChangeAspect="1"/>
          </p:cNvGrpSpPr>
          <p:nvPr/>
        </p:nvGrpSpPr>
        <p:grpSpPr bwMode="auto">
          <a:xfrm>
            <a:off x="1514908" y="4417097"/>
            <a:ext cx="287337" cy="440585"/>
            <a:chOff x="1248" y="3536"/>
            <a:chExt cx="240" cy="368"/>
          </a:xfrm>
        </p:grpSpPr>
        <p:sp>
          <p:nvSpPr>
            <p:cNvPr id="14445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5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4445" name="Group 47"/>
          <p:cNvGrpSpPr>
            <a:grpSpLocks noChangeAspect="1"/>
          </p:cNvGrpSpPr>
          <p:nvPr/>
        </p:nvGrpSpPr>
        <p:grpSpPr bwMode="auto">
          <a:xfrm>
            <a:off x="1514908" y="4702847"/>
            <a:ext cx="287337" cy="440585"/>
            <a:chOff x="1248" y="3536"/>
            <a:chExt cx="240" cy="368"/>
          </a:xfrm>
        </p:grpSpPr>
        <p:sp>
          <p:nvSpPr>
            <p:cNvPr id="14445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5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40470" y="449213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00845" y="449213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69170" y="449213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15070" y="483503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00845" y="4849319"/>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69170" y="479375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3"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sp>
        <p:nvSpPr>
          <p:cNvPr id="162" name="Content Placeholder 2">
            <a:extLst>
              <a:ext uri="{FF2B5EF4-FFF2-40B4-BE49-F238E27FC236}">
                <a16:creationId xmlns:a16="http://schemas.microsoft.com/office/drawing/2014/main" id="{7DFD71D8-67E5-4466-B6D2-E63FE096375F}"/>
              </a:ext>
            </a:extLst>
          </p:cNvPr>
          <p:cNvSpPr txBox="1">
            <a:spLocks/>
          </p:cNvSpPr>
          <p:nvPr/>
        </p:nvSpPr>
        <p:spPr>
          <a:xfrm>
            <a:off x="3440545" y="5459850"/>
            <a:ext cx="5496654" cy="83838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pt-PT" altLang="en-US" sz="2400" b="1" dirty="0">
                <a:solidFill>
                  <a:srgbClr val="FF0000"/>
                </a:solidFill>
              </a:rPr>
              <a:t>De klant vraagt naar product C  </a:t>
            </a:r>
          </a:p>
        </p:txBody>
      </p:sp>
    </p:spTree>
    <p:extLst>
      <p:ext uri="{BB962C8B-B14F-4D97-AF65-F5344CB8AC3E}">
        <p14:creationId xmlns:p14="http://schemas.microsoft.com/office/powerpoint/2010/main" val="4270793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29167E-6 3.33333E-6 L -0.14948 0.04051 " pathEditMode="relative" rAng="0" ptsTypes="AA">
                                      <p:cBhvr>
                                        <p:cTn id="6" dur="3000" fill="hold"/>
                                        <p:tgtEl>
                                          <p:spTgt spid="3"/>
                                        </p:tgtEl>
                                        <p:attrNameLst>
                                          <p:attrName>ppt_x</p:attrName>
                                          <p:attrName>ppt_y</p:attrName>
                                        </p:attrNameLst>
                                      </p:cBhvr>
                                      <p:rCtr x="-7474" y="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07AB4E-9C84-4CC4-A12C-3C052A8F218B}"/>
              </a:ext>
            </a:extLst>
          </p:cNvPr>
          <p:cNvSpPr>
            <a:spLocks noChangeArrowheads="1"/>
          </p:cNvSpPr>
          <p:nvPr/>
        </p:nvSpPr>
        <p:spPr bwMode="auto">
          <a:xfrm>
            <a:off x="5522863" y="2964876"/>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dirty="0"/>
          </a:p>
          <a:p>
            <a:pPr algn="ctr"/>
            <a:endParaRPr lang="pt-BR" altLang="en-US" sz="2000" b="1" dirty="0"/>
          </a:p>
          <a:p>
            <a:pPr algn="ctr"/>
            <a:endParaRPr lang="pt-BR" altLang="en-US" sz="2000" b="1" dirty="0"/>
          </a:p>
          <a:p>
            <a:pPr algn="ctr"/>
            <a:endParaRPr lang="pt-BR" altLang="en-US" sz="2000" b="1" dirty="0"/>
          </a:p>
          <a:p>
            <a:pPr algn="ctr"/>
            <a:r>
              <a:rPr lang="pt-BR" altLang="en-US" sz="2000" b="1" dirty="0">
                <a:latin typeface="Arial"/>
                <a:cs typeface="Arial"/>
              </a:rPr>
              <a:t>Klant</a:t>
            </a:r>
            <a:endParaRPr lang="pt-BR" altLang="en-US" sz="2000" dirty="0"/>
          </a:p>
        </p:txBody>
      </p:sp>
      <p:grpSp>
        <p:nvGrpSpPr>
          <p:cNvPr id="145414" name="Group 24"/>
          <p:cNvGrpSpPr>
            <a:grpSpLocks/>
          </p:cNvGrpSpPr>
          <p:nvPr/>
        </p:nvGrpSpPr>
        <p:grpSpPr bwMode="auto">
          <a:xfrm>
            <a:off x="4154489" y="3462753"/>
            <a:ext cx="642937" cy="1143000"/>
            <a:chOff x="1470" y="828"/>
            <a:chExt cx="552" cy="978"/>
          </a:xfrm>
        </p:grpSpPr>
        <p:sp>
          <p:nvSpPr>
            <p:cNvPr id="145511"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2"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3"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514"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515"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6"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7"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8"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9"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0"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1"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2"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3"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524"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5"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6"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7" name="Line 41"/>
            <p:cNvSpPr>
              <a:spLocks noChangeShapeType="1"/>
            </p:cNvSpPr>
            <p:nvPr/>
          </p:nvSpPr>
          <p:spPr bwMode="auto">
            <a:xfrm>
              <a:off x="1890"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8"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9"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30"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5531" name="Group 45"/>
            <p:cNvGrpSpPr>
              <a:grpSpLocks/>
            </p:cNvGrpSpPr>
            <p:nvPr/>
          </p:nvGrpSpPr>
          <p:grpSpPr bwMode="auto">
            <a:xfrm flipH="1">
              <a:off x="1724" y="828"/>
              <a:ext cx="205" cy="111"/>
              <a:chOff x="806" y="456"/>
              <a:chExt cx="319" cy="249"/>
            </a:xfrm>
          </p:grpSpPr>
          <p:sp>
            <p:nvSpPr>
              <p:cNvPr id="145532"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5533"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grpSp>
        <p:nvGrpSpPr>
          <p:cNvPr id="2" name="Group 53"/>
          <p:cNvGrpSpPr>
            <a:grpSpLocks/>
          </p:cNvGrpSpPr>
          <p:nvPr/>
        </p:nvGrpSpPr>
        <p:grpSpPr bwMode="auto">
          <a:xfrm>
            <a:off x="1735159" y="2065947"/>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5" name="Group 50"/>
          <p:cNvGrpSpPr>
            <a:grpSpLocks noChangeAspect="1"/>
          </p:cNvGrpSpPr>
          <p:nvPr/>
        </p:nvGrpSpPr>
        <p:grpSpPr bwMode="auto">
          <a:xfrm>
            <a:off x="1875787" y="2417775"/>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1875787" y="2060585"/>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18597" y="2060585"/>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35225" y="2060585"/>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50"/>
          <p:cNvGrpSpPr>
            <a:grpSpLocks noChangeAspect="1"/>
          </p:cNvGrpSpPr>
          <p:nvPr/>
        </p:nvGrpSpPr>
        <p:grpSpPr bwMode="auto">
          <a:xfrm>
            <a:off x="1520845" y="2417775"/>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10" name="Group 50"/>
          <p:cNvGrpSpPr>
            <a:grpSpLocks noChangeAspect="1"/>
          </p:cNvGrpSpPr>
          <p:nvPr/>
        </p:nvGrpSpPr>
        <p:grpSpPr bwMode="auto">
          <a:xfrm>
            <a:off x="2235225" y="2417775"/>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11" name="Group 44"/>
          <p:cNvGrpSpPr>
            <a:grpSpLocks noChangeAspect="1"/>
          </p:cNvGrpSpPr>
          <p:nvPr/>
        </p:nvGrpSpPr>
        <p:grpSpPr bwMode="auto">
          <a:xfrm>
            <a:off x="9258537" y="2345678"/>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1520845" y="2846403"/>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2235225" y="2846403"/>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2235225" y="3203593"/>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5" name="Group 44"/>
          <p:cNvGrpSpPr>
            <a:grpSpLocks noChangeAspect="1"/>
          </p:cNvGrpSpPr>
          <p:nvPr/>
        </p:nvGrpSpPr>
        <p:grpSpPr bwMode="auto">
          <a:xfrm>
            <a:off x="1878035" y="2846403"/>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6" name="Group 44"/>
          <p:cNvGrpSpPr>
            <a:grpSpLocks noChangeAspect="1"/>
          </p:cNvGrpSpPr>
          <p:nvPr/>
        </p:nvGrpSpPr>
        <p:grpSpPr bwMode="auto">
          <a:xfrm>
            <a:off x="1878035" y="3203593"/>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5428" name="Group 28"/>
          <p:cNvGrpSpPr>
            <a:grpSpLocks noChangeAspect="1"/>
          </p:cNvGrpSpPr>
          <p:nvPr/>
        </p:nvGrpSpPr>
        <p:grpSpPr bwMode="auto">
          <a:xfrm>
            <a:off x="9764714" y="2344283"/>
            <a:ext cx="288925" cy="440583"/>
            <a:chOff x="1248" y="3200"/>
            <a:chExt cx="240" cy="368"/>
          </a:xfrm>
        </p:grpSpPr>
        <p:sp>
          <p:nvSpPr>
            <p:cNvPr id="145509"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510"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29" name="Group 47"/>
          <p:cNvGrpSpPr>
            <a:grpSpLocks noChangeAspect="1"/>
          </p:cNvGrpSpPr>
          <p:nvPr/>
        </p:nvGrpSpPr>
        <p:grpSpPr bwMode="auto">
          <a:xfrm>
            <a:off x="10266364" y="2342699"/>
            <a:ext cx="287337" cy="440585"/>
            <a:chOff x="1248" y="3536"/>
            <a:chExt cx="240" cy="368"/>
          </a:xfrm>
        </p:grpSpPr>
        <p:sp>
          <p:nvSpPr>
            <p:cNvPr id="145507"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508"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15351" y="3165446"/>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15351" y="3549621"/>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15351" y="3951260"/>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5433" name="Group 138"/>
          <p:cNvGrpSpPr>
            <a:grpSpLocks/>
          </p:cNvGrpSpPr>
          <p:nvPr/>
        </p:nvGrpSpPr>
        <p:grpSpPr bwMode="auto">
          <a:xfrm>
            <a:off x="8501063" y="2779685"/>
            <a:ext cx="2171700" cy="2359025"/>
            <a:chOff x="5328790" y="1214422"/>
            <a:chExt cx="2172168" cy="2358248"/>
          </a:xfrm>
        </p:grpSpPr>
        <p:grpSp>
          <p:nvGrpSpPr>
            <p:cNvPr id="145500"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72488" y="4365597"/>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72488" y="3565496"/>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72488" y="2792385"/>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49620" y="2208838"/>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1" name="Group 50"/>
          <p:cNvGrpSpPr>
            <a:grpSpLocks noChangeAspect="1"/>
          </p:cNvGrpSpPr>
          <p:nvPr/>
        </p:nvGrpSpPr>
        <p:grpSpPr bwMode="auto">
          <a:xfrm>
            <a:off x="8601081" y="2345678"/>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75070" y="2208838"/>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75133" y="2208838"/>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49620" y="2521576"/>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2533" y="2521576"/>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75133" y="2494588"/>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2" name="Group 44"/>
          <p:cNvGrpSpPr>
            <a:grpSpLocks noChangeAspect="1"/>
          </p:cNvGrpSpPr>
          <p:nvPr/>
        </p:nvGrpSpPr>
        <p:grpSpPr bwMode="auto">
          <a:xfrm>
            <a:off x="1518597" y="3201345"/>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46445" y="2921626"/>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46508" y="2923213"/>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75133" y="2923213"/>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49620" y="3207376"/>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49683" y="3207376"/>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75133" y="3208963"/>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78183" y="3707438"/>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5452" name="Group 28"/>
          <p:cNvGrpSpPr>
            <a:grpSpLocks noChangeAspect="1"/>
          </p:cNvGrpSpPr>
          <p:nvPr/>
        </p:nvGrpSpPr>
        <p:grpSpPr bwMode="auto">
          <a:xfrm>
            <a:off x="3967164" y="3170231"/>
            <a:ext cx="287337" cy="440585"/>
            <a:chOff x="1248" y="3200"/>
            <a:chExt cx="240" cy="368"/>
          </a:xfrm>
        </p:grpSpPr>
        <p:sp>
          <p:nvSpPr>
            <p:cNvPr id="145498"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99"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53" name="Group 28"/>
          <p:cNvGrpSpPr>
            <a:grpSpLocks noChangeAspect="1"/>
          </p:cNvGrpSpPr>
          <p:nvPr/>
        </p:nvGrpSpPr>
        <p:grpSpPr bwMode="auto">
          <a:xfrm>
            <a:off x="2235246" y="3989591"/>
            <a:ext cx="287337" cy="440585"/>
            <a:chOff x="1248" y="3200"/>
            <a:chExt cx="240" cy="368"/>
          </a:xfrm>
        </p:grpSpPr>
        <p:sp>
          <p:nvSpPr>
            <p:cNvPr id="14549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9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54" name="Group 28"/>
          <p:cNvGrpSpPr>
            <a:grpSpLocks noChangeAspect="1"/>
          </p:cNvGrpSpPr>
          <p:nvPr/>
        </p:nvGrpSpPr>
        <p:grpSpPr bwMode="auto">
          <a:xfrm>
            <a:off x="1878057" y="3989591"/>
            <a:ext cx="287338" cy="440585"/>
            <a:chOff x="1248" y="3200"/>
            <a:chExt cx="240" cy="368"/>
          </a:xfrm>
        </p:grpSpPr>
        <p:sp>
          <p:nvSpPr>
            <p:cNvPr id="14549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9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55" name="Group 28"/>
          <p:cNvGrpSpPr>
            <a:grpSpLocks noChangeAspect="1"/>
          </p:cNvGrpSpPr>
          <p:nvPr/>
        </p:nvGrpSpPr>
        <p:grpSpPr bwMode="auto">
          <a:xfrm>
            <a:off x="1878057" y="3632400"/>
            <a:ext cx="287338" cy="440583"/>
            <a:chOff x="1248" y="3200"/>
            <a:chExt cx="240" cy="368"/>
          </a:xfrm>
        </p:grpSpPr>
        <p:sp>
          <p:nvSpPr>
            <p:cNvPr id="14549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9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56" name="Group 28"/>
          <p:cNvGrpSpPr>
            <a:grpSpLocks noChangeAspect="1"/>
          </p:cNvGrpSpPr>
          <p:nvPr/>
        </p:nvGrpSpPr>
        <p:grpSpPr bwMode="auto">
          <a:xfrm>
            <a:off x="1520871" y="3632400"/>
            <a:ext cx="287337" cy="440583"/>
            <a:chOff x="1248" y="3200"/>
            <a:chExt cx="240" cy="368"/>
          </a:xfrm>
        </p:grpSpPr>
        <p:sp>
          <p:nvSpPr>
            <p:cNvPr id="14549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9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57" name="Group 28"/>
          <p:cNvGrpSpPr>
            <a:grpSpLocks noChangeAspect="1"/>
          </p:cNvGrpSpPr>
          <p:nvPr/>
        </p:nvGrpSpPr>
        <p:grpSpPr bwMode="auto">
          <a:xfrm>
            <a:off x="1520871" y="3988000"/>
            <a:ext cx="287337" cy="440583"/>
            <a:chOff x="1248" y="3200"/>
            <a:chExt cx="240" cy="368"/>
          </a:xfrm>
        </p:grpSpPr>
        <p:sp>
          <p:nvSpPr>
            <p:cNvPr id="145488"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89"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75070" y="3709026"/>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1" name="Folded Corner 180"/>
          <p:cNvSpPr/>
          <p:nvPr/>
        </p:nvSpPr>
        <p:spPr>
          <a:xfrm>
            <a:off x="3875133" y="3709026"/>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78183" y="4064626"/>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3378245" y="4064626"/>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3878308" y="4064626"/>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5463" name="Group 47"/>
          <p:cNvGrpSpPr>
            <a:grpSpLocks noChangeAspect="1"/>
          </p:cNvGrpSpPr>
          <p:nvPr/>
        </p:nvGrpSpPr>
        <p:grpSpPr bwMode="auto">
          <a:xfrm>
            <a:off x="2235246" y="4416625"/>
            <a:ext cx="287337" cy="440583"/>
            <a:chOff x="1248" y="3536"/>
            <a:chExt cx="240" cy="368"/>
          </a:xfrm>
        </p:grpSpPr>
        <p:sp>
          <p:nvSpPr>
            <p:cNvPr id="14548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8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5464" name="Group 47"/>
          <p:cNvGrpSpPr>
            <a:grpSpLocks noChangeAspect="1"/>
          </p:cNvGrpSpPr>
          <p:nvPr/>
        </p:nvGrpSpPr>
        <p:grpSpPr bwMode="auto">
          <a:xfrm>
            <a:off x="1878057" y="4418216"/>
            <a:ext cx="287338" cy="440585"/>
            <a:chOff x="1248" y="3536"/>
            <a:chExt cx="240" cy="368"/>
          </a:xfrm>
        </p:grpSpPr>
        <p:sp>
          <p:nvSpPr>
            <p:cNvPr id="14548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8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5465" name="Group 47"/>
          <p:cNvGrpSpPr>
            <a:grpSpLocks noChangeAspect="1"/>
          </p:cNvGrpSpPr>
          <p:nvPr/>
        </p:nvGrpSpPr>
        <p:grpSpPr bwMode="auto">
          <a:xfrm>
            <a:off x="2233657" y="4702375"/>
            <a:ext cx="287338" cy="440583"/>
            <a:chOff x="1248" y="3536"/>
            <a:chExt cx="240" cy="368"/>
          </a:xfrm>
        </p:grpSpPr>
        <p:sp>
          <p:nvSpPr>
            <p:cNvPr id="14548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8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5466" name="Group 47"/>
          <p:cNvGrpSpPr>
            <a:grpSpLocks noChangeAspect="1"/>
          </p:cNvGrpSpPr>
          <p:nvPr/>
        </p:nvGrpSpPr>
        <p:grpSpPr bwMode="auto">
          <a:xfrm>
            <a:off x="1878057" y="4703966"/>
            <a:ext cx="287338" cy="440585"/>
            <a:chOff x="1248" y="3536"/>
            <a:chExt cx="240" cy="368"/>
          </a:xfrm>
        </p:grpSpPr>
        <p:sp>
          <p:nvSpPr>
            <p:cNvPr id="14548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8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5467" name="Group 47"/>
          <p:cNvGrpSpPr>
            <a:grpSpLocks noChangeAspect="1"/>
          </p:cNvGrpSpPr>
          <p:nvPr/>
        </p:nvGrpSpPr>
        <p:grpSpPr bwMode="auto">
          <a:xfrm>
            <a:off x="1520871" y="4418216"/>
            <a:ext cx="287337" cy="440585"/>
            <a:chOff x="1248" y="3536"/>
            <a:chExt cx="240" cy="368"/>
          </a:xfrm>
        </p:grpSpPr>
        <p:sp>
          <p:nvSpPr>
            <p:cNvPr id="14547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7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5468" name="Group 47"/>
          <p:cNvGrpSpPr>
            <a:grpSpLocks noChangeAspect="1"/>
          </p:cNvGrpSpPr>
          <p:nvPr/>
        </p:nvGrpSpPr>
        <p:grpSpPr bwMode="auto">
          <a:xfrm>
            <a:off x="1520871" y="4703966"/>
            <a:ext cx="287337" cy="440585"/>
            <a:chOff x="1248" y="3536"/>
            <a:chExt cx="240" cy="368"/>
          </a:xfrm>
        </p:grpSpPr>
        <p:sp>
          <p:nvSpPr>
            <p:cNvPr id="14547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7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46433" y="4493251"/>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06808" y="4493251"/>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75133" y="4493251"/>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1033" y="4836151"/>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06808" y="4850438"/>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75133" y="4794876"/>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 name="Rectangle 39"/>
          <p:cNvSpPr>
            <a:spLocks noChangeArrowheads="1"/>
          </p:cNvSpPr>
          <p:nvPr/>
        </p:nvSpPr>
        <p:spPr bwMode="auto">
          <a:xfrm rot="-5400000">
            <a:off x="-50754" y="3280402"/>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a:t>Leverancier</a:t>
            </a:r>
          </a:p>
        </p:txBody>
      </p:sp>
      <p:sp>
        <p:nvSpPr>
          <p:cNvPr id="165" name="Rectangle 40"/>
          <p:cNvSpPr>
            <a:spLocks noChangeArrowheads="1"/>
          </p:cNvSpPr>
          <p:nvPr/>
        </p:nvSpPr>
        <p:spPr bwMode="auto">
          <a:xfrm>
            <a:off x="2806745" y="1780214"/>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Kanban kaarten</a:t>
            </a:r>
          </a:p>
        </p:txBody>
      </p:sp>
      <p:sp>
        <p:nvSpPr>
          <p:cNvPr id="166" name="TextBox 56"/>
          <p:cNvSpPr txBox="1">
            <a:spLocks noChangeArrowheads="1"/>
          </p:cNvSpPr>
          <p:nvPr/>
        </p:nvSpPr>
        <p:spPr bwMode="auto">
          <a:xfrm>
            <a:off x="1520870" y="5280652"/>
            <a:ext cx="1645002"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dirty="0"/>
              <a:t>Max: </a:t>
            </a:r>
            <a:r>
              <a:rPr lang="pt-PT" altLang="en-US" sz="1400" dirty="0"/>
              <a:t>6 producten</a:t>
            </a:r>
          </a:p>
          <a:p>
            <a:pPr eaLnBrk="1" hangingPunct="1">
              <a:lnSpc>
                <a:spcPts val="1300"/>
              </a:lnSpc>
              <a:spcAft>
                <a:spcPts val="600"/>
              </a:spcAft>
            </a:pPr>
            <a:r>
              <a:rPr lang="pt-PT" altLang="en-US" sz="1400" b="1" dirty="0">
                <a:solidFill>
                  <a:srgbClr val="FF0000"/>
                </a:solidFill>
              </a:rPr>
              <a:t>Min: </a:t>
            </a:r>
            <a:r>
              <a:rPr lang="pt-PT" altLang="en-US" sz="1400" dirty="0"/>
              <a:t> 2 producten </a:t>
            </a:r>
            <a:endParaRPr lang="en-US" altLang="en-US" sz="1400" dirty="0"/>
          </a:p>
        </p:txBody>
      </p:sp>
      <p:sp>
        <p:nvSpPr>
          <p:cNvPr id="16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sp>
        <p:nvSpPr>
          <p:cNvPr id="162" name="Content Placeholder 2">
            <a:extLst>
              <a:ext uri="{FF2B5EF4-FFF2-40B4-BE49-F238E27FC236}">
                <a16:creationId xmlns:a16="http://schemas.microsoft.com/office/drawing/2014/main" id="{5C480FC9-808F-408F-ACEF-DCAC2A560631}"/>
              </a:ext>
            </a:extLst>
          </p:cNvPr>
          <p:cNvSpPr txBox="1">
            <a:spLocks/>
          </p:cNvSpPr>
          <p:nvPr/>
        </p:nvSpPr>
        <p:spPr>
          <a:xfrm>
            <a:off x="2878183" y="5695766"/>
            <a:ext cx="8360089" cy="60246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pt-PT" altLang="en-US" sz="2400" b="1" dirty="0">
                <a:solidFill>
                  <a:srgbClr val="FF0000"/>
                </a:solidFill>
              </a:rPr>
              <a:t>De medewerker haalt product C uit de opslag/voorraad </a:t>
            </a:r>
          </a:p>
        </p:txBody>
      </p:sp>
    </p:spTree>
    <p:extLst>
      <p:ext uri="{BB962C8B-B14F-4D97-AF65-F5344CB8AC3E}">
        <p14:creationId xmlns:p14="http://schemas.microsoft.com/office/powerpoint/2010/main" val="420377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735763" y="2056621"/>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76391" y="2408449"/>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4" name="Group 50"/>
          <p:cNvGrpSpPr>
            <a:grpSpLocks noChangeAspect="1"/>
          </p:cNvGrpSpPr>
          <p:nvPr/>
        </p:nvGrpSpPr>
        <p:grpSpPr bwMode="auto">
          <a:xfrm>
            <a:off x="1876391" y="2051259"/>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5" name="Group 50"/>
          <p:cNvGrpSpPr>
            <a:grpSpLocks noChangeAspect="1"/>
          </p:cNvGrpSpPr>
          <p:nvPr/>
        </p:nvGrpSpPr>
        <p:grpSpPr bwMode="auto">
          <a:xfrm>
            <a:off x="1519201" y="2051259"/>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2235829" y="2051259"/>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21449" y="2408449"/>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35829" y="2408449"/>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44"/>
          <p:cNvGrpSpPr>
            <a:grpSpLocks noChangeAspect="1"/>
          </p:cNvGrpSpPr>
          <p:nvPr/>
        </p:nvGrpSpPr>
        <p:grpSpPr bwMode="auto">
          <a:xfrm>
            <a:off x="9259182" y="2358343"/>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0" name="Group 44"/>
          <p:cNvGrpSpPr>
            <a:grpSpLocks noChangeAspect="1"/>
          </p:cNvGrpSpPr>
          <p:nvPr/>
        </p:nvGrpSpPr>
        <p:grpSpPr bwMode="auto">
          <a:xfrm>
            <a:off x="1521449" y="2837077"/>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1" name="Group 44"/>
          <p:cNvGrpSpPr>
            <a:grpSpLocks noChangeAspect="1"/>
          </p:cNvGrpSpPr>
          <p:nvPr/>
        </p:nvGrpSpPr>
        <p:grpSpPr bwMode="auto">
          <a:xfrm>
            <a:off x="2235829" y="2837077"/>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2235829" y="3194267"/>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1878639" y="2837077"/>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1878639" y="3194267"/>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6451" name="Group 28"/>
          <p:cNvGrpSpPr>
            <a:grpSpLocks noChangeAspect="1"/>
          </p:cNvGrpSpPr>
          <p:nvPr/>
        </p:nvGrpSpPr>
        <p:grpSpPr bwMode="auto">
          <a:xfrm>
            <a:off x="9765359" y="2356948"/>
            <a:ext cx="288925" cy="440583"/>
            <a:chOff x="1248" y="3200"/>
            <a:chExt cx="240" cy="368"/>
          </a:xfrm>
        </p:grpSpPr>
        <p:sp>
          <p:nvSpPr>
            <p:cNvPr id="146557"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58"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6452" name="Group 47"/>
          <p:cNvGrpSpPr>
            <a:grpSpLocks noChangeAspect="1"/>
          </p:cNvGrpSpPr>
          <p:nvPr/>
        </p:nvGrpSpPr>
        <p:grpSpPr bwMode="auto">
          <a:xfrm>
            <a:off x="10267009" y="2355364"/>
            <a:ext cx="287337" cy="440585"/>
            <a:chOff x="1248" y="3536"/>
            <a:chExt cx="240" cy="368"/>
          </a:xfrm>
        </p:grpSpPr>
        <p:sp>
          <p:nvSpPr>
            <p:cNvPr id="146555"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56"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15996" y="3178111"/>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15996" y="3562286"/>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15996" y="3963925"/>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6456" name="Group 138"/>
          <p:cNvGrpSpPr>
            <a:grpSpLocks/>
          </p:cNvGrpSpPr>
          <p:nvPr/>
        </p:nvGrpSpPr>
        <p:grpSpPr bwMode="auto">
          <a:xfrm>
            <a:off x="8501708" y="2792350"/>
            <a:ext cx="2171700" cy="2359025"/>
            <a:chOff x="5328790" y="1214422"/>
            <a:chExt cx="2172168" cy="2358248"/>
          </a:xfrm>
        </p:grpSpPr>
        <p:grpSp>
          <p:nvGrpSpPr>
            <p:cNvPr id="146548"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73133" y="4378262"/>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73133" y="3578161"/>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73133" y="2805050"/>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50224" y="219951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01726" y="2358343"/>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75674" y="219951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75737" y="219951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50224" y="2512250"/>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3137" y="2512250"/>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75737" y="248526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19201" y="3192019"/>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47049" y="2912300"/>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47112" y="291388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75737" y="291388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50224" y="3198050"/>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50287" y="3198050"/>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75737" y="319963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78787" y="369811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6475" name="Group 28"/>
          <p:cNvGrpSpPr>
            <a:grpSpLocks noChangeAspect="1"/>
          </p:cNvGrpSpPr>
          <p:nvPr/>
        </p:nvGrpSpPr>
        <p:grpSpPr bwMode="auto">
          <a:xfrm>
            <a:off x="2235850" y="3980265"/>
            <a:ext cx="287337" cy="440585"/>
            <a:chOff x="1248" y="3200"/>
            <a:chExt cx="240" cy="368"/>
          </a:xfrm>
        </p:grpSpPr>
        <p:sp>
          <p:nvSpPr>
            <p:cNvPr id="14654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4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6476" name="Group 28"/>
          <p:cNvGrpSpPr>
            <a:grpSpLocks noChangeAspect="1"/>
          </p:cNvGrpSpPr>
          <p:nvPr/>
        </p:nvGrpSpPr>
        <p:grpSpPr bwMode="auto">
          <a:xfrm>
            <a:off x="1878661" y="3980265"/>
            <a:ext cx="287338" cy="440585"/>
            <a:chOff x="1248" y="3200"/>
            <a:chExt cx="240" cy="368"/>
          </a:xfrm>
        </p:grpSpPr>
        <p:sp>
          <p:nvSpPr>
            <p:cNvPr id="14654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4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6477" name="Group 28"/>
          <p:cNvGrpSpPr>
            <a:grpSpLocks noChangeAspect="1"/>
          </p:cNvGrpSpPr>
          <p:nvPr/>
        </p:nvGrpSpPr>
        <p:grpSpPr bwMode="auto">
          <a:xfrm>
            <a:off x="1878661" y="3623074"/>
            <a:ext cx="287338" cy="440583"/>
            <a:chOff x="1248" y="3200"/>
            <a:chExt cx="240" cy="368"/>
          </a:xfrm>
        </p:grpSpPr>
        <p:sp>
          <p:nvSpPr>
            <p:cNvPr id="14654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4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6478" name="Group 28"/>
          <p:cNvGrpSpPr>
            <a:grpSpLocks noChangeAspect="1"/>
          </p:cNvGrpSpPr>
          <p:nvPr/>
        </p:nvGrpSpPr>
        <p:grpSpPr bwMode="auto">
          <a:xfrm>
            <a:off x="1521475" y="3623074"/>
            <a:ext cx="287337" cy="440583"/>
            <a:chOff x="1248" y="3200"/>
            <a:chExt cx="240" cy="368"/>
          </a:xfrm>
        </p:grpSpPr>
        <p:sp>
          <p:nvSpPr>
            <p:cNvPr id="14654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4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6479" name="Group 28"/>
          <p:cNvGrpSpPr>
            <a:grpSpLocks noChangeAspect="1"/>
          </p:cNvGrpSpPr>
          <p:nvPr/>
        </p:nvGrpSpPr>
        <p:grpSpPr bwMode="auto">
          <a:xfrm>
            <a:off x="1521475" y="3978674"/>
            <a:ext cx="287337" cy="440583"/>
            <a:chOff x="1248" y="3200"/>
            <a:chExt cx="240" cy="368"/>
          </a:xfrm>
        </p:grpSpPr>
        <p:sp>
          <p:nvSpPr>
            <p:cNvPr id="146538"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39"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75674" y="3699700"/>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6" name="Group 161"/>
          <p:cNvGrpSpPr>
            <a:grpSpLocks/>
          </p:cNvGrpSpPr>
          <p:nvPr/>
        </p:nvGrpSpPr>
        <p:grpSpPr bwMode="auto">
          <a:xfrm>
            <a:off x="4155969" y="3205986"/>
            <a:ext cx="830262" cy="1435662"/>
            <a:chOff x="3569620" y="2135506"/>
            <a:chExt cx="830483" cy="1436370"/>
          </a:xfrm>
        </p:grpSpPr>
        <p:grpSp>
          <p:nvGrpSpPr>
            <p:cNvPr id="146510" name="Group 24"/>
            <p:cNvGrpSpPr>
              <a:grpSpLocks/>
            </p:cNvGrpSpPr>
            <p:nvPr/>
          </p:nvGrpSpPr>
          <p:grpSpPr bwMode="auto">
            <a:xfrm>
              <a:off x="3757154" y="2428860"/>
              <a:ext cx="642949" cy="1143016"/>
              <a:chOff x="1470" y="828"/>
              <a:chExt cx="552" cy="978"/>
            </a:xfrm>
          </p:grpSpPr>
          <p:sp>
            <p:nvSpPr>
              <p:cNvPr id="146515"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16"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17"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18"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19"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0"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1"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2"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3"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4"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5"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6"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7"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28"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9"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30"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31" name="Line 41"/>
              <p:cNvSpPr>
                <a:spLocks noChangeShapeType="1"/>
              </p:cNvSpPr>
              <p:nvPr/>
            </p:nvSpPr>
            <p:spPr bwMode="auto">
              <a:xfrm>
                <a:off x="1890"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32"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33"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34"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6535" name="Group 45"/>
              <p:cNvGrpSpPr>
                <a:grpSpLocks/>
              </p:cNvGrpSpPr>
              <p:nvPr/>
            </p:nvGrpSpPr>
            <p:grpSpPr bwMode="auto">
              <a:xfrm flipH="1">
                <a:off x="1724" y="828"/>
                <a:ext cx="205" cy="111"/>
                <a:chOff x="806" y="456"/>
                <a:chExt cx="319" cy="249"/>
              </a:xfrm>
            </p:grpSpPr>
            <p:sp>
              <p:nvSpPr>
                <p:cNvPr id="146536"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6537"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grpSp>
          <p:nvGrpSpPr>
            <p:cNvPr id="146511" name="Group 28"/>
            <p:cNvGrpSpPr>
              <a:grpSpLocks noChangeAspect="1"/>
            </p:cNvGrpSpPr>
            <p:nvPr/>
          </p:nvGrpSpPr>
          <p:grpSpPr bwMode="auto">
            <a:xfrm>
              <a:off x="3569620" y="2135506"/>
              <a:ext cx="288000" cy="440400"/>
              <a:chOff x="1248" y="3200"/>
              <a:chExt cx="240" cy="367"/>
            </a:xfrm>
          </p:grpSpPr>
          <p:sp>
            <p:nvSpPr>
              <p:cNvPr id="146513"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14"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1" name="Folded Corner 180"/>
            <p:cNvSpPr/>
            <p:nvPr/>
          </p:nvSpPr>
          <p:spPr>
            <a:xfrm>
              <a:off x="3571207" y="2642731"/>
              <a:ext cx="360459" cy="216006"/>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82" name="Folded Corner 181"/>
          <p:cNvSpPr/>
          <p:nvPr/>
        </p:nvSpPr>
        <p:spPr>
          <a:xfrm>
            <a:off x="2878787" y="4055300"/>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3378849" y="4055300"/>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3878912" y="4055300"/>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6485" name="Group 47"/>
          <p:cNvGrpSpPr>
            <a:grpSpLocks noChangeAspect="1"/>
          </p:cNvGrpSpPr>
          <p:nvPr/>
        </p:nvGrpSpPr>
        <p:grpSpPr bwMode="auto">
          <a:xfrm>
            <a:off x="2235850" y="4407299"/>
            <a:ext cx="287337" cy="440583"/>
            <a:chOff x="1248" y="3536"/>
            <a:chExt cx="240" cy="368"/>
          </a:xfrm>
        </p:grpSpPr>
        <p:sp>
          <p:nvSpPr>
            <p:cNvPr id="14650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0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6486" name="Group 47"/>
          <p:cNvGrpSpPr>
            <a:grpSpLocks noChangeAspect="1"/>
          </p:cNvGrpSpPr>
          <p:nvPr/>
        </p:nvGrpSpPr>
        <p:grpSpPr bwMode="auto">
          <a:xfrm>
            <a:off x="1878661" y="4408890"/>
            <a:ext cx="287338" cy="440585"/>
            <a:chOff x="1248" y="3536"/>
            <a:chExt cx="240" cy="368"/>
          </a:xfrm>
        </p:grpSpPr>
        <p:sp>
          <p:nvSpPr>
            <p:cNvPr id="14650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0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6487" name="Group 47"/>
          <p:cNvGrpSpPr>
            <a:grpSpLocks noChangeAspect="1"/>
          </p:cNvGrpSpPr>
          <p:nvPr/>
        </p:nvGrpSpPr>
        <p:grpSpPr bwMode="auto">
          <a:xfrm>
            <a:off x="2234261" y="4693049"/>
            <a:ext cx="287338" cy="440583"/>
            <a:chOff x="1248" y="3536"/>
            <a:chExt cx="240" cy="368"/>
          </a:xfrm>
        </p:grpSpPr>
        <p:sp>
          <p:nvSpPr>
            <p:cNvPr id="14650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0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6488" name="Group 47"/>
          <p:cNvGrpSpPr>
            <a:grpSpLocks noChangeAspect="1"/>
          </p:cNvGrpSpPr>
          <p:nvPr/>
        </p:nvGrpSpPr>
        <p:grpSpPr bwMode="auto">
          <a:xfrm>
            <a:off x="1878661" y="4694640"/>
            <a:ext cx="287338" cy="440585"/>
            <a:chOff x="1248" y="3536"/>
            <a:chExt cx="240" cy="368"/>
          </a:xfrm>
        </p:grpSpPr>
        <p:sp>
          <p:nvSpPr>
            <p:cNvPr id="14650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0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6489" name="Group 47"/>
          <p:cNvGrpSpPr>
            <a:grpSpLocks noChangeAspect="1"/>
          </p:cNvGrpSpPr>
          <p:nvPr/>
        </p:nvGrpSpPr>
        <p:grpSpPr bwMode="auto">
          <a:xfrm>
            <a:off x="1521475" y="4408890"/>
            <a:ext cx="287337" cy="440585"/>
            <a:chOff x="1248" y="3536"/>
            <a:chExt cx="240" cy="368"/>
          </a:xfrm>
        </p:grpSpPr>
        <p:sp>
          <p:nvSpPr>
            <p:cNvPr id="14650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0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6490" name="Group 47"/>
          <p:cNvGrpSpPr>
            <a:grpSpLocks noChangeAspect="1"/>
          </p:cNvGrpSpPr>
          <p:nvPr/>
        </p:nvGrpSpPr>
        <p:grpSpPr bwMode="auto">
          <a:xfrm>
            <a:off x="1521475" y="4694640"/>
            <a:ext cx="287337" cy="440585"/>
            <a:chOff x="1248" y="3536"/>
            <a:chExt cx="240" cy="368"/>
          </a:xfrm>
        </p:grpSpPr>
        <p:sp>
          <p:nvSpPr>
            <p:cNvPr id="14649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49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47037" y="44839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07412" y="44839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75737" y="44839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1637" y="48268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07412" y="484111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75737" y="478555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 name="Rectangle 39"/>
          <p:cNvSpPr>
            <a:spLocks noChangeArrowheads="1"/>
          </p:cNvSpPr>
          <p:nvPr/>
        </p:nvSpPr>
        <p:spPr bwMode="auto">
          <a:xfrm rot="-5400000">
            <a:off x="-50150" y="3271076"/>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a:t>Leverancier</a:t>
            </a:r>
          </a:p>
        </p:txBody>
      </p:sp>
      <p:sp>
        <p:nvSpPr>
          <p:cNvPr id="165" name="Rectangle 40"/>
          <p:cNvSpPr>
            <a:spLocks noChangeArrowheads="1"/>
          </p:cNvSpPr>
          <p:nvPr/>
        </p:nvSpPr>
        <p:spPr bwMode="auto">
          <a:xfrm>
            <a:off x="2807349" y="1770888"/>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Kanban kaarten</a:t>
            </a:r>
          </a:p>
        </p:txBody>
      </p:sp>
      <p:sp>
        <p:nvSpPr>
          <p:cNvPr id="166" name="TextBox 56"/>
          <p:cNvSpPr txBox="1">
            <a:spLocks noChangeArrowheads="1"/>
          </p:cNvSpPr>
          <p:nvPr/>
        </p:nvSpPr>
        <p:spPr bwMode="auto">
          <a:xfrm>
            <a:off x="1521474" y="5271326"/>
            <a:ext cx="159530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dirty="0"/>
              <a:t>Max: </a:t>
            </a:r>
            <a:r>
              <a:rPr lang="pt-PT" altLang="en-US" sz="1400" dirty="0"/>
              <a:t>6 producten</a:t>
            </a:r>
          </a:p>
          <a:p>
            <a:pPr eaLnBrk="1" hangingPunct="1">
              <a:lnSpc>
                <a:spcPts val="1300"/>
              </a:lnSpc>
              <a:spcAft>
                <a:spcPts val="600"/>
              </a:spcAft>
            </a:pPr>
            <a:r>
              <a:rPr lang="pt-PT" altLang="en-US" sz="1400" b="1" dirty="0">
                <a:solidFill>
                  <a:srgbClr val="FF0000"/>
                </a:solidFill>
              </a:rPr>
              <a:t>Min: </a:t>
            </a:r>
            <a:r>
              <a:rPr lang="pt-PT" altLang="en-US" sz="1400" dirty="0"/>
              <a:t> 2 producten</a:t>
            </a:r>
            <a:endParaRPr lang="en-US" altLang="en-US" sz="1400" dirty="0"/>
          </a:p>
        </p:txBody>
      </p:sp>
      <p:sp>
        <p:nvSpPr>
          <p:cNvPr id="16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sp>
        <p:nvSpPr>
          <p:cNvPr id="15" name="Rectangle 2">
            <a:extLst>
              <a:ext uri="{FF2B5EF4-FFF2-40B4-BE49-F238E27FC236}">
                <a16:creationId xmlns:a16="http://schemas.microsoft.com/office/drawing/2014/main" id="{2EE9830E-6563-490A-99CD-514277E65BF7}"/>
              </a:ext>
            </a:extLst>
          </p:cNvPr>
          <p:cNvSpPr>
            <a:spLocks noChangeArrowheads="1"/>
          </p:cNvSpPr>
          <p:nvPr/>
        </p:nvSpPr>
        <p:spPr bwMode="auto">
          <a:xfrm>
            <a:off x="5522863" y="2964876"/>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dirty="0"/>
          </a:p>
          <a:p>
            <a:pPr algn="ctr"/>
            <a:endParaRPr lang="pt-BR" altLang="en-US" sz="2000" b="1" dirty="0"/>
          </a:p>
          <a:p>
            <a:pPr algn="ctr"/>
            <a:endParaRPr lang="pt-BR" altLang="en-US" sz="2000" b="1" dirty="0"/>
          </a:p>
          <a:p>
            <a:pPr algn="ctr"/>
            <a:endParaRPr lang="pt-BR" altLang="en-US" sz="2000" b="1" dirty="0"/>
          </a:p>
          <a:p>
            <a:pPr algn="ctr"/>
            <a:r>
              <a:rPr lang="pt-BR" altLang="en-US" sz="2000" b="1" dirty="0">
                <a:latin typeface="Arial"/>
                <a:cs typeface="Arial"/>
              </a:rPr>
              <a:t>Klant</a:t>
            </a:r>
            <a:endParaRPr lang="pt-BR" altLang="en-US" sz="2000" dirty="0"/>
          </a:p>
        </p:txBody>
      </p:sp>
      <p:sp>
        <p:nvSpPr>
          <p:cNvPr id="162" name="Content Placeholder 2">
            <a:extLst>
              <a:ext uri="{FF2B5EF4-FFF2-40B4-BE49-F238E27FC236}">
                <a16:creationId xmlns:a16="http://schemas.microsoft.com/office/drawing/2014/main" id="{389B6D21-0FAC-4AA9-9A5A-BF2E6532ACF3}"/>
              </a:ext>
            </a:extLst>
          </p:cNvPr>
          <p:cNvSpPr txBox="1">
            <a:spLocks/>
          </p:cNvSpPr>
          <p:nvPr/>
        </p:nvSpPr>
        <p:spPr>
          <a:xfrm>
            <a:off x="2956841" y="5678496"/>
            <a:ext cx="7349430" cy="61974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pt-PT" altLang="en-US" b="1" dirty="0">
                <a:solidFill>
                  <a:srgbClr val="FF0000"/>
                </a:solidFill>
              </a:rPr>
              <a:t>…en neemt ook de daarbij passende kanban kaart mee</a:t>
            </a:r>
          </a:p>
        </p:txBody>
      </p:sp>
    </p:spTree>
    <p:extLst>
      <p:ext uri="{BB962C8B-B14F-4D97-AF65-F5344CB8AC3E}">
        <p14:creationId xmlns:p14="http://schemas.microsoft.com/office/powerpoint/2010/main" val="1121604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2.08333E-7 -4.81481E-6 L 0.51393 0.04908 " pathEditMode="relative" rAng="0" ptsTypes="AA">
                                      <p:cBhvr>
                                        <p:cTn id="6" dur="2000" fill="hold"/>
                                        <p:tgtEl>
                                          <p:spTgt spid="26"/>
                                        </p:tgtEl>
                                        <p:attrNameLst>
                                          <p:attrName>ppt_x</p:attrName>
                                          <p:attrName>ppt_y</p:attrName>
                                        </p:attrNameLst>
                                      </p:cBhvr>
                                      <p:rCtr x="25690" y="2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742035" y="2061253"/>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82663" y="2413081"/>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4" name="Group 50"/>
          <p:cNvGrpSpPr>
            <a:grpSpLocks noChangeAspect="1"/>
          </p:cNvGrpSpPr>
          <p:nvPr/>
        </p:nvGrpSpPr>
        <p:grpSpPr bwMode="auto">
          <a:xfrm>
            <a:off x="1882663" y="2055891"/>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5" name="Group 50"/>
          <p:cNvGrpSpPr>
            <a:grpSpLocks noChangeAspect="1"/>
          </p:cNvGrpSpPr>
          <p:nvPr/>
        </p:nvGrpSpPr>
        <p:grpSpPr bwMode="auto">
          <a:xfrm>
            <a:off x="1525473" y="2055891"/>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2242101" y="2055891"/>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27721" y="2413081"/>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42101" y="2413081"/>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44"/>
          <p:cNvGrpSpPr>
            <a:grpSpLocks noChangeAspect="1"/>
          </p:cNvGrpSpPr>
          <p:nvPr/>
        </p:nvGrpSpPr>
        <p:grpSpPr bwMode="auto">
          <a:xfrm>
            <a:off x="9277136" y="2346667"/>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0" name="Group 44"/>
          <p:cNvGrpSpPr>
            <a:grpSpLocks noChangeAspect="1"/>
          </p:cNvGrpSpPr>
          <p:nvPr/>
        </p:nvGrpSpPr>
        <p:grpSpPr bwMode="auto">
          <a:xfrm>
            <a:off x="1527721" y="2841709"/>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1" name="Group 44"/>
          <p:cNvGrpSpPr>
            <a:grpSpLocks noChangeAspect="1"/>
          </p:cNvGrpSpPr>
          <p:nvPr/>
        </p:nvGrpSpPr>
        <p:grpSpPr bwMode="auto">
          <a:xfrm>
            <a:off x="2242101" y="2841709"/>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2242101" y="3198899"/>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1884911" y="2841709"/>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1884911" y="3198899"/>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7475" name="Group 28"/>
          <p:cNvGrpSpPr>
            <a:grpSpLocks noChangeAspect="1"/>
          </p:cNvGrpSpPr>
          <p:nvPr/>
        </p:nvGrpSpPr>
        <p:grpSpPr bwMode="auto">
          <a:xfrm>
            <a:off x="9783313" y="2345272"/>
            <a:ext cx="288925" cy="440583"/>
            <a:chOff x="1248" y="3200"/>
            <a:chExt cx="240" cy="368"/>
          </a:xfrm>
        </p:grpSpPr>
        <p:sp>
          <p:nvSpPr>
            <p:cNvPr id="14758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8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7476" name="Group 47"/>
          <p:cNvGrpSpPr>
            <a:grpSpLocks noChangeAspect="1"/>
          </p:cNvGrpSpPr>
          <p:nvPr/>
        </p:nvGrpSpPr>
        <p:grpSpPr bwMode="auto">
          <a:xfrm>
            <a:off x="10284963" y="2343688"/>
            <a:ext cx="287337" cy="440585"/>
            <a:chOff x="1248" y="3536"/>
            <a:chExt cx="240" cy="368"/>
          </a:xfrm>
        </p:grpSpPr>
        <p:sp>
          <p:nvSpPr>
            <p:cNvPr id="14757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7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33950" y="3166435"/>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33950" y="3550610"/>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33950" y="3952249"/>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7480" name="Group 138"/>
          <p:cNvGrpSpPr>
            <a:grpSpLocks/>
          </p:cNvGrpSpPr>
          <p:nvPr/>
        </p:nvGrpSpPr>
        <p:grpSpPr bwMode="auto">
          <a:xfrm>
            <a:off x="8519662" y="2780674"/>
            <a:ext cx="2171700" cy="2359025"/>
            <a:chOff x="5328790" y="1214422"/>
            <a:chExt cx="2172168" cy="2358248"/>
          </a:xfrm>
        </p:grpSpPr>
        <p:grpSp>
          <p:nvGrpSpPr>
            <p:cNvPr id="147571"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91087" y="4366586"/>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91087" y="3566485"/>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91087" y="2793374"/>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56496" y="2204144"/>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9680" y="2346667"/>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81946" y="2204144"/>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82009" y="2204144"/>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56496" y="251688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9409" y="251688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82009" y="2489894"/>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25473" y="3196651"/>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53321" y="2916932"/>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53384" y="2918519"/>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82009" y="2918519"/>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56496" y="3202682"/>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56559" y="3202682"/>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82009" y="3204269"/>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85059" y="3702744"/>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7499" name="Group 28"/>
          <p:cNvGrpSpPr>
            <a:grpSpLocks noChangeAspect="1"/>
          </p:cNvGrpSpPr>
          <p:nvPr/>
        </p:nvGrpSpPr>
        <p:grpSpPr bwMode="auto">
          <a:xfrm>
            <a:off x="2242122" y="3984897"/>
            <a:ext cx="287337" cy="440585"/>
            <a:chOff x="1248" y="3200"/>
            <a:chExt cx="240" cy="368"/>
          </a:xfrm>
        </p:grpSpPr>
        <p:sp>
          <p:nvSpPr>
            <p:cNvPr id="147569"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70"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7500" name="Group 28"/>
          <p:cNvGrpSpPr>
            <a:grpSpLocks noChangeAspect="1"/>
          </p:cNvGrpSpPr>
          <p:nvPr/>
        </p:nvGrpSpPr>
        <p:grpSpPr bwMode="auto">
          <a:xfrm>
            <a:off x="1884933" y="3984897"/>
            <a:ext cx="287338" cy="440585"/>
            <a:chOff x="1248" y="3200"/>
            <a:chExt cx="240" cy="368"/>
          </a:xfrm>
        </p:grpSpPr>
        <p:sp>
          <p:nvSpPr>
            <p:cNvPr id="147567"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68"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7501" name="Group 28"/>
          <p:cNvGrpSpPr>
            <a:grpSpLocks noChangeAspect="1"/>
          </p:cNvGrpSpPr>
          <p:nvPr/>
        </p:nvGrpSpPr>
        <p:grpSpPr bwMode="auto">
          <a:xfrm>
            <a:off x="1884933" y="3627706"/>
            <a:ext cx="287338" cy="440583"/>
            <a:chOff x="1248" y="3200"/>
            <a:chExt cx="240" cy="368"/>
          </a:xfrm>
        </p:grpSpPr>
        <p:sp>
          <p:nvSpPr>
            <p:cNvPr id="14756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6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7502" name="Group 28"/>
          <p:cNvGrpSpPr>
            <a:grpSpLocks noChangeAspect="1"/>
          </p:cNvGrpSpPr>
          <p:nvPr/>
        </p:nvGrpSpPr>
        <p:grpSpPr bwMode="auto">
          <a:xfrm>
            <a:off x="1527747" y="3627706"/>
            <a:ext cx="287337" cy="440583"/>
            <a:chOff x="1248" y="3200"/>
            <a:chExt cx="240" cy="368"/>
          </a:xfrm>
        </p:grpSpPr>
        <p:sp>
          <p:nvSpPr>
            <p:cNvPr id="147563"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64"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7503" name="Group 28"/>
          <p:cNvGrpSpPr>
            <a:grpSpLocks noChangeAspect="1"/>
          </p:cNvGrpSpPr>
          <p:nvPr/>
        </p:nvGrpSpPr>
        <p:grpSpPr bwMode="auto">
          <a:xfrm>
            <a:off x="1527747" y="3983306"/>
            <a:ext cx="287337" cy="440583"/>
            <a:chOff x="1248" y="3200"/>
            <a:chExt cx="240" cy="368"/>
          </a:xfrm>
        </p:grpSpPr>
        <p:sp>
          <p:nvSpPr>
            <p:cNvPr id="147561"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62"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81946" y="3704332"/>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7505" name="Group 24"/>
          <p:cNvGrpSpPr>
            <a:grpSpLocks/>
          </p:cNvGrpSpPr>
          <p:nvPr/>
        </p:nvGrpSpPr>
        <p:grpSpPr bwMode="auto">
          <a:xfrm>
            <a:off x="10645382" y="3824307"/>
            <a:ext cx="642938" cy="1143000"/>
            <a:chOff x="1470" y="828"/>
            <a:chExt cx="552" cy="978"/>
          </a:xfrm>
        </p:grpSpPr>
        <p:sp>
          <p:nvSpPr>
            <p:cNvPr id="147538"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39"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0"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41"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42"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3"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4"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5"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6"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7"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8"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9"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0"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51"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2"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3"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4" name="Line 41"/>
            <p:cNvSpPr>
              <a:spLocks noChangeShapeType="1"/>
            </p:cNvSpPr>
            <p:nvPr/>
          </p:nvSpPr>
          <p:spPr bwMode="auto">
            <a:xfrm>
              <a:off x="1890"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5"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6"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7"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7558" name="Group 45"/>
            <p:cNvGrpSpPr>
              <a:grpSpLocks/>
            </p:cNvGrpSpPr>
            <p:nvPr/>
          </p:nvGrpSpPr>
          <p:grpSpPr bwMode="auto">
            <a:xfrm flipH="1">
              <a:off x="1724" y="828"/>
              <a:ext cx="205" cy="111"/>
              <a:chOff x="806" y="456"/>
              <a:chExt cx="319" cy="249"/>
            </a:xfrm>
          </p:grpSpPr>
          <p:sp>
            <p:nvSpPr>
              <p:cNvPr id="147559"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7560"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grpSp>
        <p:nvGrpSpPr>
          <p:cNvPr id="147506" name="Group 28"/>
          <p:cNvGrpSpPr>
            <a:grpSpLocks noChangeAspect="1"/>
          </p:cNvGrpSpPr>
          <p:nvPr/>
        </p:nvGrpSpPr>
        <p:grpSpPr bwMode="auto">
          <a:xfrm>
            <a:off x="10458057" y="3531781"/>
            <a:ext cx="287338" cy="440583"/>
            <a:chOff x="1248" y="3200"/>
            <a:chExt cx="240" cy="368"/>
          </a:xfrm>
        </p:grpSpPr>
        <p:sp>
          <p:nvSpPr>
            <p:cNvPr id="14753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3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1" name="Folded Corner 180"/>
          <p:cNvSpPr/>
          <p:nvPr/>
        </p:nvSpPr>
        <p:spPr>
          <a:xfrm>
            <a:off x="10459645" y="4038619"/>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85059" y="405993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3385121" y="4059932"/>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3885184" y="405993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7511" name="Group 47"/>
          <p:cNvGrpSpPr>
            <a:grpSpLocks noChangeAspect="1"/>
          </p:cNvGrpSpPr>
          <p:nvPr/>
        </p:nvGrpSpPr>
        <p:grpSpPr bwMode="auto">
          <a:xfrm>
            <a:off x="2242122" y="4411931"/>
            <a:ext cx="287337" cy="440583"/>
            <a:chOff x="1248" y="3536"/>
            <a:chExt cx="240" cy="368"/>
          </a:xfrm>
        </p:grpSpPr>
        <p:sp>
          <p:nvSpPr>
            <p:cNvPr id="14753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3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7512" name="Group 47"/>
          <p:cNvGrpSpPr>
            <a:grpSpLocks noChangeAspect="1"/>
          </p:cNvGrpSpPr>
          <p:nvPr/>
        </p:nvGrpSpPr>
        <p:grpSpPr bwMode="auto">
          <a:xfrm>
            <a:off x="1884933" y="4413522"/>
            <a:ext cx="287338" cy="440585"/>
            <a:chOff x="1248" y="3536"/>
            <a:chExt cx="240" cy="368"/>
          </a:xfrm>
        </p:grpSpPr>
        <p:sp>
          <p:nvSpPr>
            <p:cNvPr id="14753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3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7513" name="Group 47"/>
          <p:cNvGrpSpPr>
            <a:grpSpLocks noChangeAspect="1"/>
          </p:cNvGrpSpPr>
          <p:nvPr/>
        </p:nvGrpSpPr>
        <p:grpSpPr bwMode="auto">
          <a:xfrm>
            <a:off x="2240533" y="4697681"/>
            <a:ext cx="287338" cy="440583"/>
            <a:chOff x="1248" y="3536"/>
            <a:chExt cx="240" cy="368"/>
          </a:xfrm>
        </p:grpSpPr>
        <p:sp>
          <p:nvSpPr>
            <p:cNvPr id="14753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3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7514" name="Group 47"/>
          <p:cNvGrpSpPr>
            <a:grpSpLocks noChangeAspect="1"/>
          </p:cNvGrpSpPr>
          <p:nvPr/>
        </p:nvGrpSpPr>
        <p:grpSpPr bwMode="auto">
          <a:xfrm>
            <a:off x="1884933" y="4699272"/>
            <a:ext cx="287338" cy="440585"/>
            <a:chOff x="1248" y="3536"/>
            <a:chExt cx="240" cy="368"/>
          </a:xfrm>
        </p:grpSpPr>
        <p:sp>
          <p:nvSpPr>
            <p:cNvPr id="14752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2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7515" name="Group 47"/>
          <p:cNvGrpSpPr>
            <a:grpSpLocks noChangeAspect="1"/>
          </p:cNvGrpSpPr>
          <p:nvPr/>
        </p:nvGrpSpPr>
        <p:grpSpPr bwMode="auto">
          <a:xfrm>
            <a:off x="1527747" y="4413522"/>
            <a:ext cx="287337" cy="440585"/>
            <a:chOff x="1248" y="3536"/>
            <a:chExt cx="240" cy="368"/>
          </a:xfrm>
        </p:grpSpPr>
        <p:sp>
          <p:nvSpPr>
            <p:cNvPr id="14752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2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7516" name="Group 47"/>
          <p:cNvGrpSpPr>
            <a:grpSpLocks noChangeAspect="1"/>
          </p:cNvGrpSpPr>
          <p:nvPr/>
        </p:nvGrpSpPr>
        <p:grpSpPr bwMode="auto">
          <a:xfrm>
            <a:off x="1527747" y="4699272"/>
            <a:ext cx="287337" cy="440585"/>
            <a:chOff x="1248" y="3536"/>
            <a:chExt cx="240" cy="368"/>
          </a:xfrm>
        </p:grpSpPr>
        <p:sp>
          <p:nvSpPr>
            <p:cNvPr id="14752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2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53309" y="448855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13684" y="448855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82009" y="448855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7909" y="483145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13684" y="4845744"/>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82009" y="479018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 name="Rectangle 39"/>
          <p:cNvSpPr>
            <a:spLocks noChangeArrowheads="1"/>
          </p:cNvSpPr>
          <p:nvPr/>
        </p:nvSpPr>
        <p:spPr bwMode="auto">
          <a:xfrm rot="-5400000">
            <a:off x="-43878" y="3275708"/>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a:t>Leverancier</a:t>
            </a:r>
          </a:p>
        </p:txBody>
      </p:sp>
      <p:sp>
        <p:nvSpPr>
          <p:cNvPr id="165" name="Rectangle 40"/>
          <p:cNvSpPr>
            <a:spLocks noChangeArrowheads="1"/>
          </p:cNvSpPr>
          <p:nvPr/>
        </p:nvSpPr>
        <p:spPr bwMode="auto">
          <a:xfrm>
            <a:off x="2813621" y="1775520"/>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Kanban kaarten</a:t>
            </a:r>
          </a:p>
        </p:txBody>
      </p:sp>
      <p:sp>
        <p:nvSpPr>
          <p:cNvPr id="166" name="TextBox 56"/>
          <p:cNvSpPr txBox="1">
            <a:spLocks noChangeArrowheads="1"/>
          </p:cNvSpPr>
          <p:nvPr/>
        </p:nvSpPr>
        <p:spPr bwMode="auto">
          <a:xfrm>
            <a:off x="1527746" y="5275958"/>
            <a:ext cx="158569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dirty="0"/>
              <a:t>Max: </a:t>
            </a:r>
            <a:r>
              <a:rPr lang="pt-PT" altLang="en-US" sz="1400" dirty="0"/>
              <a:t>6 producten</a:t>
            </a:r>
          </a:p>
          <a:p>
            <a:pPr eaLnBrk="1" hangingPunct="1">
              <a:lnSpc>
                <a:spcPts val="1300"/>
              </a:lnSpc>
              <a:spcAft>
                <a:spcPts val="600"/>
              </a:spcAft>
            </a:pPr>
            <a:r>
              <a:rPr lang="pt-PT" altLang="en-US" sz="1400" b="1" dirty="0">
                <a:solidFill>
                  <a:srgbClr val="FF0000"/>
                </a:solidFill>
              </a:rPr>
              <a:t>Min: </a:t>
            </a:r>
            <a:r>
              <a:rPr lang="pt-PT" altLang="en-US" sz="1400" dirty="0"/>
              <a:t> 2 producten</a:t>
            </a:r>
            <a:endParaRPr lang="en-US" altLang="en-US" sz="1400" dirty="0"/>
          </a:p>
        </p:txBody>
      </p:sp>
      <p:sp>
        <p:nvSpPr>
          <p:cNvPr id="16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sp>
        <p:nvSpPr>
          <p:cNvPr id="15" name="Rectangle 2">
            <a:extLst>
              <a:ext uri="{FF2B5EF4-FFF2-40B4-BE49-F238E27FC236}">
                <a16:creationId xmlns:a16="http://schemas.microsoft.com/office/drawing/2014/main" id="{C3CEBC4E-C1AE-4F84-950C-E34CAE140102}"/>
              </a:ext>
            </a:extLst>
          </p:cNvPr>
          <p:cNvSpPr>
            <a:spLocks noChangeArrowheads="1"/>
          </p:cNvSpPr>
          <p:nvPr/>
        </p:nvSpPr>
        <p:spPr bwMode="auto">
          <a:xfrm>
            <a:off x="5522863" y="2964876"/>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dirty="0"/>
          </a:p>
          <a:p>
            <a:pPr algn="ctr"/>
            <a:endParaRPr lang="pt-BR" altLang="en-US" sz="2000" b="1" dirty="0"/>
          </a:p>
          <a:p>
            <a:pPr algn="ctr"/>
            <a:endParaRPr lang="pt-BR" altLang="en-US" sz="2000" b="1" dirty="0"/>
          </a:p>
          <a:p>
            <a:pPr algn="ctr"/>
            <a:endParaRPr lang="pt-BR" altLang="en-US" sz="2000" b="1" dirty="0"/>
          </a:p>
          <a:p>
            <a:pPr algn="ctr"/>
            <a:r>
              <a:rPr lang="pt-BR" altLang="en-US" sz="2000" b="1" dirty="0">
                <a:latin typeface="Arial"/>
                <a:cs typeface="Arial"/>
              </a:rPr>
              <a:t>Klant</a:t>
            </a:r>
            <a:endParaRPr lang="pt-BR" altLang="en-US" sz="2000" dirty="0"/>
          </a:p>
        </p:txBody>
      </p:sp>
      <p:sp>
        <p:nvSpPr>
          <p:cNvPr id="162" name="Content Placeholder 2">
            <a:extLst>
              <a:ext uri="{FF2B5EF4-FFF2-40B4-BE49-F238E27FC236}">
                <a16:creationId xmlns:a16="http://schemas.microsoft.com/office/drawing/2014/main" id="{5B4A3FA4-0DF7-41F9-ABAC-5519709767A4}"/>
              </a:ext>
            </a:extLst>
          </p:cNvPr>
          <p:cNvSpPr txBox="1">
            <a:spLocks/>
          </p:cNvSpPr>
          <p:nvPr/>
        </p:nvSpPr>
        <p:spPr>
          <a:xfrm>
            <a:off x="2953321" y="5722312"/>
            <a:ext cx="7504736" cy="57592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pt-PT" altLang="en-US" sz="2400" b="1" dirty="0">
                <a:solidFill>
                  <a:srgbClr val="FF0000"/>
                </a:solidFill>
              </a:rPr>
              <a:t>De </a:t>
            </a:r>
            <a:r>
              <a:rPr lang="pt-PT" altLang="en-US" sz="2400" b="1" dirty="0" err="1">
                <a:solidFill>
                  <a:srgbClr val="FF0000"/>
                </a:solidFill>
              </a:rPr>
              <a:t>kanban</a:t>
            </a:r>
            <a:r>
              <a:rPr lang="pt-PT" altLang="en-US" sz="2400" b="1" dirty="0">
                <a:solidFill>
                  <a:srgbClr val="FF0000"/>
                </a:solidFill>
              </a:rPr>
              <a:t> </a:t>
            </a:r>
            <a:r>
              <a:rPr lang="pt-PT" altLang="en-US" sz="2400" b="1" dirty="0" err="1">
                <a:solidFill>
                  <a:srgbClr val="FF0000"/>
                </a:solidFill>
              </a:rPr>
              <a:t>kaart</a:t>
            </a:r>
            <a:r>
              <a:rPr lang="pt-PT" altLang="en-US" sz="2400" b="1" dirty="0">
                <a:solidFill>
                  <a:srgbClr val="FF0000"/>
                </a:solidFill>
              </a:rPr>
              <a:t> </a:t>
            </a:r>
            <a:r>
              <a:rPr lang="pt-PT" altLang="en-US" sz="2400" b="1" dirty="0" err="1">
                <a:solidFill>
                  <a:srgbClr val="FF0000"/>
                </a:solidFill>
              </a:rPr>
              <a:t>wordt</a:t>
            </a:r>
            <a:r>
              <a:rPr lang="pt-PT" altLang="en-US" sz="2400" b="1" dirty="0">
                <a:solidFill>
                  <a:srgbClr val="FF0000"/>
                </a:solidFill>
              </a:rPr>
              <a:t> </a:t>
            </a:r>
            <a:r>
              <a:rPr lang="pt-PT" altLang="en-US" sz="2400" b="1" dirty="0" err="1">
                <a:solidFill>
                  <a:srgbClr val="FF0000"/>
                </a:solidFill>
              </a:rPr>
              <a:t>op</a:t>
            </a:r>
            <a:r>
              <a:rPr lang="pt-PT" altLang="en-US" sz="2400" b="1" dirty="0">
                <a:solidFill>
                  <a:srgbClr val="FF0000"/>
                </a:solidFill>
              </a:rPr>
              <a:t> </a:t>
            </a:r>
            <a:r>
              <a:rPr lang="pt-PT" altLang="en-US" sz="2400" b="1" dirty="0" err="1">
                <a:solidFill>
                  <a:srgbClr val="FF0000"/>
                </a:solidFill>
              </a:rPr>
              <a:t>een</a:t>
            </a:r>
            <a:r>
              <a:rPr lang="pt-PT" altLang="en-US" sz="2400" b="1" dirty="0">
                <a:solidFill>
                  <a:srgbClr val="FF0000"/>
                </a:solidFill>
              </a:rPr>
              <a:t> </a:t>
            </a:r>
            <a:r>
              <a:rPr lang="pt-PT" altLang="en-US" sz="2400" b="1" dirty="0" err="1">
                <a:solidFill>
                  <a:srgbClr val="FF0000"/>
                </a:solidFill>
              </a:rPr>
              <a:t>kanban</a:t>
            </a:r>
            <a:r>
              <a:rPr lang="pt-PT" altLang="en-US" sz="2400" b="1" dirty="0">
                <a:solidFill>
                  <a:srgbClr val="FF0000"/>
                </a:solidFill>
              </a:rPr>
              <a:t> </a:t>
            </a:r>
            <a:r>
              <a:rPr lang="pt-PT" altLang="en-US" sz="2400" b="1" dirty="0" err="1">
                <a:solidFill>
                  <a:srgbClr val="FF0000"/>
                </a:solidFill>
              </a:rPr>
              <a:t>bord</a:t>
            </a:r>
            <a:r>
              <a:rPr lang="pt-PT" altLang="en-US" sz="2400" b="1" dirty="0">
                <a:solidFill>
                  <a:srgbClr val="FF0000"/>
                </a:solidFill>
              </a:rPr>
              <a:t> </a:t>
            </a:r>
            <a:r>
              <a:rPr lang="pt-PT" altLang="en-US" sz="2400" b="1" dirty="0" err="1">
                <a:solidFill>
                  <a:srgbClr val="FF0000"/>
                </a:solidFill>
              </a:rPr>
              <a:t>geplaatst</a:t>
            </a:r>
          </a:p>
        </p:txBody>
      </p:sp>
    </p:spTree>
    <p:extLst>
      <p:ext uri="{BB962C8B-B14F-4D97-AF65-F5344CB8AC3E}">
        <p14:creationId xmlns:p14="http://schemas.microsoft.com/office/powerpoint/2010/main" val="1635258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grpId="0" nodeType="withEffect">
                                  <p:stCondLst>
                                    <p:cond delay="0"/>
                                  </p:stCondLst>
                                  <p:childTnLst>
                                    <p:animMotion origin="layout" path="M 3.33333E-6 -2.59259E-6 L -0.05782 -0.17083 " pathEditMode="relative" rAng="0" ptsTypes="AA">
                                      <p:cBhvr>
                                        <p:cTn id="6" dur="2000" fill="hold"/>
                                        <p:tgtEl>
                                          <p:spTgt spid="181"/>
                                        </p:tgtEl>
                                        <p:attrNameLst>
                                          <p:attrName>ppt_x</p:attrName>
                                          <p:attrName>ppt_y</p:attrName>
                                        </p:attrNameLst>
                                      </p:cBhvr>
                                      <p:rCtr x="-2904" y="-8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28CA4FE2-90C9-4708-AD3B-70A57D5E07AC}"/>
              </a:ext>
            </a:extLst>
          </p:cNvPr>
          <p:cNvSpPr>
            <a:spLocks noChangeArrowheads="1"/>
          </p:cNvSpPr>
          <p:nvPr/>
        </p:nvSpPr>
        <p:spPr bwMode="auto">
          <a:xfrm>
            <a:off x="5522863" y="2964876"/>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dirty="0"/>
          </a:p>
          <a:p>
            <a:pPr algn="ctr"/>
            <a:endParaRPr lang="pt-BR" altLang="en-US" sz="2000" b="1" dirty="0"/>
          </a:p>
          <a:p>
            <a:pPr algn="ctr"/>
            <a:endParaRPr lang="pt-BR" altLang="en-US" sz="2000" b="1" dirty="0"/>
          </a:p>
          <a:p>
            <a:pPr algn="ctr"/>
            <a:endParaRPr lang="pt-BR" altLang="en-US" sz="2000" b="1" dirty="0"/>
          </a:p>
          <a:p>
            <a:pPr algn="ctr"/>
            <a:r>
              <a:rPr lang="pt-BR" altLang="en-US" sz="2000" b="1" dirty="0">
                <a:latin typeface="Arial"/>
                <a:cs typeface="Arial"/>
              </a:rPr>
              <a:t>Klant</a:t>
            </a:r>
            <a:endParaRPr lang="pt-BR" altLang="en-US" sz="2000" dirty="0"/>
          </a:p>
        </p:txBody>
      </p:sp>
      <p:grpSp>
        <p:nvGrpSpPr>
          <p:cNvPr id="2" name="Group 53"/>
          <p:cNvGrpSpPr>
            <a:grpSpLocks/>
          </p:cNvGrpSpPr>
          <p:nvPr/>
        </p:nvGrpSpPr>
        <p:grpSpPr bwMode="auto">
          <a:xfrm>
            <a:off x="1739642" y="2057699"/>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80270" y="2409527"/>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4" name="Group 50"/>
          <p:cNvGrpSpPr>
            <a:grpSpLocks noChangeAspect="1"/>
          </p:cNvGrpSpPr>
          <p:nvPr/>
        </p:nvGrpSpPr>
        <p:grpSpPr bwMode="auto">
          <a:xfrm>
            <a:off x="1880270" y="2052337"/>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5" name="Group 50"/>
          <p:cNvGrpSpPr>
            <a:grpSpLocks noChangeAspect="1"/>
          </p:cNvGrpSpPr>
          <p:nvPr/>
        </p:nvGrpSpPr>
        <p:grpSpPr bwMode="auto">
          <a:xfrm>
            <a:off x="1523080" y="2052337"/>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2239708" y="2052337"/>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25328" y="2409527"/>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39708" y="2409527"/>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44"/>
          <p:cNvGrpSpPr>
            <a:grpSpLocks noChangeAspect="1"/>
          </p:cNvGrpSpPr>
          <p:nvPr/>
        </p:nvGrpSpPr>
        <p:grpSpPr bwMode="auto">
          <a:xfrm>
            <a:off x="9270766" y="2361980"/>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0" name="Group 44"/>
          <p:cNvGrpSpPr>
            <a:grpSpLocks noChangeAspect="1"/>
          </p:cNvGrpSpPr>
          <p:nvPr/>
        </p:nvGrpSpPr>
        <p:grpSpPr bwMode="auto">
          <a:xfrm>
            <a:off x="1525328" y="2838155"/>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1" name="Group 44"/>
          <p:cNvGrpSpPr>
            <a:grpSpLocks noChangeAspect="1"/>
          </p:cNvGrpSpPr>
          <p:nvPr/>
        </p:nvGrpSpPr>
        <p:grpSpPr bwMode="auto">
          <a:xfrm>
            <a:off x="2239708" y="2838155"/>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2239708" y="3195345"/>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1882518" y="2838155"/>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1882518" y="3195345"/>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8499" name="Group 28"/>
          <p:cNvGrpSpPr>
            <a:grpSpLocks noChangeAspect="1"/>
          </p:cNvGrpSpPr>
          <p:nvPr/>
        </p:nvGrpSpPr>
        <p:grpSpPr bwMode="auto">
          <a:xfrm>
            <a:off x="9776943" y="2360585"/>
            <a:ext cx="288925" cy="440583"/>
            <a:chOff x="1248" y="3200"/>
            <a:chExt cx="240" cy="368"/>
          </a:xfrm>
        </p:grpSpPr>
        <p:sp>
          <p:nvSpPr>
            <p:cNvPr id="14860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60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8500" name="Group 47"/>
          <p:cNvGrpSpPr>
            <a:grpSpLocks noChangeAspect="1"/>
          </p:cNvGrpSpPr>
          <p:nvPr/>
        </p:nvGrpSpPr>
        <p:grpSpPr bwMode="auto">
          <a:xfrm>
            <a:off x="10278593" y="2359001"/>
            <a:ext cx="287337" cy="440585"/>
            <a:chOff x="1248" y="3536"/>
            <a:chExt cx="240" cy="368"/>
          </a:xfrm>
        </p:grpSpPr>
        <p:sp>
          <p:nvSpPr>
            <p:cNvPr id="14860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60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27580" y="3181748"/>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27580" y="3565923"/>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27580" y="3967562"/>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8504" name="Group 138"/>
          <p:cNvGrpSpPr>
            <a:grpSpLocks/>
          </p:cNvGrpSpPr>
          <p:nvPr/>
        </p:nvGrpSpPr>
        <p:grpSpPr bwMode="auto">
          <a:xfrm>
            <a:off x="8513292" y="2795987"/>
            <a:ext cx="2171700" cy="2359025"/>
            <a:chOff x="5328790" y="1214422"/>
            <a:chExt cx="2172168" cy="2358248"/>
          </a:xfrm>
        </p:grpSpPr>
        <p:grpSp>
          <p:nvGrpSpPr>
            <p:cNvPr id="148596"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84717" y="4381899"/>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84717" y="3581798"/>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84717" y="2808687"/>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54103" y="2200590"/>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3310" y="2361980"/>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79553" y="2200590"/>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79616" y="2200590"/>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54103" y="2513328"/>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7016" y="2513328"/>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79616" y="2486340"/>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23080" y="3193097"/>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50928" y="2913378"/>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50991" y="2914965"/>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79616" y="2914965"/>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54103" y="3199128"/>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54166" y="3199128"/>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79616" y="3200715"/>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82666" y="3699190"/>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8523" name="Group 28"/>
          <p:cNvGrpSpPr>
            <a:grpSpLocks noChangeAspect="1"/>
          </p:cNvGrpSpPr>
          <p:nvPr/>
        </p:nvGrpSpPr>
        <p:grpSpPr bwMode="auto">
          <a:xfrm>
            <a:off x="2239729" y="3981343"/>
            <a:ext cx="287337" cy="440585"/>
            <a:chOff x="1248" y="3200"/>
            <a:chExt cx="240" cy="368"/>
          </a:xfrm>
        </p:grpSpPr>
        <p:sp>
          <p:nvSpPr>
            <p:cNvPr id="14859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9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8524" name="Group 28"/>
          <p:cNvGrpSpPr>
            <a:grpSpLocks noChangeAspect="1"/>
          </p:cNvGrpSpPr>
          <p:nvPr/>
        </p:nvGrpSpPr>
        <p:grpSpPr bwMode="auto">
          <a:xfrm>
            <a:off x="1882540" y="3981343"/>
            <a:ext cx="287338" cy="440585"/>
            <a:chOff x="1248" y="3200"/>
            <a:chExt cx="240" cy="368"/>
          </a:xfrm>
        </p:grpSpPr>
        <p:sp>
          <p:nvSpPr>
            <p:cNvPr id="14859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9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8525" name="Group 28"/>
          <p:cNvGrpSpPr>
            <a:grpSpLocks noChangeAspect="1"/>
          </p:cNvGrpSpPr>
          <p:nvPr/>
        </p:nvGrpSpPr>
        <p:grpSpPr bwMode="auto">
          <a:xfrm>
            <a:off x="1882540" y="3624152"/>
            <a:ext cx="287338" cy="440583"/>
            <a:chOff x="1248" y="3200"/>
            <a:chExt cx="240" cy="368"/>
          </a:xfrm>
        </p:grpSpPr>
        <p:sp>
          <p:nvSpPr>
            <p:cNvPr id="14859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9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8526" name="Group 28"/>
          <p:cNvGrpSpPr>
            <a:grpSpLocks noChangeAspect="1"/>
          </p:cNvGrpSpPr>
          <p:nvPr/>
        </p:nvGrpSpPr>
        <p:grpSpPr bwMode="auto">
          <a:xfrm>
            <a:off x="1525354" y="3624152"/>
            <a:ext cx="287337" cy="440583"/>
            <a:chOff x="1248" y="3200"/>
            <a:chExt cx="240" cy="368"/>
          </a:xfrm>
        </p:grpSpPr>
        <p:sp>
          <p:nvSpPr>
            <p:cNvPr id="148588"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89"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8527" name="Group 28"/>
          <p:cNvGrpSpPr>
            <a:grpSpLocks noChangeAspect="1"/>
          </p:cNvGrpSpPr>
          <p:nvPr/>
        </p:nvGrpSpPr>
        <p:grpSpPr bwMode="auto">
          <a:xfrm>
            <a:off x="1525354" y="3979752"/>
            <a:ext cx="287337" cy="440583"/>
            <a:chOff x="1248" y="3200"/>
            <a:chExt cx="240" cy="368"/>
          </a:xfrm>
        </p:grpSpPr>
        <p:sp>
          <p:nvSpPr>
            <p:cNvPr id="14858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8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79553" y="3700778"/>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6" name="Group 161"/>
          <p:cNvGrpSpPr>
            <a:grpSpLocks/>
          </p:cNvGrpSpPr>
          <p:nvPr/>
        </p:nvGrpSpPr>
        <p:grpSpPr bwMode="auto">
          <a:xfrm>
            <a:off x="10444378" y="3534601"/>
            <a:ext cx="830263" cy="1435662"/>
            <a:chOff x="7715272" y="2423506"/>
            <a:chExt cx="830483" cy="1436370"/>
          </a:xfrm>
        </p:grpSpPr>
        <p:grpSp>
          <p:nvGrpSpPr>
            <p:cNvPr id="148559" name="Group 24"/>
            <p:cNvGrpSpPr>
              <a:grpSpLocks/>
            </p:cNvGrpSpPr>
            <p:nvPr/>
          </p:nvGrpSpPr>
          <p:grpSpPr bwMode="auto">
            <a:xfrm>
              <a:off x="7902806" y="2716860"/>
              <a:ext cx="642949" cy="1143016"/>
              <a:chOff x="1470" y="828"/>
              <a:chExt cx="552" cy="978"/>
            </a:xfrm>
          </p:grpSpPr>
          <p:sp>
            <p:nvSpPr>
              <p:cNvPr id="148563"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64"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65"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66"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67"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68"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69"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0"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1"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2"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3"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4"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5"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76"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7"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8"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9" name="Line 41"/>
              <p:cNvSpPr>
                <a:spLocks noChangeShapeType="1"/>
              </p:cNvSpPr>
              <p:nvPr/>
            </p:nvSpPr>
            <p:spPr bwMode="auto">
              <a:xfrm>
                <a:off x="1890"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80"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81"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82"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8583" name="Group 45"/>
              <p:cNvGrpSpPr>
                <a:grpSpLocks/>
              </p:cNvGrpSpPr>
              <p:nvPr/>
            </p:nvGrpSpPr>
            <p:grpSpPr bwMode="auto">
              <a:xfrm flipH="1">
                <a:off x="1724" y="828"/>
                <a:ext cx="205" cy="111"/>
                <a:chOff x="806" y="456"/>
                <a:chExt cx="319" cy="249"/>
              </a:xfrm>
            </p:grpSpPr>
            <p:sp>
              <p:nvSpPr>
                <p:cNvPr id="148584"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8585"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grpSp>
          <p:nvGrpSpPr>
            <p:cNvPr id="148560" name="Group 28"/>
            <p:cNvGrpSpPr>
              <a:grpSpLocks noChangeAspect="1"/>
            </p:cNvGrpSpPr>
            <p:nvPr/>
          </p:nvGrpSpPr>
          <p:grpSpPr bwMode="auto">
            <a:xfrm>
              <a:off x="7715272" y="2423506"/>
              <a:ext cx="288000" cy="440400"/>
              <a:chOff x="1248" y="3200"/>
              <a:chExt cx="240" cy="367"/>
            </a:xfrm>
          </p:grpSpPr>
          <p:sp>
            <p:nvSpPr>
              <p:cNvPr id="148561"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62"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sp>
        <p:nvSpPr>
          <p:cNvPr id="181" name="Folded Corner 180"/>
          <p:cNvSpPr/>
          <p:nvPr/>
        </p:nvSpPr>
        <p:spPr>
          <a:xfrm>
            <a:off x="9742017" y="2895998"/>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82666" y="4056378"/>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3382728" y="4056378"/>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3882791" y="4056378"/>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8534" name="Group 47"/>
          <p:cNvGrpSpPr>
            <a:grpSpLocks noChangeAspect="1"/>
          </p:cNvGrpSpPr>
          <p:nvPr/>
        </p:nvGrpSpPr>
        <p:grpSpPr bwMode="auto">
          <a:xfrm>
            <a:off x="2239729" y="4408377"/>
            <a:ext cx="287337" cy="440583"/>
            <a:chOff x="1248" y="3536"/>
            <a:chExt cx="240" cy="368"/>
          </a:xfrm>
        </p:grpSpPr>
        <p:sp>
          <p:nvSpPr>
            <p:cNvPr id="148557"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58"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8535" name="Group 47"/>
          <p:cNvGrpSpPr>
            <a:grpSpLocks noChangeAspect="1"/>
          </p:cNvGrpSpPr>
          <p:nvPr/>
        </p:nvGrpSpPr>
        <p:grpSpPr bwMode="auto">
          <a:xfrm>
            <a:off x="1882540" y="4409968"/>
            <a:ext cx="287338" cy="440585"/>
            <a:chOff x="1248" y="3536"/>
            <a:chExt cx="240" cy="368"/>
          </a:xfrm>
        </p:grpSpPr>
        <p:sp>
          <p:nvSpPr>
            <p:cNvPr id="148555"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56"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8536" name="Group 47"/>
          <p:cNvGrpSpPr>
            <a:grpSpLocks noChangeAspect="1"/>
          </p:cNvGrpSpPr>
          <p:nvPr/>
        </p:nvGrpSpPr>
        <p:grpSpPr bwMode="auto">
          <a:xfrm>
            <a:off x="2238140" y="4694127"/>
            <a:ext cx="287338" cy="440583"/>
            <a:chOff x="1248" y="3536"/>
            <a:chExt cx="240" cy="368"/>
          </a:xfrm>
        </p:grpSpPr>
        <p:sp>
          <p:nvSpPr>
            <p:cNvPr id="14855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5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8537" name="Group 47"/>
          <p:cNvGrpSpPr>
            <a:grpSpLocks noChangeAspect="1"/>
          </p:cNvGrpSpPr>
          <p:nvPr/>
        </p:nvGrpSpPr>
        <p:grpSpPr bwMode="auto">
          <a:xfrm>
            <a:off x="1882540" y="4695718"/>
            <a:ext cx="287338" cy="440585"/>
            <a:chOff x="1248" y="3536"/>
            <a:chExt cx="240" cy="368"/>
          </a:xfrm>
        </p:grpSpPr>
        <p:sp>
          <p:nvSpPr>
            <p:cNvPr id="148551"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52"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8538" name="Group 47"/>
          <p:cNvGrpSpPr>
            <a:grpSpLocks noChangeAspect="1"/>
          </p:cNvGrpSpPr>
          <p:nvPr/>
        </p:nvGrpSpPr>
        <p:grpSpPr bwMode="auto">
          <a:xfrm>
            <a:off x="1525354" y="4409968"/>
            <a:ext cx="287337" cy="440585"/>
            <a:chOff x="1248" y="3536"/>
            <a:chExt cx="240" cy="368"/>
          </a:xfrm>
        </p:grpSpPr>
        <p:sp>
          <p:nvSpPr>
            <p:cNvPr id="148549"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50"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8539" name="Group 47"/>
          <p:cNvGrpSpPr>
            <a:grpSpLocks noChangeAspect="1"/>
          </p:cNvGrpSpPr>
          <p:nvPr/>
        </p:nvGrpSpPr>
        <p:grpSpPr bwMode="auto">
          <a:xfrm>
            <a:off x="1525354" y="4695718"/>
            <a:ext cx="287337" cy="440585"/>
            <a:chOff x="1248" y="3536"/>
            <a:chExt cx="240" cy="368"/>
          </a:xfrm>
        </p:grpSpPr>
        <p:sp>
          <p:nvSpPr>
            <p:cNvPr id="148547"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48"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50916" y="4485003"/>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11291" y="4485003"/>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79616" y="4485003"/>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5516" y="4827903"/>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11291" y="484219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79616" y="4786628"/>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 name="Rectangle 39"/>
          <p:cNvSpPr>
            <a:spLocks noChangeArrowheads="1"/>
          </p:cNvSpPr>
          <p:nvPr/>
        </p:nvSpPr>
        <p:spPr bwMode="auto">
          <a:xfrm rot="-5400000">
            <a:off x="-46271" y="3272154"/>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a:t>Leverancier</a:t>
            </a:r>
          </a:p>
        </p:txBody>
      </p:sp>
      <p:sp>
        <p:nvSpPr>
          <p:cNvPr id="165" name="Rectangle 40"/>
          <p:cNvSpPr>
            <a:spLocks noChangeArrowheads="1"/>
          </p:cNvSpPr>
          <p:nvPr/>
        </p:nvSpPr>
        <p:spPr bwMode="auto">
          <a:xfrm>
            <a:off x="2811228" y="1771966"/>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Kanban kaarten</a:t>
            </a:r>
          </a:p>
        </p:txBody>
      </p:sp>
      <p:sp>
        <p:nvSpPr>
          <p:cNvPr id="166" name="TextBox 56"/>
          <p:cNvSpPr txBox="1">
            <a:spLocks noChangeArrowheads="1"/>
          </p:cNvSpPr>
          <p:nvPr/>
        </p:nvSpPr>
        <p:spPr bwMode="auto">
          <a:xfrm>
            <a:off x="1525353" y="5272404"/>
            <a:ext cx="158569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dirty="0"/>
              <a:t>Max: </a:t>
            </a:r>
            <a:r>
              <a:rPr lang="pt-PT" altLang="en-US" sz="1400" dirty="0"/>
              <a:t>6 prodcuten</a:t>
            </a:r>
          </a:p>
          <a:p>
            <a:pPr eaLnBrk="1" hangingPunct="1">
              <a:lnSpc>
                <a:spcPts val="1300"/>
              </a:lnSpc>
              <a:spcAft>
                <a:spcPts val="600"/>
              </a:spcAft>
            </a:pPr>
            <a:r>
              <a:rPr lang="pt-PT" altLang="en-US" sz="1400" b="1" dirty="0">
                <a:solidFill>
                  <a:srgbClr val="FF0000"/>
                </a:solidFill>
              </a:rPr>
              <a:t>Min: </a:t>
            </a:r>
            <a:r>
              <a:rPr lang="pt-PT" altLang="en-US" sz="1400" dirty="0"/>
              <a:t> 2 producten</a:t>
            </a:r>
            <a:endParaRPr lang="en-US" altLang="en-US" sz="1400" dirty="0"/>
          </a:p>
        </p:txBody>
      </p:sp>
      <p:sp>
        <p:nvSpPr>
          <p:cNvPr id="16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sp>
        <p:nvSpPr>
          <p:cNvPr id="162" name="Content Placeholder 2">
            <a:extLst>
              <a:ext uri="{FF2B5EF4-FFF2-40B4-BE49-F238E27FC236}">
                <a16:creationId xmlns:a16="http://schemas.microsoft.com/office/drawing/2014/main" id="{79F6A2CD-F2CC-4733-8C7D-DF982356E9BB}"/>
              </a:ext>
            </a:extLst>
          </p:cNvPr>
          <p:cNvSpPr txBox="1">
            <a:spLocks/>
          </p:cNvSpPr>
          <p:nvPr/>
        </p:nvSpPr>
        <p:spPr>
          <a:xfrm>
            <a:off x="2956841" y="5792340"/>
            <a:ext cx="6792866" cy="50589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pt-PT" altLang="en-US" b="1" dirty="0">
                <a:solidFill>
                  <a:srgbClr val="FF0000"/>
                </a:solidFill>
              </a:rPr>
              <a:t>En </a:t>
            </a:r>
            <a:r>
              <a:rPr lang="pt-PT" altLang="en-US" sz="2400" b="1" dirty="0">
                <a:solidFill>
                  <a:srgbClr val="FF0000"/>
                </a:solidFill>
              </a:rPr>
              <a:t>product</a:t>
            </a:r>
            <a:r>
              <a:rPr lang="pt-PT" altLang="en-US" b="1" dirty="0">
                <a:solidFill>
                  <a:srgbClr val="FF0000"/>
                </a:solidFill>
              </a:rPr>
              <a:t> C wordt aan de klant geleverd</a:t>
            </a:r>
          </a:p>
        </p:txBody>
      </p:sp>
    </p:spTree>
    <p:extLst>
      <p:ext uri="{BB962C8B-B14F-4D97-AF65-F5344CB8AC3E}">
        <p14:creationId xmlns:p14="http://schemas.microsoft.com/office/powerpoint/2010/main" val="104408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path" presetSubtype="0" accel="50000" decel="50000" fill="hold" nodeType="withEffect">
                                  <p:stCondLst>
                                    <p:cond delay="0"/>
                                  </p:stCondLst>
                                  <p:childTnLst>
                                    <p:animMotion origin="layout" path="M 5E-6 -1.48148E-6 L -0.36381 -0.08171 " pathEditMode="relative" rAng="0" ptsTypes="AA">
                                      <p:cBhvr>
                                        <p:cTn id="6" dur="2000" fill="hold"/>
                                        <p:tgtEl>
                                          <p:spTgt spid="26"/>
                                        </p:tgtEl>
                                        <p:attrNameLst>
                                          <p:attrName>ppt_x</p:attrName>
                                          <p:attrName>ppt_y</p:attrName>
                                        </p:attrNameLst>
                                      </p:cBhvr>
                                      <p:rCtr x="-18190" y="-4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969EE63D-9D0E-4D71-BD78-2DF58B48B558}"/>
              </a:ext>
            </a:extLst>
          </p:cNvPr>
          <p:cNvSpPr>
            <a:spLocks noChangeArrowheads="1"/>
          </p:cNvSpPr>
          <p:nvPr/>
        </p:nvSpPr>
        <p:spPr bwMode="auto">
          <a:xfrm>
            <a:off x="5522863" y="2964876"/>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a:p>
          <a:p>
            <a:pPr algn="ctr"/>
            <a:endParaRPr lang="pt-BR" altLang="en-US" sz="2000" b="1"/>
          </a:p>
          <a:p>
            <a:pPr algn="ctr"/>
            <a:endParaRPr lang="pt-BR" altLang="en-US" sz="2000" b="1"/>
          </a:p>
          <a:p>
            <a:pPr algn="ctr"/>
            <a:endParaRPr lang="pt-BR" altLang="en-US" sz="2000" b="1"/>
          </a:p>
          <a:p>
            <a:pPr algn="ctr"/>
            <a:r>
              <a:rPr lang="pt-BR" altLang="en-US" sz="2000" b="1" dirty="0" err="1">
                <a:latin typeface="Arial"/>
                <a:cs typeface="Arial"/>
              </a:rPr>
              <a:t>Customer</a:t>
            </a:r>
            <a:endParaRPr lang="pt-BR" altLang="en-US" sz="2000" dirty="0" err="1"/>
          </a:p>
        </p:txBody>
      </p:sp>
      <p:grpSp>
        <p:nvGrpSpPr>
          <p:cNvPr id="2" name="Group 53"/>
          <p:cNvGrpSpPr>
            <a:grpSpLocks/>
          </p:cNvGrpSpPr>
          <p:nvPr/>
        </p:nvGrpSpPr>
        <p:grpSpPr bwMode="auto">
          <a:xfrm>
            <a:off x="1737422" y="2068321"/>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78050" y="2420149"/>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4" name="Group 50"/>
          <p:cNvGrpSpPr>
            <a:grpSpLocks noChangeAspect="1"/>
          </p:cNvGrpSpPr>
          <p:nvPr/>
        </p:nvGrpSpPr>
        <p:grpSpPr bwMode="auto">
          <a:xfrm>
            <a:off x="1878050" y="2062959"/>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5" name="Group 50"/>
          <p:cNvGrpSpPr>
            <a:grpSpLocks noChangeAspect="1"/>
          </p:cNvGrpSpPr>
          <p:nvPr/>
        </p:nvGrpSpPr>
        <p:grpSpPr bwMode="auto">
          <a:xfrm>
            <a:off x="1520860" y="2062959"/>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2237488" y="2062959"/>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23108" y="2420149"/>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37488" y="2420149"/>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44"/>
          <p:cNvGrpSpPr>
            <a:grpSpLocks noChangeAspect="1"/>
          </p:cNvGrpSpPr>
          <p:nvPr/>
        </p:nvGrpSpPr>
        <p:grpSpPr bwMode="auto">
          <a:xfrm>
            <a:off x="9272463" y="2363788"/>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0" name="Group 44"/>
          <p:cNvGrpSpPr>
            <a:grpSpLocks noChangeAspect="1"/>
          </p:cNvGrpSpPr>
          <p:nvPr/>
        </p:nvGrpSpPr>
        <p:grpSpPr bwMode="auto">
          <a:xfrm>
            <a:off x="1523108" y="2848777"/>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1" name="Group 44"/>
          <p:cNvGrpSpPr>
            <a:grpSpLocks noChangeAspect="1"/>
          </p:cNvGrpSpPr>
          <p:nvPr/>
        </p:nvGrpSpPr>
        <p:grpSpPr bwMode="auto">
          <a:xfrm>
            <a:off x="2237488" y="2848777"/>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2237488" y="3205967"/>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1880298" y="2848777"/>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1880298" y="3205967"/>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9523" name="Group 28"/>
          <p:cNvGrpSpPr>
            <a:grpSpLocks noChangeAspect="1"/>
          </p:cNvGrpSpPr>
          <p:nvPr/>
        </p:nvGrpSpPr>
        <p:grpSpPr bwMode="auto">
          <a:xfrm>
            <a:off x="9778640" y="2362393"/>
            <a:ext cx="288925" cy="440583"/>
            <a:chOff x="1248" y="3200"/>
            <a:chExt cx="240" cy="368"/>
          </a:xfrm>
        </p:grpSpPr>
        <p:sp>
          <p:nvSpPr>
            <p:cNvPr id="14963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3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9524" name="Group 47"/>
          <p:cNvGrpSpPr>
            <a:grpSpLocks noChangeAspect="1"/>
          </p:cNvGrpSpPr>
          <p:nvPr/>
        </p:nvGrpSpPr>
        <p:grpSpPr bwMode="auto">
          <a:xfrm>
            <a:off x="10280290" y="2360809"/>
            <a:ext cx="287337" cy="440585"/>
            <a:chOff x="1248" y="3536"/>
            <a:chExt cx="240" cy="368"/>
          </a:xfrm>
        </p:grpSpPr>
        <p:sp>
          <p:nvSpPr>
            <p:cNvPr id="14963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3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29277" y="3183556"/>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29277" y="3567731"/>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29277" y="3969370"/>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9528" name="Group 138"/>
          <p:cNvGrpSpPr>
            <a:grpSpLocks/>
          </p:cNvGrpSpPr>
          <p:nvPr/>
        </p:nvGrpSpPr>
        <p:grpSpPr bwMode="auto">
          <a:xfrm>
            <a:off x="8514989" y="2797795"/>
            <a:ext cx="2171700" cy="2359025"/>
            <a:chOff x="5328790" y="1214422"/>
            <a:chExt cx="2172168" cy="2358248"/>
          </a:xfrm>
        </p:grpSpPr>
        <p:grpSp>
          <p:nvGrpSpPr>
            <p:cNvPr id="149626"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86414" y="4383707"/>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86414" y="3583606"/>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86414" y="2810495"/>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51883" y="221121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5007" y="2363788"/>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77333" y="221121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77396" y="221121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51883" y="2523950"/>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4796" y="2523950"/>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77396" y="249696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20860" y="3203719"/>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48708" y="2924000"/>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48771" y="292558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77396" y="292558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51883" y="3209750"/>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51946" y="3209750"/>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77396" y="321133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80446" y="370981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9547" name="Group 28"/>
          <p:cNvGrpSpPr>
            <a:grpSpLocks noChangeAspect="1"/>
          </p:cNvGrpSpPr>
          <p:nvPr/>
        </p:nvGrpSpPr>
        <p:grpSpPr bwMode="auto">
          <a:xfrm>
            <a:off x="1880320" y="3991965"/>
            <a:ext cx="287338" cy="440585"/>
            <a:chOff x="1248" y="3200"/>
            <a:chExt cx="240" cy="368"/>
          </a:xfrm>
        </p:grpSpPr>
        <p:sp>
          <p:nvSpPr>
            <p:cNvPr id="14962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2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9548" name="Group 28"/>
          <p:cNvGrpSpPr>
            <a:grpSpLocks noChangeAspect="1"/>
          </p:cNvGrpSpPr>
          <p:nvPr/>
        </p:nvGrpSpPr>
        <p:grpSpPr bwMode="auto">
          <a:xfrm>
            <a:off x="1523134" y="3634774"/>
            <a:ext cx="287337" cy="440583"/>
            <a:chOff x="1248" y="3200"/>
            <a:chExt cx="240" cy="368"/>
          </a:xfrm>
        </p:grpSpPr>
        <p:sp>
          <p:nvSpPr>
            <p:cNvPr id="14962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2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9549" name="Group 28"/>
          <p:cNvGrpSpPr>
            <a:grpSpLocks noChangeAspect="1"/>
          </p:cNvGrpSpPr>
          <p:nvPr/>
        </p:nvGrpSpPr>
        <p:grpSpPr bwMode="auto">
          <a:xfrm>
            <a:off x="1523134" y="3990374"/>
            <a:ext cx="287337" cy="440583"/>
            <a:chOff x="1248" y="3200"/>
            <a:chExt cx="240" cy="368"/>
          </a:xfrm>
        </p:grpSpPr>
        <p:sp>
          <p:nvSpPr>
            <p:cNvPr id="14962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2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77333" y="3711400"/>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4" name="Group 161"/>
          <p:cNvGrpSpPr>
            <a:grpSpLocks/>
          </p:cNvGrpSpPr>
          <p:nvPr/>
        </p:nvGrpSpPr>
        <p:grpSpPr bwMode="auto">
          <a:xfrm>
            <a:off x="5999668" y="2960402"/>
            <a:ext cx="830262" cy="1435662"/>
            <a:chOff x="7715272" y="2423506"/>
            <a:chExt cx="830483" cy="1436370"/>
          </a:xfrm>
        </p:grpSpPr>
        <p:grpSp>
          <p:nvGrpSpPr>
            <p:cNvPr id="149593" name="Group 24"/>
            <p:cNvGrpSpPr>
              <a:grpSpLocks/>
            </p:cNvGrpSpPr>
            <p:nvPr/>
          </p:nvGrpSpPr>
          <p:grpSpPr bwMode="auto">
            <a:xfrm>
              <a:off x="7902806" y="2716860"/>
              <a:ext cx="642949" cy="1143016"/>
              <a:chOff x="1470" y="828"/>
              <a:chExt cx="552" cy="978"/>
            </a:xfrm>
          </p:grpSpPr>
          <p:sp>
            <p:nvSpPr>
              <p:cNvPr id="149597"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598"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599"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00"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01"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2"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3"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4"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5"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6"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7"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8"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9"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10"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1"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2"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3" name="Line 41"/>
              <p:cNvSpPr>
                <a:spLocks noChangeShapeType="1"/>
              </p:cNvSpPr>
              <p:nvPr/>
            </p:nvSpPr>
            <p:spPr bwMode="auto">
              <a:xfrm>
                <a:off x="1890"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4"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5"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6"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9617" name="Group 45"/>
              <p:cNvGrpSpPr>
                <a:grpSpLocks/>
              </p:cNvGrpSpPr>
              <p:nvPr/>
            </p:nvGrpSpPr>
            <p:grpSpPr bwMode="auto">
              <a:xfrm flipH="1">
                <a:off x="1724" y="828"/>
                <a:ext cx="205" cy="111"/>
                <a:chOff x="806" y="456"/>
                <a:chExt cx="319" cy="249"/>
              </a:xfrm>
            </p:grpSpPr>
            <p:sp>
              <p:nvSpPr>
                <p:cNvPr id="149618"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9619"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grpSp>
          <p:nvGrpSpPr>
            <p:cNvPr id="149594" name="Group 28"/>
            <p:cNvGrpSpPr>
              <a:grpSpLocks noChangeAspect="1"/>
            </p:cNvGrpSpPr>
            <p:nvPr/>
          </p:nvGrpSpPr>
          <p:grpSpPr bwMode="auto">
            <a:xfrm>
              <a:off x="7715272" y="2423506"/>
              <a:ext cx="288000" cy="440400"/>
              <a:chOff x="1248" y="3200"/>
              <a:chExt cx="240" cy="367"/>
            </a:xfrm>
          </p:grpSpPr>
          <p:sp>
            <p:nvSpPr>
              <p:cNvPr id="149595"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9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sp>
        <p:nvSpPr>
          <p:cNvPr id="181" name="Folded Corner 180"/>
          <p:cNvSpPr/>
          <p:nvPr/>
        </p:nvSpPr>
        <p:spPr>
          <a:xfrm>
            <a:off x="9743714" y="2897806"/>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80446" y="4067000"/>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9758002" y="3655044"/>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9758002" y="3297856"/>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9556" name="Group 47"/>
          <p:cNvGrpSpPr>
            <a:grpSpLocks noChangeAspect="1"/>
          </p:cNvGrpSpPr>
          <p:nvPr/>
        </p:nvGrpSpPr>
        <p:grpSpPr bwMode="auto">
          <a:xfrm>
            <a:off x="2237509" y="4418999"/>
            <a:ext cx="287337" cy="440583"/>
            <a:chOff x="1248" y="3536"/>
            <a:chExt cx="240" cy="368"/>
          </a:xfrm>
        </p:grpSpPr>
        <p:sp>
          <p:nvSpPr>
            <p:cNvPr id="149591"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92"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9557" name="Group 47"/>
          <p:cNvGrpSpPr>
            <a:grpSpLocks noChangeAspect="1"/>
          </p:cNvGrpSpPr>
          <p:nvPr/>
        </p:nvGrpSpPr>
        <p:grpSpPr bwMode="auto">
          <a:xfrm>
            <a:off x="1880320" y="4420590"/>
            <a:ext cx="287338" cy="440585"/>
            <a:chOff x="1248" y="3536"/>
            <a:chExt cx="240" cy="368"/>
          </a:xfrm>
        </p:grpSpPr>
        <p:sp>
          <p:nvSpPr>
            <p:cNvPr id="149589"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90"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9558" name="Group 47"/>
          <p:cNvGrpSpPr>
            <a:grpSpLocks noChangeAspect="1"/>
          </p:cNvGrpSpPr>
          <p:nvPr/>
        </p:nvGrpSpPr>
        <p:grpSpPr bwMode="auto">
          <a:xfrm>
            <a:off x="2235920" y="4704749"/>
            <a:ext cx="287338" cy="440583"/>
            <a:chOff x="1248" y="3536"/>
            <a:chExt cx="240" cy="368"/>
          </a:xfrm>
        </p:grpSpPr>
        <p:sp>
          <p:nvSpPr>
            <p:cNvPr id="149587"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88"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9559" name="Group 47"/>
          <p:cNvGrpSpPr>
            <a:grpSpLocks noChangeAspect="1"/>
          </p:cNvGrpSpPr>
          <p:nvPr/>
        </p:nvGrpSpPr>
        <p:grpSpPr bwMode="auto">
          <a:xfrm>
            <a:off x="1880320" y="4706340"/>
            <a:ext cx="287338" cy="440585"/>
            <a:chOff x="1248" y="3536"/>
            <a:chExt cx="240" cy="368"/>
          </a:xfrm>
        </p:grpSpPr>
        <p:sp>
          <p:nvSpPr>
            <p:cNvPr id="149585"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86"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9560" name="Group 47"/>
          <p:cNvGrpSpPr>
            <a:grpSpLocks noChangeAspect="1"/>
          </p:cNvGrpSpPr>
          <p:nvPr/>
        </p:nvGrpSpPr>
        <p:grpSpPr bwMode="auto">
          <a:xfrm>
            <a:off x="1523134" y="4420590"/>
            <a:ext cx="287337" cy="440585"/>
            <a:chOff x="1248" y="3536"/>
            <a:chExt cx="240" cy="368"/>
          </a:xfrm>
        </p:grpSpPr>
        <p:sp>
          <p:nvSpPr>
            <p:cNvPr id="14958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8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9561" name="Group 47"/>
          <p:cNvGrpSpPr>
            <a:grpSpLocks noChangeAspect="1"/>
          </p:cNvGrpSpPr>
          <p:nvPr/>
        </p:nvGrpSpPr>
        <p:grpSpPr bwMode="auto">
          <a:xfrm>
            <a:off x="1523134" y="4706340"/>
            <a:ext cx="287337" cy="440585"/>
            <a:chOff x="1248" y="3536"/>
            <a:chExt cx="240" cy="368"/>
          </a:xfrm>
        </p:grpSpPr>
        <p:sp>
          <p:nvSpPr>
            <p:cNvPr id="149581"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82"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48696" y="44956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09071" y="44956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77396" y="44956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3296" y="48385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09071" y="485281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77396" y="479725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353282" name="Group 28"/>
          <p:cNvGrpSpPr>
            <a:grpSpLocks noChangeAspect="1"/>
          </p:cNvGrpSpPr>
          <p:nvPr/>
        </p:nvGrpSpPr>
        <p:grpSpPr bwMode="auto">
          <a:xfrm>
            <a:off x="1880320" y="3634774"/>
            <a:ext cx="287338" cy="440583"/>
            <a:chOff x="1248" y="3200"/>
            <a:chExt cx="240" cy="368"/>
          </a:xfrm>
        </p:grpSpPr>
        <p:sp>
          <p:nvSpPr>
            <p:cNvPr id="149579"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80"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353283" name="Group 28"/>
          <p:cNvGrpSpPr>
            <a:grpSpLocks noChangeAspect="1"/>
          </p:cNvGrpSpPr>
          <p:nvPr/>
        </p:nvGrpSpPr>
        <p:grpSpPr bwMode="auto">
          <a:xfrm>
            <a:off x="2235920" y="3990374"/>
            <a:ext cx="287338" cy="440583"/>
            <a:chOff x="1248" y="3200"/>
            <a:chExt cx="240" cy="368"/>
          </a:xfrm>
        </p:grpSpPr>
        <p:sp>
          <p:nvSpPr>
            <p:cNvPr id="149577"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78"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8" name="Left Arrow 187"/>
          <p:cNvSpPr/>
          <p:nvPr/>
        </p:nvSpPr>
        <p:spPr>
          <a:xfrm>
            <a:off x="10829565" y="3940795"/>
            <a:ext cx="428625" cy="142875"/>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9" name="Folded Corner 208"/>
          <p:cNvSpPr/>
          <p:nvPr/>
        </p:nvSpPr>
        <p:spPr>
          <a:xfrm>
            <a:off x="3380508" y="4068587"/>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0" name="Folded Corner 209"/>
          <p:cNvSpPr/>
          <p:nvPr/>
        </p:nvSpPr>
        <p:spPr>
          <a:xfrm>
            <a:off x="3880571" y="4067000"/>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9" name="Rectangle 39"/>
          <p:cNvSpPr>
            <a:spLocks noChangeArrowheads="1"/>
          </p:cNvSpPr>
          <p:nvPr/>
        </p:nvSpPr>
        <p:spPr bwMode="auto">
          <a:xfrm rot="-5400000">
            <a:off x="-48491" y="3282776"/>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a:t>Leverancier</a:t>
            </a:r>
          </a:p>
        </p:txBody>
      </p:sp>
      <p:sp>
        <p:nvSpPr>
          <p:cNvPr id="170" name="Rectangle 40"/>
          <p:cNvSpPr>
            <a:spLocks noChangeArrowheads="1"/>
          </p:cNvSpPr>
          <p:nvPr/>
        </p:nvSpPr>
        <p:spPr bwMode="auto">
          <a:xfrm>
            <a:off x="2809008" y="1782588"/>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Kanban kaarten</a:t>
            </a:r>
          </a:p>
        </p:txBody>
      </p:sp>
      <p:pic>
        <p:nvPicPr>
          <p:cNvPr id="353284" name="Picture 4" descr="http://coisasdoportugues.files.wordpress.com/2009/03/04telefone_lat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935" y="3111657"/>
            <a:ext cx="2576513"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TextBox 196"/>
          <p:cNvSpPr txBox="1">
            <a:spLocks noChangeArrowheads="1"/>
          </p:cNvSpPr>
          <p:nvPr/>
        </p:nvSpPr>
        <p:spPr bwMode="auto">
          <a:xfrm>
            <a:off x="5046803" y="4350937"/>
            <a:ext cx="105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en-US" dirty="0"/>
              <a:t>Controle</a:t>
            </a:r>
            <a:endParaRPr lang="en-US" altLang="en-US" dirty="0"/>
          </a:p>
        </p:txBody>
      </p:sp>
      <p:sp>
        <p:nvSpPr>
          <p:cNvPr id="172"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sp>
        <p:nvSpPr>
          <p:cNvPr id="200" name="TextBox 199"/>
          <p:cNvSpPr txBox="1">
            <a:spLocks noChangeArrowheads="1"/>
          </p:cNvSpPr>
          <p:nvPr/>
        </p:nvSpPr>
        <p:spPr bwMode="auto">
          <a:xfrm>
            <a:off x="6981558" y="3670222"/>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en-US" dirty="0"/>
              <a:t>Aankoop</a:t>
            </a:r>
            <a:endParaRPr lang="en-US" altLang="en-US" dirty="0"/>
          </a:p>
        </p:txBody>
      </p:sp>
      <p:sp>
        <p:nvSpPr>
          <p:cNvPr id="168" name="TextBox 56">
            <a:extLst>
              <a:ext uri="{FF2B5EF4-FFF2-40B4-BE49-F238E27FC236}">
                <a16:creationId xmlns:a16="http://schemas.microsoft.com/office/drawing/2014/main" id="{BD4F9208-F238-4FF5-849E-F9DA0F425A81}"/>
              </a:ext>
            </a:extLst>
          </p:cNvPr>
          <p:cNvSpPr txBox="1">
            <a:spLocks noChangeArrowheads="1"/>
          </p:cNvSpPr>
          <p:nvPr/>
        </p:nvSpPr>
        <p:spPr bwMode="auto">
          <a:xfrm>
            <a:off x="1525353" y="5272404"/>
            <a:ext cx="158569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dirty="0"/>
              <a:t>Max: </a:t>
            </a:r>
            <a:r>
              <a:rPr lang="pt-PT" altLang="en-US" sz="1400" dirty="0"/>
              <a:t>6 producten</a:t>
            </a:r>
          </a:p>
          <a:p>
            <a:pPr eaLnBrk="1" hangingPunct="1">
              <a:lnSpc>
                <a:spcPts val="1300"/>
              </a:lnSpc>
              <a:spcAft>
                <a:spcPts val="600"/>
              </a:spcAft>
            </a:pPr>
            <a:r>
              <a:rPr lang="pt-PT" altLang="en-US" sz="1400" b="1" dirty="0">
                <a:solidFill>
                  <a:srgbClr val="FF0000"/>
                </a:solidFill>
              </a:rPr>
              <a:t>Min: </a:t>
            </a:r>
            <a:r>
              <a:rPr lang="pt-PT" altLang="en-US" sz="1400" dirty="0"/>
              <a:t> 2 producten</a:t>
            </a:r>
            <a:endParaRPr lang="en-US" altLang="en-US" sz="1400" dirty="0"/>
          </a:p>
        </p:txBody>
      </p:sp>
      <p:sp>
        <p:nvSpPr>
          <p:cNvPr id="171" name="Content Placeholder 2">
            <a:extLst>
              <a:ext uri="{FF2B5EF4-FFF2-40B4-BE49-F238E27FC236}">
                <a16:creationId xmlns:a16="http://schemas.microsoft.com/office/drawing/2014/main" id="{D75B8B95-AEDB-496D-81CC-248F23AD7F5D}"/>
              </a:ext>
            </a:extLst>
          </p:cNvPr>
          <p:cNvSpPr txBox="1">
            <a:spLocks/>
          </p:cNvSpPr>
          <p:nvPr/>
        </p:nvSpPr>
        <p:spPr>
          <a:xfrm>
            <a:off x="2856380" y="5261397"/>
            <a:ext cx="6982586" cy="101322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pt-PT" altLang="en-US" sz="2000" b="1" dirty="0">
              <a:solidFill>
                <a:srgbClr val="FF0000"/>
              </a:solidFill>
            </a:endParaRPr>
          </a:p>
        </p:txBody>
      </p:sp>
      <p:sp>
        <p:nvSpPr>
          <p:cNvPr id="173" name="Tekstvak 172">
            <a:extLst>
              <a:ext uri="{FF2B5EF4-FFF2-40B4-BE49-F238E27FC236}">
                <a16:creationId xmlns:a16="http://schemas.microsoft.com/office/drawing/2014/main" id="{7D9E6981-A4DA-4D0A-90CF-42EA31C9BD96}"/>
              </a:ext>
            </a:extLst>
          </p:cNvPr>
          <p:cNvSpPr txBox="1"/>
          <p:nvPr/>
        </p:nvSpPr>
        <p:spPr>
          <a:xfrm>
            <a:off x="2880446" y="5187992"/>
            <a:ext cx="8995766" cy="1969770"/>
          </a:xfrm>
          <a:prstGeom prst="rect">
            <a:avLst/>
          </a:prstGeom>
          <a:noFill/>
        </p:spPr>
        <p:txBody>
          <a:bodyPr wrap="square">
            <a:spAutoFit/>
          </a:bodyPr>
          <a:lstStyle/>
          <a:p>
            <a:pPr algn="ctr"/>
            <a:r>
              <a:rPr lang="nl-NL" sz="2000" b="1" dirty="0">
                <a:solidFill>
                  <a:srgbClr val="FF0000"/>
                </a:solidFill>
              </a:rPr>
              <a:t>De reeks wordt herhaald totdat er één kaart op het gele deel van de tafel wordt gelegd.</a:t>
            </a:r>
          </a:p>
          <a:p>
            <a:pPr algn="ctr"/>
            <a:r>
              <a:rPr lang="nl-NL" sz="2000" b="1" dirty="0">
                <a:solidFill>
                  <a:srgbClr val="FF0000"/>
                </a:solidFill>
              </a:rPr>
              <a:t>Er wordt een waarschuwing naar de inkoopafdeling gestuurd om nieuwe onderdelen te kopen.</a:t>
            </a:r>
          </a:p>
          <a:p>
            <a:pPr algn="ctr"/>
            <a:endParaRPr lang="nl-NL" sz="2400" b="1" dirty="0">
              <a:solidFill>
                <a:srgbClr val="FF0000"/>
              </a:solidFill>
            </a:endParaRPr>
          </a:p>
          <a:p>
            <a:endParaRPr lang="nl-NL" dirty="0"/>
          </a:p>
        </p:txBody>
      </p:sp>
    </p:spTree>
    <p:extLst>
      <p:ext uri="{BB962C8B-B14F-4D97-AF65-F5344CB8AC3E}">
        <p14:creationId xmlns:p14="http://schemas.microsoft.com/office/powerpoint/2010/main" val="780137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353282"/>
                                        </p:tgtEl>
                                      </p:cBhvr>
                                    </p:animEffect>
                                    <p:set>
                                      <p:cBhvr>
                                        <p:cTn id="7" dur="1" fill="hold">
                                          <p:stCondLst>
                                            <p:cond delay="499"/>
                                          </p:stCondLst>
                                        </p:cTn>
                                        <p:tgtEl>
                                          <p:spTgt spid="35328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10"/>
                                        </p:tgtEl>
                                      </p:cBhvr>
                                    </p:animEffect>
                                    <p:set>
                                      <p:cBhvr>
                                        <p:cTn id="10" dur="1" fill="hold">
                                          <p:stCondLst>
                                            <p:cond delay="499"/>
                                          </p:stCondLst>
                                        </p:cTn>
                                        <p:tgtEl>
                                          <p:spTgt spid="21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box(in)">
                                      <p:cBhvr>
                                        <p:cTn id="15" dur="500"/>
                                        <p:tgtEl>
                                          <p:spTgt spid="18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353283"/>
                                        </p:tgtEl>
                                      </p:cBhvr>
                                    </p:animEffect>
                                    <p:set>
                                      <p:cBhvr>
                                        <p:cTn id="20" dur="1" fill="hold">
                                          <p:stCondLst>
                                            <p:cond delay="499"/>
                                          </p:stCondLst>
                                        </p:cTn>
                                        <p:tgtEl>
                                          <p:spTgt spid="353283"/>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209"/>
                                        </p:tgtEl>
                                      </p:cBhvr>
                                    </p:animEffect>
                                    <p:set>
                                      <p:cBhvr>
                                        <p:cTn id="23" dur="1" fill="hold">
                                          <p:stCondLst>
                                            <p:cond delay="499"/>
                                          </p:stCondLst>
                                        </p:cTn>
                                        <p:tgtEl>
                                          <p:spTgt spid="20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83"/>
                                        </p:tgtEl>
                                        <p:attrNameLst>
                                          <p:attrName>style.visibility</p:attrName>
                                        </p:attrNameLst>
                                      </p:cBhvr>
                                      <p:to>
                                        <p:strVal val="visible"/>
                                      </p:to>
                                    </p:set>
                                    <p:animEffect transition="in" filter="box(in)">
                                      <p:cBhvr>
                                        <p:cTn id="28" dur="500"/>
                                        <p:tgtEl>
                                          <p:spTgt spid="1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88"/>
                                        </p:tgtEl>
                                        <p:attrNameLst>
                                          <p:attrName>style.visibility</p:attrName>
                                        </p:attrNameLst>
                                      </p:cBhvr>
                                      <p:to>
                                        <p:strVal val="visible"/>
                                      </p:to>
                                    </p:set>
                                    <p:animEffect transition="in" filter="box(in)">
                                      <p:cBhvr>
                                        <p:cTn id="33" dur="500"/>
                                        <p:tgtEl>
                                          <p:spTgt spid="18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nodeType="clickEffect">
                                  <p:stCondLst>
                                    <p:cond delay="0"/>
                                  </p:stCondLst>
                                  <p:childTnLst>
                                    <p:animEffect transition="out" filter="blinds(horizontal)">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97"/>
                                        </p:tgtEl>
                                        <p:attrNameLst>
                                          <p:attrName>style.visibility</p:attrName>
                                        </p:attrNameLst>
                                      </p:cBhvr>
                                      <p:to>
                                        <p:strVal val="visible"/>
                                      </p:to>
                                    </p:set>
                                    <p:animEffect transition="in" filter="box(in)">
                                      <p:cBhvr>
                                        <p:cTn id="43" dur="1000"/>
                                        <p:tgtEl>
                                          <p:spTgt spid="197"/>
                                        </p:tgtEl>
                                      </p:cBhvr>
                                    </p:animEffect>
                                  </p:childTnLst>
                                </p:cTn>
                              </p:par>
                              <p:par>
                                <p:cTn id="44" presetID="4" presetClass="entr" presetSubtype="16" fill="hold" nodeType="withEffect">
                                  <p:stCondLst>
                                    <p:cond delay="0"/>
                                  </p:stCondLst>
                                  <p:childTnLst>
                                    <p:set>
                                      <p:cBhvr>
                                        <p:cTn id="45" dur="1" fill="hold">
                                          <p:stCondLst>
                                            <p:cond delay="0"/>
                                          </p:stCondLst>
                                        </p:cTn>
                                        <p:tgtEl>
                                          <p:spTgt spid="353284"/>
                                        </p:tgtEl>
                                        <p:attrNameLst>
                                          <p:attrName>style.visibility</p:attrName>
                                        </p:attrNameLst>
                                      </p:cBhvr>
                                      <p:to>
                                        <p:strVal val="visible"/>
                                      </p:to>
                                    </p:set>
                                    <p:animEffect transition="in" filter="box(in)">
                                      <p:cBhvr>
                                        <p:cTn id="46" dur="1000"/>
                                        <p:tgtEl>
                                          <p:spTgt spid="353284"/>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00"/>
                                        </p:tgtEl>
                                        <p:attrNameLst>
                                          <p:attrName>style.visibility</p:attrName>
                                        </p:attrNameLst>
                                      </p:cBhvr>
                                      <p:to>
                                        <p:strVal val="visible"/>
                                      </p:to>
                                    </p:set>
                                    <p:animEffect transition="in" filter="box(in)">
                                      <p:cBhvr>
                                        <p:cTn id="49"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8" grpId="0" animBg="1"/>
      <p:bldP spid="209" grpId="0" animBg="1"/>
      <p:bldP spid="210" grpId="0" animBg="1"/>
      <p:bldP spid="197" grpId="0"/>
      <p:bldP spid="20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735115" y="2087558"/>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75743" y="2439386"/>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4" name="Group 50"/>
          <p:cNvGrpSpPr>
            <a:grpSpLocks noChangeAspect="1"/>
          </p:cNvGrpSpPr>
          <p:nvPr/>
        </p:nvGrpSpPr>
        <p:grpSpPr bwMode="auto">
          <a:xfrm>
            <a:off x="1875743" y="2082196"/>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5" name="Group 50"/>
          <p:cNvGrpSpPr>
            <a:grpSpLocks noChangeAspect="1"/>
          </p:cNvGrpSpPr>
          <p:nvPr/>
        </p:nvGrpSpPr>
        <p:grpSpPr bwMode="auto">
          <a:xfrm>
            <a:off x="1518553" y="2082196"/>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6" name="Group 50"/>
          <p:cNvGrpSpPr>
            <a:grpSpLocks noChangeAspect="1"/>
          </p:cNvGrpSpPr>
          <p:nvPr/>
        </p:nvGrpSpPr>
        <p:grpSpPr bwMode="auto">
          <a:xfrm>
            <a:off x="2235181" y="2082196"/>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7" name="Group 50"/>
          <p:cNvGrpSpPr>
            <a:grpSpLocks noChangeAspect="1"/>
          </p:cNvGrpSpPr>
          <p:nvPr/>
        </p:nvGrpSpPr>
        <p:grpSpPr bwMode="auto">
          <a:xfrm>
            <a:off x="1520801" y="2439386"/>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8" name="Group 50"/>
          <p:cNvGrpSpPr>
            <a:grpSpLocks noChangeAspect="1"/>
          </p:cNvGrpSpPr>
          <p:nvPr/>
        </p:nvGrpSpPr>
        <p:grpSpPr bwMode="auto">
          <a:xfrm>
            <a:off x="2235181" y="2439386"/>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9" name="Group 44"/>
          <p:cNvGrpSpPr>
            <a:grpSpLocks noChangeAspect="1"/>
          </p:cNvGrpSpPr>
          <p:nvPr/>
        </p:nvGrpSpPr>
        <p:grpSpPr bwMode="auto">
          <a:xfrm>
            <a:off x="9272375" y="2355983"/>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0" name="Group 44"/>
          <p:cNvGrpSpPr>
            <a:grpSpLocks noChangeAspect="1"/>
          </p:cNvGrpSpPr>
          <p:nvPr/>
        </p:nvGrpSpPr>
        <p:grpSpPr bwMode="auto">
          <a:xfrm>
            <a:off x="1520801" y="2868014"/>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1" name="Group 44"/>
          <p:cNvGrpSpPr>
            <a:grpSpLocks noChangeAspect="1"/>
          </p:cNvGrpSpPr>
          <p:nvPr/>
        </p:nvGrpSpPr>
        <p:grpSpPr bwMode="auto">
          <a:xfrm>
            <a:off x="2235181" y="2868014"/>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2" name="Group 44"/>
          <p:cNvGrpSpPr>
            <a:grpSpLocks noChangeAspect="1"/>
          </p:cNvGrpSpPr>
          <p:nvPr/>
        </p:nvGrpSpPr>
        <p:grpSpPr bwMode="auto">
          <a:xfrm>
            <a:off x="2235181" y="3225204"/>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3" name="Group 44"/>
          <p:cNvGrpSpPr>
            <a:grpSpLocks noChangeAspect="1"/>
          </p:cNvGrpSpPr>
          <p:nvPr/>
        </p:nvGrpSpPr>
        <p:grpSpPr bwMode="auto">
          <a:xfrm>
            <a:off x="1877991" y="2868014"/>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4" name="Group 44"/>
          <p:cNvGrpSpPr>
            <a:grpSpLocks noChangeAspect="1"/>
          </p:cNvGrpSpPr>
          <p:nvPr/>
        </p:nvGrpSpPr>
        <p:grpSpPr bwMode="auto">
          <a:xfrm>
            <a:off x="1877991" y="3225204"/>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50546" name="Group 28"/>
          <p:cNvGrpSpPr>
            <a:grpSpLocks noChangeAspect="1"/>
          </p:cNvGrpSpPr>
          <p:nvPr/>
        </p:nvGrpSpPr>
        <p:grpSpPr bwMode="auto">
          <a:xfrm>
            <a:off x="9778552" y="2354566"/>
            <a:ext cx="288925" cy="440583"/>
            <a:chOff x="1248" y="3200"/>
            <a:chExt cx="240" cy="368"/>
          </a:xfrm>
        </p:grpSpPr>
        <p:sp>
          <p:nvSpPr>
            <p:cNvPr id="15063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3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47" name="Group 47"/>
          <p:cNvGrpSpPr>
            <a:grpSpLocks noChangeAspect="1"/>
          </p:cNvGrpSpPr>
          <p:nvPr/>
        </p:nvGrpSpPr>
        <p:grpSpPr bwMode="auto">
          <a:xfrm>
            <a:off x="10280202" y="2352982"/>
            <a:ext cx="287337" cy="440585"/>
            <a:chOff x="1248" y="3536"/>
            <a:chExt cx="240" cy="368"/>
          </a:xfrm>
        </p:grpSpPr>
        <p:sp>
          <p:nvSpPr>
            <p:cNvPr id="15063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3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cxnSp>
        <p:nvCxnSpPr>
          <p:cNvPr id="134" name="Straight Connector 133"/>
          <p:cNvCxnSpPr/>
          <p:nvPr/>
        </p:nvCxnSpPr>
        <p:spPr>
          <a:xfrm>
            <a:off x="8529189" y="3175729"/>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29189" y="3559904"/>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29189" y="3961543"/>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50551" name="Group 138"/>
          <p:cNvGrpSpPr>
            <a:grpSpLocks/>
          </p:cNvGrpSpPr>
          <p:nvPr/>
        </p:nvGrpSpPr>
        <p:grpSpPr bwMode="auto">
          <a:xfrm>
            <a:off x="8514901" y="2789968"/>
            <a:ext cx="2171700" cy="2359025"/>
            <a:chOff x="5328790" y="1214422"/>
            <a:chExt cx="2172168" cy="2358248"/>
          </a:xfrm>
        </p:grpSpPr>
        <p:grpSp>
          <p:nvGrpSpPr>
            <p:cNvPr id="150626"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86326" y="4375880"/>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86326" y="3575779"/>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86326" y="2802668"/>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49576" y="2230427"/>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4919" y="2355983"/>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sp>
        <p:nvSpPr>
          <p:cNvPr id="147" name="Folded Corner 146"/>
          <p:cNvSpPr/>
          <p:nvPr/>
        </p:nvSpPr>
        <p:spPr>
          <a:xfrm>
            <a:off x="3375026" y="2230427"/>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75089" y="2230427"/>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49576" y="2543165"/>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2489" y="2543165"/>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75089" y="2516177"/>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18553" y="3222956"/>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sp>
        <p:nvSpPr>
          <p:cNvPr id="155" name="Folded Corner 154"/>
          <p:cNvSpPr/>
          <p:nvPr/>
        </p:nvSpPr>
        <p:spPr>
          <a:xfrm>
            <a:off x="2946401" y="2943215"/>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46464" y="2944802"/>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75089" y="2944802"/>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49576" y="3228965"/>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49639" y="3228965"/>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75089" y="3230552"/>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78139" y="3729027"/>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1" name="Group 28"/>
          <p:cNvGrpSpPr>
            <a:grpSpLocks noChangeAspect="1"/>
          </p:cNvGrpSpPr>
          <p:nvPr/>
        </p:nvGrpSpPr>
        <p:grpSpPr bwMode="auto">
          <a:xfrm>
            <a:off x="1878013" y="4011180"/>
            <a:ext cx="287338" cy="440585"/>
            <a:chOff x="1248" y="3200"/>
            <a:chExt cx="240" cy="368"/>
          </a:xfrm>
        </p:grpSpPr>
        <p:sp>
          <p:nvSpPr>
            <p:cNvPr id="15062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2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71" name="Group 28"/>
          <p:cNvGrpSpPr>
            <a:grpSpLocks noChangeAspect="1"/>
          </p:cNvGrpSpPr>
          <p:nvPr/>
        </p:nvGrpSpPr>
        <p:grpSpPr bwMode="auto">
          <a:xfrm>
            <a:off x="1520827" y="3653989"/>
            <a:ext cx="287337" cy="440583"/>
            <a:chOff x="1248" y="3200"/>
            <a:chExt cx="240" cy="368"/>
          </a:xfrm>
        </p:grpSpPr>
        <p:sp>
          <p:nvSpPr>
            <p:cNvPr id="15062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2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72" name="Group 28"/>
          <p:cNvGrpSpPr>
            <a:grpSpLocks noChangeAspect="1"/>
          </p:cNvGrpSpPr>
          <p:nvPr/>
        </p:nvGrpSpPr>
        <p:grpSpPr bwMode="auto">
          <a:xfrm>
            <a:off x="1520827" y="4009589"/>
            <a:ext cx="287337" cy="440583"/>
            <a:chOff x="1248" y="3200"/>
            <a:chExt cx="240" cy="368"/>
          </a:xfrm>
        </p:grpSpPr>
        <p:sp>
          <p:nvSpPr>
            <p:cNvPr id="15062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2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sp>
        <p:nvSpPr>
          <p:cNvPr id="180" name="Folded Corner 179"/>
          <p:cNvSpPr/>
          <p:nvPr/>
        </p:nvSpPr>
        <p:spPr>
          <a:xfrm>
            <a:off x="3375026" y="3730615"/>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1" name="Folded Corner 180"/>
          <p:cNvSpPr/>
          <p:nvPr/>
        </p:nvSpPr>
        <p:spPr>
          <a:xfrm>
            <a:off x="9743626" y="2889979"/>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78139" y="4086215"/>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9757914" y="3647217"/>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9757914" y="3290029"/>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50578" name="Group 47"/>
          <p:cNvGrpSpPr>
            <a:grpSpLocks noChangeAspect="1"/>
          </p:cNvGrpSpPr>
          <p:nvPr/>
        </p:nvGrpSpPr>
        <p:grpSpPr bwMode="auto">
          <a:xfrm>
            <a:off x="2235202" y="4438214"/>
            <a:ext cx="287337" cy="440583"/>
            <a:chOff x="1248" y="3536"/>
            <a:chExt cx="240" cy="368"/>
          </a:xfrm>
        </p:grpSpPr>
        <p:sp>
          <p:nvSpPr>
            <p:cNvPr id="15061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1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0579" name="Group 47"/>
          <p:cNvGrpSpPr>
            <a:grpSpLocks noChangeAspect="1"/>
          </p:cNvGrpSpPr>
          <p:nvPr/>
        </p:nvGrpSpPr>
        <p:grpSpPr bwMode="auto">
          <a:xfrm>
            <a:off x="1878013" y="4439805"/>
            <a:ext cx="287338" cy="440585"/>
            <a:chOff x="1248" y="3536"/>
            <a:chExt cx="240" cy="368"/>
          </a:xfrm>
        </p:grpSpPr>
        <p:sp>
          <p:nvSpPr>
            <p:cNvPr id="15061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1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0580" name="Group 47"/>
          <p:cNvGrpSpPr>
            <a:grpSpLocks noChangeAspect="1"/>
          </p:cNvGrpSpPr>
          <p:nvPr/>
        </p:nvGrpSpPr>
        <p:grpSpPr bwMode="auto">
          <a:xfrm>
            <a:off x="2233613" y="4723964"/>
            <a:ext cx="287338" cy="440583"/>
            <a:chOff x="1248" y="3536"/>
            <a:chExt cx="240" cy="368"/>
          </a:xfrm>
        </p:grpSpPr>
        <p:sp>
          <p:nvSpPr>
            <p:cNvPr id="15061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1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0581" name="Group 47"/>
          <p:cNvGrpSpPr>
            <a:grpSpLocks noChangeAspect="1"/>
          </p:cNvGrpSpPr>
          <p:nvPr/>
        </p:nvGrpSpPr>
        <p:grpSpPr bwMode="auto">
          <a:xfrm>
            <a:off x="1878013" y="4725555"/>
            <a:ext cx="287338" cy="440585"/>
            <a:chOff x="1248" y="3536"/>
            <a:chExt cx="240" cy="368"/>
          </a:xfrm>
        </p:grpSpPr>
        <p:sp>
          <p:nvSpPr>
            <p:cNvPr id="15061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1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0582" name="Group 47"/>
          <p:cNvGrpSpPr>
            <a:grpSpLocks noChangeAspect="1"/>
          </p:cNvGrpSpPr>
          <p:nvPr/>
        </p:nvGrpSpPr>
        <p:grpSpPr bwMode="auto">
          <a:xfrm>
            <a:off x="1520827" y="4439805"/>
            <a:ext cx="287337" cy="440585"/>
            <a:chOff x="1248" y="3536"/>
            <a:chExt cx="240" cy="368"/>
          </a:xfrm>
        </p:grpSpPr>
        <p:sp>
          <p:nvSpPr>
            <p:cNvPr id="15061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1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0583" name="Group 47"/>
          <p:cNvGrpSpPr>
            <a:grpSpLocks noChangeAspect="1"/>
          </p:cNvGrpSpPr>
          <p:nvPr/>
        </p:nvGrpSpPr>
        <p:grpSpPr bwMode="auto">
          <a:xfrm>
            <a:off x="1520827" y="4725555"/>
            <a:ext cx="287337" cy="440585"/>
            <a:chOff x="1248" y="3536"/>
            <a:chExt cx="240" cy="368"/>
          </a:xfrm>
        </p:grpSpPr>
        <p:sp>
          <p:nvSpPr>
            <p:cNvPr id="15060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0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sp>
        <p:nvSpPr>
          <p:cNvPr id="203" name="Folded Corner 202"/>
          <p:cNvSpPr/>
          <p:nvPr/>
        </p:nvSpPr>
        <p:spPr>
          <a:xfrm>
            <a:off x="2846389" y="451484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06764" y="451484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75089" y="451484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0989" y="485774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06764" y="487202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75089" y="481646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8" name="Left Arrow 187"/>
          <p:cNvSpPr/>
          <p:nvPr/>
        </p:nvSpPr>
        <p:spPr>
          <a:xfrm>
            <a:off x="10829477" y="3932968"/>
            <a:ext cx="428625" cy="142875"/>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30" name="Group 219"/>
          <p:cNvGrpSpPr>
            <a:grpSpLocks/>
          </p:cNvGrpSpPr>
          <p:nvPr/>
        </p:nvGrpSpPr>
        <p:grpSpPr bwMode="auto">
          <a:xfrm>
            <a:off x="5516513" y="3159508"/>
            <a:ext cx="1428750" cy="1764344"/>
            <a:chOff x="3286116" y="4711770"/>
            <a:chExt cx="1428760" cy="1763601"/>
          </a:xfrm>
        </p:grpSpPr>
        <p:pic>
          <p:nvPicPr>
            <p:cNvPr id="1505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16" y="5357826"/>
              <a:ext cx="1428760" cy="111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0596" name="Group 28"/>
            <p:cNvGrpSpPr>
              <a:grpSpLocks noChangeAspect="1"/>
            </p:cNvGrpSpPr>
            <p:nvPr/>
          </p:nvGrpSpPr>
          <p:grpSpPr bwMode="auto">
            <a:xfrm>
              <a:off x="3714744" y="4711770"/>
              <a:ext cx="288000" cy="440400"/>
              <a:chOff x="1248" y="3200"/>
              <a:chExt cx="240" cy="367"/>
            </a:xfrm>
          </p:grpSpPr>
          <p:sp>
            <p:nvSpPr>
              <p:cNvPr id="150606"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07"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97" name="Group 28"/>
            <p:cNvGrpSpPr>
              <a:grpSpLocks noChangeAspect="1"/>
            </p:cNvGrpSpPr>
            <p:nvPr/>
          </p:nvGrpSpPr>
          <p:grpSpPr bwMode="auto">
            <a:xfrm>
              <a:off x="3357554" y="4711770"/>
              <a:ext cx="288000" cy="440400"/>
              <a:chOff x="1248" y="3200"/>
              <a:chExt cx="240" cy="367"/>
            </a:xfrm>
          </p:grpSpPr>
          <p:sp>
            <p:nvSpPr>
              <p:cNvPr id="150604"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05"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98" name="Group 28"/>
            <p:cNvGrpSpPr>
              <a:grpSpLocks noChangeAspect="1"/>
            </p:cNvGrpSpPr>
            <p:nvPr/>
          </p:nvGrpSpPr>
          <p:grpSpPr bwMode="auto">
            <a:xfrm>
              <a:off x="3705220" y="5068960"/>
              <a:ext cx="288000" cy="440400"/>
              <a:chOff x="1248" y="3200"/>
              <a:chExt cx="240" cy="367"/>
            </a:xfrm>
          </p:grpSpPr>
          <p:sp>
            <p:nvSpPr>
              <p:cNvPr id="150602"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03"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99" name="Group 28"/>
            <p:cNvGrpSpPr>
              <a:grpSpLocks noChangeAspect="1"/>
            </p:cNvGrpSpPr>
            <p:nvPr/>
          </p:nvGrpSpPr>
          <p:grpSpPr bwMode="auto">
            <a:xfrm>
              <a:off x="3348030" y="5068960"/>
              <a:ext cx="288000" cy="440400"/>
              <a:chOff x="1248" y="3200"/>
              <a:chExt cx="240" cy="367"/>
            </a:xfrm>
          </p:grpSpPr>
          <p:sp>
            <p:nvSpPr>
              <p:cNvPr id="150600"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01"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sp>
        <p:nvSpPr>
          <p:cNvPr id="219" name="Folded Corner 218"/>
          <p:cNvSpPr/>
          <p:nvPr/>
        </p:nvSpPr>
        <p:spPr>
          <a:xfrm>
            <a:off x="9769026" y="4047267"/>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2" name="Rectangle 39"/>
          <p:cNvSpPr>
            <a:spLocks noChangeArrowheads="1"/>
          </p:cNvSpPr>
          <p:nvPr/>
        </p:nvSpPr>
        <p:spPr bwMode="auto">
          <a:xfrm rot="-5400000">
            <a:off x="-50798" y="3282000"/>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a:t>Leverancier</a:t>
            </a:r>
          </a:p>
        </p:txBody>
      </p:sp>
      <p:sp>
        <p:nvSpPr>
          <p:cNvPr id="163" name="Rectangle 40"/>
          <p:cNvSpPr>
            <a:spLocks noChangeArrowheads="1"/>
          </p:cNvSpPr>
          <p:nvPr/>
        </p:nvSpPr>
        <p:spPr bwMode="auto">
          <a:xfrm>
            <a:off x="2806701" y="1781812"/>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Kanban kaarten</a:t>
            </a:r>
          </a:p>
        </p:txBody>
      </p:sp>
      <p:sp>
        <p:nvSpPr>
          <p:cNvPr id="16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sp>
        <p:nvSpPr>
          <p:cNvPr id="144" name="TextBox 56">
            <a:extLst>
              <a:ext uri="{FF2B5EF4-FFF2-40B4-BE49-F238E27FC236}">
                <a16:creationId xmlns:a16="http://schemas.microsoft.com/office/drawing/2014/main" id="{64FB9642-D423-4C32-BAB7-6818685A072C}"/>
              </a:ext>
            </a:extLst>
          </p:cNvPr>
          <p:cNvSpPr txBox="1">
            <a:spLocks noChangeArrowheads="1"/>
          </p:cNvSpPr>
          <p:nvPr/>
        </p:nvSpPr>
        <p:spPr bwMode="auto">
          <a:xfrm>
            <a:off x="1525353" y="5272404"/>
            <a:ext cx="158569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dirty="0"/>
              <a:t>Max: </a:t>
            </a:r>
            <a:r>
              <a:rPr lang="pt-PT" altLang="en-US" sz="1400" dirty="0"/>
              <a:t>6 producten</a:t>
            </a:r>
          </a:p>
          <a:p>
            <a:pPr eaLnBrk="1" hangingPunct="1">
              <a:lnSpc>
                <a:spcPts val="1300"/>
              </a:lnSpc>
              <a:spcAft>
                <a:spcPts val="600"/>
              </a:spcAft>
            </a:pPr>
            <a:r>
              <a:rPr lang="pt-PT" altLang="en-US" sz="1400" b="1" dirty="0">
                <a:solidFill>
                  <a:srgbClr val="FF0000"/>
                </a:solidFill>
              </a:rPr>
              <a:t>Min: </a:t>
            </a:r>
            <a:r>
              <a:rPr lang="pt-PT" altLang="en-US" sz="1400" dirty="0"/>
              <a:t> 2 producten</a:t>
            </a:r>
            <a:endParaRPr lang="en-US" altLang="en-US" sz="1400" dirty="0"/>
          </a:p>
        </p:txBody>
      </p:sp>
      <p:sp>
        <p:nvSpPr>
          <p:cNvPr id="152" name="Content Placeholder 2">
            <a:extLst>
              <a:ext uri="{FF2B5EF4-FFF2-40B4-BE49-F238E27FC236}">
                <a16:creationId xmlns:a16="http://schemas.microsoft.com/office/drawing/2014/main" id="{147CEFE4-B7DE-4D2E-A29E-51B314C41BB9}"/>
              </a:ext>
            </a:extLst>
          </p:cNvPr>
          <p:cNvSpPr txBox="1">
            <a:spLocks/>
          </p:cNvSpPr>
          <p:nvPr/>
        </p:nvSpPr>
        <p:spPr>
          <a:xfrm>
            <a:off x="2856377" y="5446453"/>
            <a:ext cx="8696285" cy="78581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nl-NL" altLang="en-US" sz="2400" b="1" dirty="0">
                <a:solidFill>
                  <a:srgbClr val="FF0000"/>
                </a:solidFill>
              </a:rPr>
              <a:t>Wanneer het minimum aantal onderdelen in het magazijn is bereikt, levert de leverancier nieuwe producten...</a:t>
            </a:r>
          </a:p>
          <a:p>
            <a:pPr marL="0" indent="0" algn="ctr">
              <a:buFont typeface="Arial"/>
              <a:buNone/>
            </a:pPr>
            <a:r>
              <a:rPr lang="pt-PT" altLang="en-US" sz="2400" b="1" dirty="0">
                <a:solidFill>
                  <a:srgbClr val="FF0000"/>
                </a:solidFill>
              </a:rPr>
              <a:t>...</a:t>
            </a:r>
          </a:p>
        </p:txBody>
      </p:sp>
    </p:spTree>
    <p:extLst>
      <p:ext uri="{BB962C8B-B14F-4D97-AF65-F5344CB8AC3E}">
        <p14:creationId xmlns:p14="http://schemas.microsoft.com/office/powerpoint/2010/main" val="586374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80"/>
                                        </p:tgtEl>
                                      </p:cBhvr>
                                    </p:animEffect>
                                    <p:set>
                                      <p:cBhvr>
                                        <p:cTn id="10" dur="1" fill="hold">
                                          <p:stCondLst>
                                            <p:cond delay="499"/>
                                          </p:stCondLst>
                                        </p:cTn>
                                        <p:tgtEl>
                                          <p:spTgt spid="18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19"/>
                                        </p:tgtEl>
                                        <p:attrNameLst>
                                          <p:attrName>style.visibility</p:attrName>
                                        </p:attrNameLst>
                                      </p:cBhvr>
                                      <p:to>
                                        <p:strVal val="visible"/>
                                      </p:to>
                                    </p:set>
                                    <p:animEffect transition="in" filter="box(in)">
                                      <p:cBhvr>
                                        <p:cTn id="15" dur="500"/>
                                        <p:tgtEl>
                                          <p:spTgt spid="2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ox(in)">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2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FD6B7-0CA8-44C9-B1F9-29C4F9A91022}"/>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Doelen</a:t>
            </a:r>
            <a:endParaRPr lang="en-US" sz="4100" b="1" dirty="0">
              <a:latin typeface="+mn-lt"/>
            </a:endParaRPr>
          </a:p>
        </p:txBody>
      </p:sp>
      <p:sp>
        <p:nvSpPr>
          <p:cNvPr id="4" name="Text Box 5">
            <a:extLst>
              <a:ext uri="{FF2B5EF4-FFF2-40B4-BE49-F238E27FC236}">
                <a16:creationId xmlns:a16="http://schemas.microsoft.com/office/drawing/2014/main" id="{067EBD9D-A770-48F3-8D4D-5BE35C1DBFA8}"/>
              </a:ext>
            </a:extLst>
          </p:cNvPr>
          <p:cNvSpPr txBox="1">
            <a:spLocks noChangeArrowheads="1"/>
          </p:cNvSpPr>
          <p:nvPr/>
        </p:nvSpPr>
        <p:spPr bwMode="auto">
          <a:xfrm>
            <a:off x="602167" y="2174487"/>
            <a:ext cx="8946156" cy="2991588"/>
          </a:xfrm>
          <a:prstGeom prst="rect">
            <a:avLst/>
          </a:prstGeom>
          <a:noFill/>
          <a:ln w="9525">
            <a:noFill/>
            <a:miter lim="800000"/>
            <a:headEnd/>
            <a:tailEnd/>
          </a:ln>
        </p:spPr>
        <p:txBody>
          <a:bodyPr wrap="square" lIns="91440" tIns="45720" rIns="91440" bIns="45720" anchor="t">
            <a:spAutoFit/>
          </a:bodyPr>
          <a:lstStyle/>
          <a:p>
            <a:pPr>
              <a:lnSpc>
                <a:spcPct val="120000"/>
              </a:lnSpc>
              <a:spcBef>
                <a:spcPts val="600"/>
              </a:spcBef>
              <a:spcAft>
                <a:spcPts val="600"/>
              </a:spcAft>
              <a:defRPr/>
            </a:pPr>
            <a:r>
              <a:rPr lang="nl-NL" altLang="ja-JP" sz="3200" b="1" dirty="0">
                <a:latin typeface="Calibri" pitchFamily="34" charset="0"/>
              </a:rPr>
              <a:t>De doelstellingen van dit hoofdstuk zijn:</a:t>
            </a:r>
          </a:p>
          <a:p>
            <a:pPr marL="457200" indent="-457200">
              <a:spcBef>
                <a:spcPts val="600"/>
              </a:spcBef>
              <a:spcAft>
                <a:spcPts val="600"/>
              </a:spcAft>
              <a:buFont typeface="Arial" panose="020B0604020202020204" pitchFamily="34" charset="0"/>
              <a:buChar char="•"/>
              <a:defRPr/>
            </a:pPr>
            <a:r>
              <a:rPr lang="nl-NL" altLang="ja-JP" sz="2400" dirty="0">
                <a:latin typeface="Calibri" pitchFamily="34" charset="0"/>
              </a:rPr>
              <a:t>Het effect van push en pull op het productieproces herkennen</a:t>
            </a:r>
          </a:p>
          <a:p>
            <a:pPr marL="457200" indent="-457200">
              <a:spcBef>
                <a:spcPts val="600"/>
              </a:spcBef>
              <a:spcAft>
                <a:spcPts val="600"/>
              </a:spcAft>
              <a:buFont typeface="Arial" panose="020B0604020202020204" pitchFamily="34" charset="0"/>
              <a:buChar char="•"/>
              <a:defRPr/>
            </a:pPr>
            <a:r>
              <a:rPr lang="nl-NL" altLang="ja-JP" sz="2400" dirty="0">
                <a:latin typeface="Calibri" pitchFamily="34" charset="0"/>
              </a:rPr>
              <a:t>Hoe je de klant toegevoegde waarde kunt geven door het vermijden van wachttijden en onnodige kosten, maar tegelijkertijd grote voorraden en onnodige verspilling te voorkomen.</a:t>
            </a:r>
          </a:p>
          <a:p>
            <a:pPr marL="457200" indent="-457200">
              <a:spcBef>
                <a:spcPts val="600"/>
              </a:spcBef>
              <a:spcAft>
                <a:spcPts val="600"/>
              </a:spcAft>
              <a:buFont typeface="Arial" panose="020B0604020202020204" pitchFamily="34" charset="0"/>
              <a:buChar char="•"/>
              <a:defRPr/>
            </a:pPr>
            <a:r>
              <a:rPr lang="nl-NL" altLang="ja-JP" sz="2400" dirty="0">
                <a:latin typeface="Calibri"/>
                <a:ea typeface="Yu Gothic"/>
                <a:cs typeface="Calibri"/>
              </a:rPr>
              <a:t>Hoe en waar </a:t>
            </a:r>
            <a:r>
              <a:rPr lang="nl-NL" altLang="ja-JP" sz="2400" dirty="0" err="1">
                <a:latin typeface="Calibri"/>
                <a:ea typeface="Yu Gothic"/>
                <a:cs typeface="Calibri"/>
              </a:rPr>
              <a:t>one</a:t>
            </a:r>
            <a:r>
              <a:rPr lang="nl-NL" altLang="ja-JP" sz="2400" dirty="0">
                <a:latin typeface="Calibri"/>
                <a:ea typeface="Yu Gothic"/>
                <a:cs typeface="Calibri"/>
              </a:rPr>
              <a:t>-piece-flow en </a:t>
            </a:r>
            <a:r>
              <a:rPr lang="nl-NL" altLang="ja-JP" sz="2400" dirty="0" err="1">
                <a:latin typeface="Calibri"/>
                <a:ea typeface="Yu Gothic"/>
                <a:cs typeface="Calibri"/>
              </a:rPr>
              <a:t>kanban</a:t>
            </a:r>
            <a:r>
              <a:rPr lang="nl-NL" altLang="ja-JP" sz="2400" dirty="0">
                <a:latin typeface="Calibri"/>
                <a:ea typeface="Yu Gothic"/>
                <a:cs typeface="Calibri"/>
              </a:rPr>
              <a:t> kan worden gebruikt.</a:t>
            </a:r>
          </a:p>
        </p:txBody>
      </p:sp>
      <p:pic>
        <p:nvPicPr>
          <p:cNvPr id="6" name="Picture 5">
            <a:extLst>
              <a:ext uri="{FF2B5EF4-FFF2-40B4-BE49-F238E27FC236}">
                <a16:creationId xmlns:a16="http://schemas.microsoft.com/office/drawing/2014/main" id="{3F28A36F-22CA-4A39-B0A0-A8E164B8A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548322" y="2467059"/>
            <a:ext cx="2416750" cy="2406444"/>
          </a:xfrm>
          <a:prstGeom prst="rect">
            <a:avLst/>
          </a:prstGeom>
        </p:spPr>
      </p:pic>
    </p:spTree>
    <p:extLst>
      <p:ext uri="{BB962C8B-B14F-4D97-AF65-F5344CB8AC3E}">
        <p14:creationId xmlns:p14="http://schemas.microsoft.com/office/powerpoint/2010/main" val="676486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746148" y="2092460"/>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86776" y="2444288"/>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4" name="Group 50"/>
          <p:cNvGrpSpPr>
            <a:grpSpLocks noChangeAspect="1"/>
          </p:cNvGrpSpPr>
          <p:nvPr/>
        </p:nvGrpSpPr>
        <p:grpSpPr bwMode="auto">
          <a:xfrm>
            <a:off x="1886776" y="2087098"/>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5" name="Group 50"/>
          <p:cNvGrpSpPr>
            <a:grpSpLocks noChangeAspect="1"/>
          </p:cNvGrpSpPr>
          <p:nvPr/>
        </p:nvGrpSpPr>
        <p:grpSpPr bwMode="auto">
          <a:xfrm>
            <a:off x="1529586" y="2087098"/>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6" name="Group 50"/>
          <p:cNvGrpSpPr>
            <a:grpSpLocks noChangeAspect="1"/>
          </p:cNvGrpSpPr>
          <p:nvPr/>
        </p:nvGrpSpPr>
        <p:grpSpPr bwMode="auto">
          <a:xfrm>
            <a:off x="2246214" y="2087098"/>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7" name="Group 50"/>
          <p:cNvGrpSpPr>
            <a:grpSpLocks noChangeAspect="1"/>
          </p:cNvGrpSpPr>
          <p:nvPr/>
        </p:nvGrpSpPr>
        <p:grpSpPr bwMode="auto">
          <a:xfrm>
            <a:off x="1531834" y="2444288"/>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8" name="Group 50"/>
          <p:cNvGrpSpPr>
            <a:grpSpLocks noChangeAspect="1"/>
          </p:cNvGrpSpPr>
          <p:nvPr/>
        </p:nvGrpSpPr>
        <p:grpSpPr bwMode="auto">
          <a:xfrm>
            <a:off x="2246214" y="2444288"/>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9" name="Group 44"/>
          <p:cNvGrpSpPr>
            <a:grpSpLocks noChangeAspect="1"/>
          </p:cNvGrpSpPr>
          <p:nvPr/>
        </p:nvGrpSpPr>
        <p:grpSpPr bwMode="auto">
          <a:xfrm>
            <a:off x="9272375" y="2358048"/>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0" name="Group 44"/>
          <p:cNvGrpSpPr>
            <a:grpSpLocks noChangeAspect="1"/>
          </p:cNvGrpSpPr>
          <p:nvPr/>
        </p:nvGrpSpPr>
        <p:grpSpPr bwMode="auto">
          <a:xfrm>
            <a:off x="1531834" y="2872916"/>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1" name="Group 44"/>
          <p:cNvGrpSpPr>
            <a:grpSpLocks noChangeAspect="1"/>
          </p:cNvGrpSpPr>
          <p:nvPr/>
        </p:nvGrpSpPr>
        <p:grpSpPr bwMode="auto">
          <a:xfrm>
            <a:off x="2246214" y="2872916"/>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2" name="Group 44"/>
          <p:cNvGrpSpPr>
            <a:grpSpLocks noChangeAspect="1"/>
          </p:cNvGrpSpPr>
          <p:nvPr/>
        </p:nvGrpSpPr>
        <p:grpSpPr bwMode="auto">
          <a:xfrm>
            <a:off x="2246214" y="3230106"/>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3" name="Group 44"/>
          <p:cNvGrpSpPr>
            <a:grpSpLocks noChangeAspect="1"/>
          </p:cNvGrpSpPr>
          <p:nvPr/>
        </p:nvGrpSpPr>
        <p:grpSpPr bwMode="auto">
          <a:xfrm>
            <a:off x="1889024" y="2872916"/>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4" name="Group 44"/>
          <p:cNvGrpSpPr>
            <a:grpSpLocks noChangeAspect="1"/>
          </p:cNvGrpSpPr>
          <p:nvPr/>
        </p:nvGrpSpPr>
        <p:grpSpPr bwMode="auto">
          <a:xfrm>
            <a:off x="1889024" y="3230106"/>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51570" name="Group 28"/>
          <p:cNvGrpSpPr>
            <a:grpSpLocks noChangeAspect="1"/>
          </p:cNvGrpSpPr>
          <p:nvPr/>
        </p:nvGrpSpPr>
        <p:grpSpPr bwMode="auto">
          <a:xfrm>
            <a:off x="9778552" y="2356638"/>
            <a:ext cx="288925" cy="440583"/>
            <a:chOff x="1248" y="3200"/>
            <a:chExt cx="240" cy="368"/>
          </a:xfrm>
        </p:grpSpPr>
        <p:sp>
          <p:nvSpPr>
            <p:cNvPr id="15165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5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1571" name="Group 47"/>
          <p:cNvGrpSpPr>
            <a:grpSpLocks noChangeAspect="1"/>
          </p:cNvGrpSpPr>
          <p:nvPr/>
        </p:nvGrpSpPr>
        <p:grpSpPr bwMode="auto">
          <a:xfrm>
            <a:off x="10280202" y="2355054"/>
            <a:ext cx="287337" cy="440585"/>
            <a:chOff x="1248" y="3536"/>
            <a:chExt cx="240" cy="368"/>
          </a:xfrm>
        </p:grpSpPr>
        <p:sp>
          <p:nvSpPr>
            <p:cNvPr id="15165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5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cxnSp>
        <p:nvCxnSpPr>
          <p:cNvPr id="134" name="Straight Connector 133"/>
          <p:cNvCxnSpPr/>
          <p:nvPr/>
        </p:nvCxnSpPr>
        <p:spPr>
          <a:xfrm>
            <a:off x="8529189" y="3177801"/>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29189" y="3561976"/>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29189" y="3963615"/>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51575" name="Group 138"/>
          <p:cNvGrpSpPr>
            <a:grpSpLocks/>
          </p:cNvGrpSpPr>
          <p:nvPr/>
        </p:nvGrpSpPr>
        <p:grpSpPr bwMode="auto">
          <a:xfrm>
            <a:off x="8514901" y="2792040"/>
            <a:ext cx="2171700" cy="2359025"/>
            <a:chOff x="5328790" y="1214422"/>
            <a:chExt cx="2172168" cy="2358248"/>
          </a:xfrm>
        </p:grpSpPr>
        <p:grpSp>
          <p:nvGrpSpPr>
            <p:cNvPr id="151646"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86326" y="4377952"/>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86326" y="3577851"/>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86326" y="2804740"/>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60609" y="2235336"/>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4919" y="2358048"/>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sp>
        <p:nvSpPr>
          <p:cNvPr id="147" name="Folded Corner 146"/>
          <p:cNvSpPr/>
          <p:nvPr/>
        </p:nvSpPr>
        <p:spPr>
          <a:xfrm>
            <a:off x="3386059" y="2235336"/>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86122" y="2235336"/>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60609" y="2548074"/>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403522" y="2548074"/>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86122" y="2521086"/>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29586" y="3227858"/>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sp>
        <p:nvSpPr>
          <p:cNvPr id="155" name="Folded Corner 154"/>
          <p:cNvSpPr/>
          <p:nvPr/>
        </p:nvSpPr>
        <p:spPr>
          <a:xfrm>
            <a:off x="2957434" y="2948124"/>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57497" y="2949711"/>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86122" y="2949711"/>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60609" y="3233874"/>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60672" y="3233874"/>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86122" y="3235461"/>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89172" y="3733936"/>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51594" name="Group 28"/>
          <p:cNvGrpSpPr>
            <a:grpSpLocks noChangeAspect="1"/>
          </p:cNvGrpSpPr>
          <p:nvPr/>
        </p:nvGrpSpPr>
        <p:grpSpPr bwMode="auto">
          <a:xfrm>
            <a:off x="1531860" y="3658898"/>
            <a:ext cx="287337" cy="440583"/>
            <a:chOff x="1248" y="3200"/>
            <a:chExt cx="240" cy="368"/>
          </a:xfrm>
        </p:grpSpPr>
        <p:sp>
          <p:nvSpPr>
            <p:cNvPr id="15164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4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1595" name="Group 28"/>
          <p:cNvGrpSpPr>
            <a:grpSpLocks noChangeAspect="1"/>
          </p:cNvGrpSpPr>
          <p:nvPr/>
        </p:nvGrpSpPr>
        <p:grpSpPr bwMode="auto">
          <a:xfrm>
            <a:off x="1531860" y="4014498"/>
            <a:ext cx="287337" cy="440583"/>
            <a:chOff x="1248" y="3200"/>
            <a:chExt cx="240" cy="368"/>
          </a:xfrm>
        </p:grpSpPr>
        <p:sp>
          <p:nvSpPr>
            <p:cNvPr id="15164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4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sp>
        <p:nvSpPr>
          <p:cNvPr id="181" name="Folded Corner 180"/>
          <p:cNvSpPr/>
          <p:nvPr/>
        </p:nvSpPr>
        <p:spPr>
          <a:xfrm>
            <a:off x="9743626" y="2892051"/>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89172" y="4091124"/>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9757914" y="3649289"/>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9757914" y="3292101"/>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51600" name="Group 47"/>
          <p:cNvGrpSpPr>
            <a:grpSpLocks noChangeAspect="1"/>
          </p:cNvGrpSpPr>
          <p:nvPr/>
        </p:nvGrpSpPr>
        <p:grpSpPr bwMode="auto">
          <a:xfrm>
            <a:off x="2246235" y="4443123"/>
            <a:ext cx="287337" cy="440583"/>
            <a:chOff x="1248" y="3536"/>
            <a:chExt cx="240" cy="368"/>
          </a:xfrm>
        </p:grpSpPr>
        <p:sp>
          <p:nvSpPr>
            <p:cNvPr id="15164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4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1601" name="Group 47"/>
          <p:cNvGrpSpPr>
            <a:grpSpLocks noChangeAspect="1"/>
          </p:cNvGrpSpPr>
          <p:nvPr/>
        </p:nvGrpSpPr>
        <p:grpSpPr bwMode="auto">
          <a:xfrm>
            <a:off x="1889046" y="4444714"/>
            <a:ext cx="287338" cy="440585"/>
            <a:chOff x="1248" y="3536"/>
            <a:chExt cx="240" cy="368"/>
          </a:xfrm>
        </p:grpSpPr>
        <p:sp>
          <p:nvSpPr>
            <p:cNvPr id="15163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3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1602" name="Group 47"/>
          <p:cNvGrpSpPr>
            <a:grpSpLocks noChangeAspect="1"/>
          </p:cNvGrpSpPr>
          <p:nvPr/>
        </p:nvGrpSpPr>
        <p:grpSpPr bwMode="auto">
          <a:xfrm>
            <a:off x="2244646" y="4728873"/>
            <a:ext cx="287338" cy="440583"/>
            <a:chOff x="1248" y="3536"/>
            <a:chExt cx="240" cy="368"/>
          </a:xfrm>
        </p:grpSpPr>
        <p:sp>
          <p:nvSpPr>
            <p:cNvPr id="15163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3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1603" name="Group 47"/>
          <p:cNvGrpSpPr>
            <a:grpSpLocks noChangeAspect="1"/>
          </p:cNvGrpSpPr>
          <p:nvPr/>
        </p:nvGrpSpPr>
        <p:grpSpPr bwMode="auto">
          <a:xfrm>
            <a:off x="1889046" y="4730464"/>
            <a:ext cx="287338" cy="440585"/>
            <a:chOff x="1248" y="3536"/>
            <a:chExt cx="240" cy="368"/>
          </a:xfrm>
        </p:grpSpPr>
        <p:sp>
          <p:nvSpPr>
            <p:cNvPr id="15163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3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1604" name="Group 47"/>
          <p:cNvGrpSpPr>
            <a:grpSpLocks noChangeAspect="1"/>
          </p:cNvGrpSpPr>
          <p:nvPr/>
        </p:nvGrpSpPr>
        <p:grpSpPr bwMode="auto">
          <a:xfrm>
            <a:off x="1531860" y="4444714"/>
            <a:ext cx="287337" cy="440585"/>
            <a:chOff x="1248" y="3536"/>
            <a:chExt cx="240" cy="368"/>
          </a:xfrm>
        </p:grpSpPr>
        <p:sp>
          <p:nvSpPr>
            <p:cNvPr id="15163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3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1605" name="Group 47"/>
          <p:cNvGrpSpPr>
            <a:grpSpLocks noChangeAspect="1"/>
          </p:cNvGrpSpPr>
          <p:nvPr/>
        </p:nvGrpSpPr>
        <p:grpSpPr bwMode="auto">
          <a:xfrm>
            <a:off x="1531860" y="4730464"/>
            <a:ext cx="287337" cy="440585"/>
            <a:chOff x="1248" y="3536"/>
            <a:chExt cx="240" cy="368"/>
          </a:xfrm>
        </p:grpSpPr>
        <p:sp>
          <p:nvSpPr>
            <p:cNvPr id="15163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3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sp>
        <p:nvSpPr>
          <p:cNvPr id="203" name="Folded Corner 202"/>
          <p:cNvSpPr/>
          <p:nvPr/>
        </p:nvSpPr>
        <p:spPr>
          <a:xfrm>
            <a:off x="2857422" y="4519749"/>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17797" y="4519749"/>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86122" y="4519749"/>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32022" y="4862649"/>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17797" y="4876936"/>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86122" y="4821374"/>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8" name="Left Arrow 187"/>
          <p:cNvSpPr/>
          <p:nvPr/>
        </p:nvSpPr>
        <p:spPr>
          <a:xfrm>
            <a:off x="10829477" y="3935040"/>
            <a:ext cx="428625" cy="142875"/>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9" name="Group 151"/>
          <p:cNvGrpSpPr>
            <a:grpSpLocks/>
          </p:cNvGrpSpPr>
          <p:nvPr/>
        </p:nvGrpSpPr>
        <p:grpSpPr bwMode="auto">
          <a:xfrm>
            <a:off x="5575036" y="3125977"/>
            <a:ext cx="654050" cy="800162"/>
            <a:chOff x="3705220" y="4709522"/>
            <a:chExt cx="654714" cy="799838"/>
          </a:xfrm>
        </p:grpSpPr>
        <p:grpSp>
          <p:nvGrpSpPr>
            <p:cNvPr id="151618" name="Group 28"/>
            <p:cNvGrpSpPr>
              <a:grpSpLocks noChangeAspect="1"/>
            </p:cNvGrpSpPr>
            <p:nvPr/>
          </p:nvGrpSpPr>
          <p:grpSpPr bwMode="auto">
            <a:xfrm>
              <a:off x="4071934" y="4709522"/>
              <a:ext cx="288000" cy="440400"/>
              <a:chOff x="1248" y="3200"/>
              <a:chExt cx="240" cy="367"/>
            </a:xfrm>
          </p:grpSpPr>
          <p:sp>
            <p:nvSpPr>
              <p:cNvPr id="151628"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29"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1619" name="Group 28"/>
            <p:cNvGrpSpPr>
              <a:grpSpLocks noChangeAspect="1"/>
            </p:cNvGrpSpPr>
            <p:nvPr/>
          </p:nvGrpSpPr>
          <p:grpSpPr bwMode="auto">
            <a:xfrm>
              <a:off x="4071934" y="5068960"/>
              <a:ext cx="288000" cy="440400"/>
              <a:chOff x="1248" y="3200"/>
              <a:chExt cx="240" cy="367"/>
            </a:xfrm>
          </p:grpSpPr>
          <p:sp>
            <p:nvSpPr>
              <p:cNvPr id="151626"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27"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1620" name="Group 28"/>
            <p:cNvGrpSpPr>
              <a:grpSpLocks noChangeAspect="1"/>
            </p:cNvGrpSpPr>
            <p:nvPr/>
          </p:nvGrpSpPr>
          <p:grpSpPr bwMode="auto">
            <a:xfrm>
              <a:off x="3714744" y="4711770"/>
              <a:ext cx="288000" cy="440400"/>
              <a:chOff x="1248" y="3200"/>
              <a:chExt cx="240" cy="367"/>
            </a:xfrm>
          </p:grpSpPr>
          <p:sp>
            <p:nvSpPr>
              <p:cNvPr id="151624"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25"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1621" name="Group 28"/>
            <p:cNvGrpSpPr>
              <a:grpSpLocks noChangeAspect="1"/>
            </p:cNvGrpSpPr>
            <p:nvPr/>
          </p:nvGrpSpPr>
          <p:grpSpPr bwMode="auto">
            <a:xfrm>
              <a:off x="3705220" y="5068960"/>
              <a:ext cx="288000" cy="440400"/>
              <a:chOff x="1248" y="3200"/>
              <a:chExt cx="240" cy="367"/>
            </a:xfrm>
          </p:grpSpPr>
          <p:sp>
            <p:nvSpPr>
              <p:cNvPr id="151622"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23"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sp>
        <p:nvSpPr>
          <p:cNvPr id="219" name="Folded Corner 218"/>
          <p:cNvSpPr/>
          <p:nvPr/>
        </p:nvSpPr>
        <p:spPr>
          <a:xfrm>
            <a:off x="9769026" y="4049339"/>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2" name="Rectangle 39"/>
          <p:cNvSpPr>
            <a:spLocks noChangeArrowheads="1"/>
          </p:cNvSpPr>
          <p:nvPr/>
        </p:nvSpPr>
        <p:spPr bwMode="auto">
          <a:xfrm rot="-5400000">
            <a:off x="-39765" y="3282704"/>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a:t>Leverancier</a:t>
            </a:r>
          </a:p>
        </p:txBody>
      </p:sp>
      <p:sp>
        <p:nvSpPr>
          <p:cNvPr id="163" name="Rectangle 40"/>
          <p:cNvSpPr>
            <a:spLocks noChangeArrowheads="1"/>
          </p:cNvSpPr>
          <p:nvPr/>
        </p:nvSpPr>
        <p:spPr bwMode="auto">
          <a:xfrm>
            <a:off x="2817734" y="1782516"/>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Kanban kaarten</a:t>
            </a:r>
          </a:p>
        </p:txBody>
      </p:sp>
      <p:sp>
        <p:nvSpPr>
          <p:cNvPr id="164" name="TextBox 56"/>
          <p:cNvSpPr txBox="1">
            <a:spLocks noChangeArrowheads="1"/>
          </p:cNvSpPr>
          <p:nvPr/>
        </p:nvSpPr>
        <p:spPr bwMode="auto">
          <a:xfrm>
            <a:off x="1523392" y="5258467"/>
            <a:ext cx="158569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dirty="0"/>
              <a:t>Max: </a:t>
            </a:r>
            <a:r>
              <a:rPr lang="pt-PT" altLang="en-US" sz="1400" dirty="0"/>
              <a:t>6 producten</a:t>
            </a:r>
          </a:p>
          <a:p>
            <a:pPr eaLnBrk="1" hangingPunct="1">
              <a:lnSpc>
                <a:spcPts val="1300"/>
              </a:lnSpc>
              <a:spcAft>
                <a:spcPts val="600"/>
              </a:spcAft>
            </a:pPr>
            <a:r>
              <a:rPr lang="pt-PT" altLang="en-US" sz="1400" b="1" dirty="0">
                <a:solidFill>
                  <a:srgbClr val="FF0000"/>
                </a:solidFill>
              </a:rPr>
              <a:t>Min: </a:t>
            </a:r>
            <a:r>
              <a:rPr lang="pt-PT" altLang="en-US" sz="1400" dirty="0"/>
              <a:t> 2 producten</a:t>
            </a:r>
            <a:endParaRPr lang="en-US" altLang="en-US" sz="1400" dirty="0"/>
          </a:p>
        </p:txBody>
      </p:sp>
      <p:sp>
        <p:nvSpPr>
          <p:cNvPr id="16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sp>
        <p:nvSpPr>
          <p:cNvPr id="139" name="Content Placeholder 2">
            <a:extLst>
              <a:ext uri="{FF2B5EF4-FFF2-40B4-BE49-F238E27FC236}">
                <a16:creationId xmlns:a16="http://schemas.microsoft.com/office/drawing/2014/main" id="{049E17DB-1CF3-445F-82F6-B304C3A071B8}"/>
              </a:ext>
            </a:extLst>
          </p:cNvPr>
          <p:cNvSpPr txBox="1">
            <a:spLocks/>
          </p:cNvSpPr>
          <p:nvPr/>
        </p:nvSpPr>
        <p:spPr>
          <a:xfrm>
            <a:off x="2856377" y="5392024"/>
            <a:ext cx="8952763" cy="8580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PT" altLang="en-US" b="1" dirty="0">
                <a:solidFill>
                  <a:srgbClr val="FF0000"/>
                </a:solidFill>
              </a:rPr>
              <a:t>...</a:t>
            </a:r>
            <a:r>
              <a:rPr lang="nl-NL" altLang="en-US" b="1" dirty="0">
                <a:solidFill>
                  <a:srgbClr val="FF0000"/>
                </a:solidFill>
              </a:rPr>
              <a:t> totdat het maximale aantal producten weer is bereikt.</a:t>
            </a:r>
            <a:endParaRPr lang="pt-PT" altLang="en-US" b="1" dirty="0">
              <a:solidFill>
                <a:srgbClr val="FF0000"/>
              </a:solidFill>
            </a:endParaRPr>
          </a:p>
        </p:txBody>
      </p:sp>
    </p:spTree>
    <p:extLst>
      <p:ext uri="{BB962C8B-B14F-4D97-AF65-F5344CB8AC3E}">
        <p14:creationId xmlns:p14="http://schemas.microsoft.com/office/powerpoint/2010/main" val="701656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4.58333E-6 -2.96296E-6 L -0.30364 0.07639 " pathEditMode="relative" rAng="0" ptsTypes="AA">
                                      <p:cBhvr>
                                        <p:cTn id="6" dur="2000" fill="hold"/>
                                        <p:tgtEl>
                                          <p:spTgt spid="29"/>
                                        </p:tgtEl>
                                        <p:attrNameLst>
                                          <p:attrName>ppt_x</p:attrName>
                                          <p:attrName>ppt_y</p:attrName>
                                        </p:attrNameLst>
                                      </p:cBhvr>
                                      <p:rCtr x="-15182" y="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752104" y="2108205"/>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92732" y="2460033"/>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4" name="Group 50"/>
          <p:cNvGrpSpPr>
            <a:grpSpLocks noChangeAspect="1"/>
          </p:cNvGrpSpPr>
          <p:nvPr/>
        </p:nvGrpSpPr>
        <p:grpSpPr bwMode="auto">
          <a:xfrm>
            <a:off x="1892732" y="2102843"/>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5" name="Group 50"/>
          <p:cNvGrpSpPr>
            <a:grpSpLocks noChangeAspect="1"/>
          </p:cNvGrpSpPr>
          <p:nvPr/>
        </p:nvGrpSpPr>
        <p:grpSpPr bwMode="auto">
          <a:xfrm>
            <a:off x="1535542" y="2102843"/>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6" name="Group 50"/>
          <p:cNvGrpSpPr>
            <a:grpSpLocks noChangeAspect="1"/>
          </p:cNvGrpSpPr>
          <p:nvPr/>
        </p:nvGrpSpPr>
        <p:grpSpPr bwMode="auto">
          <a:xfrm>
            <a:off x="2252170" y="2102843"/>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7" name="Group 50"/>
          <p:cNvGrpSpPr>
            <a:grpSpLocks noChangeAspect="1"/>
          </p:cNvGrpSpPr>
          <p:nvPr/>
        </p:nvGrpSpPr>
        <p:grpSpPr bwMode="auto">
          <a:xfrm>
            <a:off x="1537790" y="2460033"/>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8" name="Group 50"/>
          <p:cNvGrpSpPr>
            <a:grpSpLocks noChangeAspect="1"/>
          </p:cNvGrpSpPr>
          <p:nvPr/>
        </p:nvGrpSpPr>
        <p:grpSpPr bwMode="auto">
          <a:xfrm>
            <a:off x="2252170" y="2460033"/>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9" name="Group 44"/>
          <p:cNvGrpSpPr>
            <a:grpSpLocks noChangeAspect="1"/>
          </p:cNvGrpSpPr>
          <p:nvPr/>
        </p:nvGrpSpPr>
        <p:grpSpPr bwMode="auto">
          <a:xfrm>
            <a:off x="9274051" y="2348209"/>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0" name="Group 44"/>
          <p:cNvGrpSpPr>
            <a:grpSpLocks noChangeAspect="1"/>
          </p:cNvGrpSpPr>
          <p:nvPr/>
        </p:nvGrpSpPr>
        <p:grpSpPr bwMode="auto">
          <a:xfrm>
            <a:off x="1537790" y="2888661"/>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1" name="Group 44"/>
          <p:cNvGrpSpPr>
            <a:grpSpLocks noChangeAspect="1"/>
          </p:cNvGrpSpPr>
          <p:nvPr/>
        </p:nvGrpSpPr>
        <p:grpSpPr bwMode="auto">
          <a:xfrm>
            <a:off x="2252170" y="2888661"/>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2" name="Group 44"/>
          <p:cNvGrpSpPr>
            <a:grpSpLocks noChangeAspect="1"/>
          </p:cNvGrpSpPr>
          <p:nvPr/>
        </p:nvGrpSpPr>
        <p:grpSpPr bwMode="auto">
          <a:xfrm>
            <a:off x="2252170" y="3245851"/>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3" name="Group 44"/>
          <p:cNvGrpSpPr>
            <a:grpSpLocks noChangeAspect="1"/>
          </p:cNvGrpSpPr>
          <p:nvPr/>
        </p:nvGrpSpPr>
        <p:grpSpPr bwMode="auto">
          <a:xfrm>
            <a:off x="1894980" y="2888661"/>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4" name="Group 44"/>
          <p:cNvGrpSpPr>
            <a:grpSpLocks noChangeAspect="1"/>
          </p:cNvGrpSpPr>
          <p:nvPr/>
        </p:nvGrpSpPr>
        <p:grpSpPr bwMode="auto">
          <a:xfrm>
            <a:off x="1894980" y="3245851"/>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52594" name="Group 28"/>
          <p:cNvGrpSpPr>
            <a:grpSpLocks noChangeAspect="1"/>
          </p:cNvGrpSpPr>
          <p:nvPr/>
        </p:nvGrpSpPr>
        <p:grpSpPr bwMode="auto">
          <a:xfrm>
            <a:off x="9780228" y="2346806"/>
            <a:ext cx="288925" cy="440585"/>
            <a:chOff x="1248" y="3200"/>
            <a:chExt cx="240" cy="368"/>
          </a:xfrm>
        </p:grpSpPr>
        <p:sp>
          <p:nvSpPr>
            <p:cNvPr id="15267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7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595" name="Group 47"/>
          <p:cNvGrpSpPr>
            <a:grpSpLocks noChangeAspect="1"/>
          </p:cNvGrpSpPr>
          <p:nvPr/>
        </p:nvGrpSpPr>
        <p:grpSpPr bwMode="auto">
          <a:xfrm>
            <a:off x="10281878" y="2345215"/>
            <a:ext cx="287337" cy="440583"/>
            <a:chOff x="1248" y="3536"/>
            <a:chExt cx="240" cy="368"/>
          </a:xfrm>
        </p:grpSpPr>
        <p:sp>
          <p:nvSpPr>
            <p:cNvPr id="15267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7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cxnSp>
        <p:nvCxnSpPr>
          <p:cNvPr id="134" name="Straight Connector 133"/>
          <p:cNvCxnSpPr/>
          <p:nvPr/>
        </p:nvCxnSpPr>
        <p:spPr>
          <a:xfrm>
            <a:off x="8530865" y="3167967"/>
            <a:ext cx="21431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30865" y="3552142"/>
            <a:ext cx="21431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30865" y="3953778"/>
            <a:ext cx="2143125"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52599" name="Group 138"/>
          <p:cNvGrpSpPr>
            <a:grpSpLocks/>
          </p:cNvGrpSpPr>
          <p:nvPr/>
        </p:nvGrpSpPr>
        <p:grpSpPr bwMode="auto">
          <a:xfrm>
            <a:off x="8516577" y="2782204"/>
            <a:ext cx="2171700" cy="2359025"/>
            <a:chOff x="5328790" y="1214422"/>
            <a:chExt cx="2172168" cy="2358248"/>
          </a:xfrm>
        </p:grpSpPr>
        <p:grpSp>
          <p:nvGrpSpPr>
            <p:cNvPr id="152667"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8"/>
                <a:ext cx="23566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2"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600"/>
              <a:ext cx="2143587" cy="158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88002" y="4368116"/>
            <a:ext cx="2195512" cy="785812"/>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88002" y="3568017"/>
            <a:ext cx="2195512" cy="79533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88002" y="2794904"/>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66565" y="2251085"/>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6595" y="2348209"/>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sp>
        <p:nvSpPr>
          <p:cNvPr id="147" name="Folded Corner 146"/>
          <p:cNvSpPr/>
          <p:nvPr/>
        </p:nvSpPr>
        <p:spPr>
          <a:xfrm>
            <a:off x="3392015" y="2251085"/>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92078" y="2251085"/>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66565" y="256382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409478" y="256382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92078" y="2536835"/>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35542" y="3243603"/>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sp>
        <p:nvSpPr>
          <p:cNvPr id="155" name="Folded Corner 154"/>
          <p:cNvSpPr/>
          <p:nvPr/>
        </p:nvSpPr>
        <p:spPr>
          <a:xfrm>
            <a:off x="2963390" y="2963872"/>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63453" y="2965460"/>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92078" y="2965460"/>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66565" y="3249622"/>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66628" y="3249622"/>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92078" y="3251210"/>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52617" name="Group 47"/>
          <p:cNvGrpSpPr>
            <a:grpSpLocks noChangeAspect="1"/>
          </p:cNvGrpSpPr>
          <p:nvPr/>
        </p:nvGrpSpPr>
        <p:grpSpPr bwMode="auto">
          <a:xfrm>
            <a:off x="2252191" y="4458875"/>
            <a:ext cx="287337" cy="440585"/>
            <a:chOff x="1248" y="3536"/>
            <a:chExt cx="240" cy="368"/>
          </a:xfrm>
        </p:grpSpPr>
        <p:sp>
          <p:nvSpPr>
            <p:cNvPr id="152665"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66"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2618" name="Group 47"/>
          <p:cNvGrpSpPr>
            <a:grpSpLocks noChangeAspect="1"/>
          </p:cNvGrpSpPr>
          <p:nvPr/>
        </p:nvGrpSpPr>
        <p:grpSpPr bwMode="auto">
          <a:xfrm>
            <a:off x="1895002" y="4460459"/>
            <a:ext cx="287338" cy="440583"/>
            <a:chOff x="1248" y="3536"/>
            <a:chExt cx="240" cy="368"/>
          </a:xfrm>
        </p:grpSpPr>
        <p:sp>
          <p:nvSpPr>
            <p:cNvPr id="15266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6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2619" name="Group 47"/>
          <p:cNvGrpSpPr>
            <a:grpSpLocks noChangeAspect="1"/>
          </p:cNvGrpSpPr>
          <p:nvPr/>
        </p:nvGrpSpPr>
        <p:grpSpPr bwMode="auto">
          <a:xfrm>
            <a:off x="2250602" y="4744625"/>
            <a:ext cx="287338" cy="440585"/>
            <a:chOff x="1248" y="3536"/>
            <a:chExt cx="240" cy="368"/>
          </a:xfrm>
        </p:grpSpPr>
        <p:sp>
          <p:nvSpPr>
            <p:cNvPr id="152661"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62"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2620" name="Group 47"/>
          <p:cNvGrpSpPr>
            <a:grpSpLocks noChangeAspect="1"/>
          </p:cNvGrpSpPr>
          <p:nvPr/>
        </p:nvGrpSpPr>
        <p:grpSpPr bwMode="auto">
          <a:xfrm>
            <a:off x="1895002" y="4746209"/>
            <a:ext cx="287338" cy="440583"/>
            <a:chOff x="1248" y="3536"/>
            <a:chExt cx="240" cy="368"/>
          </a:xfrm>
        </p:grpSpPr>
        <p:sp>
          <p:nvSpPr>
            <p:cNvPr id="152659"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60"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2621" name="Group 47"/>
          <p:cNvGrpSpPr>
            <a:grpSpLocks noChangeAspect="1"/>
          </p:cNvGrpSpPr>
          <p:nvPr/>
        </p:nvGrpSpPr>
        <p:grpSpPr bwMode="auto">
          <a:xfrm>
            <a:off x="1537816" y="4460459"/>
            <a:ext cx="287337" cy="440583"/>
            <a:chOff x="1248" y="3536"/>
            <a:chExt cx="240" cy="368"/>
          </a:xfrm>
        </p:grpSpPr>
        <p:sp>
          <p:nvSpPr>
            <p:cNvPr id="152657"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58"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2622" name="Group 47"/>
          <p:cNvGrpSpPr>
            <a:grpSpLocks noChangeAspect="1"/>
          </p:cNvGrpSpPr>
          <p:nvPr/>
        </p:nvGrpSpPr>
        <p:grpSpPr bwMode="auto">
          <a:xfrm>
            <a:off x="1537816" y="4746209"/>
            <a:ext cx="287337" cy="440583"/>
            <a:chOff x="1248" y="3536"/>
            <a:chExt cx="240" cy="368"/>
          </a:xfrm>
        </p:grpSpPr>
        <p:sp>
          <p:nvSpPr>
            <p:cNvPr id="152655"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56"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sp>
        <p:nvSpPr>
          <p:cNvPr id="203" name="Folded Corner 202"/>
          <p:cNvSpPr/>
          <p:nvPr/>
        </p:nvSpPr>
        <p:spPr>
          <a:xfrm>
            <a:off x="2863378" y="453549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23753" y="453549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92078" y="453549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37978" y="487839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23753" y="489268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92078" y="483712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52629" name="Group 28"/>
          <p:cNvGrpSpPr>
            <a:grpSpLocks noChangeAspect="1"/>
          </p:cNvGrpSpPr>
          <p:nvPr/>
        </p:nvGrpSpPr>
        <p:grpSpPr bwMode="auto">
          <a:xfrm>
            <a:off x="2229966" y="3689721"/>
            <a:ext cx="287337" cy="440611"/>
            <a:chOff x="1248" y="3201"/>
            <a:chExt cx="240" cy="366"/>
          </a:xfrm>
        </p:grpSpPr>
        <p:sp>
          <p:nvSpPr>
            <p:cNvPr id="152653" name="AutoShape 29"/>
            <p:cNvSpPr>
              <a:spLocks noChangeArrowheads="1"/>
            </p:cNvSpPr>
            <p:nvPr/>
          </p:nvSpPr>
          <p:spPr bwMode="auto">
            <a:xfrm>
              <a:off x="1248" y="3201"/>
              <a:ext cx="240" cy="366"/>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54"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630" name="Group 28"/>
          <p:cNvGrpSpPr>
            <a:grpSpLocks noChangeAspect="1"/>
          </p:cNvGrpSpPr>
          <p:nvPr/>
        </p:nvGrpSpPr>
        <p:grpSpPr bwMode="auto">
          <a:xfrm>
            <a:off x="2229966" y="4049300"/>
            <a:ext cx="287337" cy="440585"/>
            <a:chOff x="1248" y="3200"/>
            <a:chExt cx="240" cy="368"/>
          </a:xfrm>
        </p:grpSpPr>
        <p:sp>
          <p:nvSpPr>
            <p:cNvPr id="152651"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52"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631" name="Group 28"/>
          <p:cNvGrpSpPr>
            <a:grpSpLocks noChangeAspect="1"/>
          </p:cNvGrpSpPr>
          <p:nvPr/>
        </p:nvGrpSpPr>
        <p:grpSpPr bwMode="auto">
          <a:xfrm>
            <a:off x="1872777" y="3692109"/>
            <a:ext cx="287338" cy="440583"/>
            <a:chOff x="1248" y="3200"/>
            <a:chExt cx="240" cy="368"/>
          </a:xfrm>
        </p:grpSpPr>
        <p:sp>
          <p:nvSpPr>
            <p:cNvPr id="152649"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50"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632" name="Group 28"/>
          <p:cNvGrpSpPr>
            <a:grpSpLocks noChangeAspect="1"/>
          </p:cNvGrpSpPr>
          <p:nvPr/>
        </p:nvGrpSpPr>
        <p:grpSpPr bwMode="auto">
          <a:xfrm>
            <a:off x="1515591" y="3692109"/>
            <a:ext cx="287337" cy="440583"/>
            <a:chOff x="1248" y="3200"/>
            <a:chExt cx="240" cy="368"/>
          </a:xfrm>
        </p:grpSpPr>
        <p:sp>
          <p:nvSpPr>
            <p:cNvPr id="152647"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48"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633" name="Group 28"/>
          <p:cNvGrpSpPr>
            <a:grpSpLocks noChangeAspect="1"/>
          </p:cNvGrpSpPr>
          <p:nvPr/>
        </p:nvGrpSpPr>
        <p:grpSpPr bwMode="auto">
          <a:xfrm>
            <a:off x="1863252" y="4049300"/>
            <a:ext cx="287338" cy="440585"/>
            <a:chOff x="1248" y="3200"/>
            <a:chExt cx="240" cy="368"/>
          </a:xfrm>
        </p:grpSpPr>
        <p:sp>
          <p:nvSpPr>
            <p:cNvPr id="15264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4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634" name="Group 28"/>
          <p:cNvGrpSpPr>
            <a:grpSpLocks noChangeAspect="1"/>
          </p:cNvGrpSpPr>
          <p:nvPr/>
        </p:nvGrpSpPr>
        <p:grpSpPr bwMode="auto">
          <a:xfrm>
            <a:off x="1506066" y="4049300"/>
            <a:ext cx="287337" cy="440585"/>
            <a:chOff x="1248" y="3200"/>
            <a:chExt cx="240" cy="368"/>
          </a:xfrm>
        </p:grpSpPr>
        <p:sp>
          <p:nvSpPr>
            <p:cNvPr id="152643"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44"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sp>
        <p:nvSpPr>
          <p:cNvPr id="144" name="Folded Corner 143"/>
          <p:cNvSpPr/>
          <p:nvPr/>
        </p:nvSpPr>
        <p:spPr>
          <a:xfrm>
            <a:off x="2895128" y="3749685"/>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3" name="Folded Corner 162"/>
          <p:cNvSpPr/>
          <p:nvPr/>
        </p:nvSpPr>
        <p:spPr>
          <a:xfrm>
            <a:off x="3392015" y="3751272"/>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 name="Folded Corner 163"/>
          <p:cNvSpPr/>
          <p:nvPr/>
        </p:nvSpPr>
        <p:spPr>
          <a:xfrm>
            <a:off x="3892078" y="375127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5" name="Folded Corner 164"/>
          <p:cNvSpPr/>
          <p:nvPr/>
        </p:nvSpPr>
        <p:spPr>
          <a:xfrm>
            <a:off x="2895128" y="410687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6" name="Folded Corner 165"/>
          <p:cNvSpPr/>
          <p:nvPr/>
        </p:nvSpPr>
        <p:spPr>
          <a:xfrm>
            <a:off x="3395190" y="4106872"/>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8" name="Folded Corner 167"/>
          <p:cNvSpPr/>
          <p:nvPr/>
        </p:nvSpPr>
        <p:spPr>
          <a:xfrm>
            <a:off x="3895253" y="410687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Rectangle 39"/>
          <p:cNvSpPr>
            <a:spLocks noChangeArrowheads="1"/>
          </p:cNvSpPr>
          <p:nvPr/>
        </p:nvSpPr>
        <p:spPr bwMode="auto">
          <a:xfrm rot="-5400000">
            <a:off x="-33809" y="3272147"/>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a:t>Leverancier</a:t>
            </a:r>
          </a:p>
        </p:txBody>
      </p:sp>
      <p:sp>
        <p:nvSpPr>
          <p:cNvPr id="162" name="Rectangle 40"/>
          <p:cNvSpPr>
            <a:spLocks noChangeArrowheads="1"/>
          </p:cNvSpPr>
          <p:nvPr/>
        </p:nvSpPr>
        <p:spPr bwMode="auto">
          <a:xfrm>
            <a:off x="2823690" y="1771959"/>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Kanban kaarten</a:t>
            </a:r>
          </a:p>
        </p:txBody>
      </p:sp>
      <p:sp>
        <p:nvSpPr>
          <p:cNvPr id="167" name="TextBox 56"/>
          <p:cNvSpPr txBox="1">
            <a:spLocks noChangeArrowheads="1"/>
          </p:cNvSpPr>
          <p:nvPr/>
        </p:nvSpPr>
        <p:spPr bwMode="auto">
          <a:xfrm>
            <a:off x="1537815" y="5264162"/>
            <a:ext cx="158569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dirty="0"/>
              <a:t>Max: </a:t>
            </a:r>
            <a:r>
              <a:rPr lang="pt-PT" altLang="en-US" sz="1400" dirty="0"/>
              <a:t>6 producten</a:t>
            </a:r>
          </a:p>
          <a:p>
            <a:pPr eaLnBrk="1" hangingPunct="1">
              <a:lnSpc>
                <a:spcPts val="1300"/>
              </a:lnSpc>
              <a:spcAft>
                <a:spcPts val="600"/>
              </a:spcAft>
            </a:pPr>
            <a:r>
              <a:rPr lang="pt-PT" altLang="en-US" sz="1400" b="1" dirty="0">
                <a:solidFill>
                  <a:srgbClr val="FF0000"/>
                </a:solidFill>
              </a:rPr>
              <a:t>Min: </a:t>
            </a:r>
            <a:r>
              <a:rPr lang="pt-PT" altLang="en-US" sz="1400" dirty="0"/>
              <a:t> 2 producten</a:t>
            </a:r>
            <a:endParaRPr lang="en-US" altLang="en-US" sz="1400" dirty="0"/>
          </a:p>
        </p:txBody>
      </p:sp>
      <p:sp>
        <p:nvSpPr>
          <p:cNvPr id="169"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sp>
        <p:nvSpPr>
          <p:cNvPr id="139" name="Content Placeholder 2">
            <a:extLst>
              <a:ext uri="{FF2B5EF4-FFF2-40B4-BE49-F238E27FC236}">
                <a16:creationId xmlns:a16="http://schemas.microsoft.com/office/drawing/2014/main" id="{193363B6-1411-4B52-A841-FDB378E55945}"/>
              </a:ext>
            </a:extLst>
          </p:cNvPr>
          <p:cNvSpPr txBox="1">
            <a:spLocks/>
          </p:cNvSpPr>
          <p:nvPr/>
        </p:nvSpPr>
        <p:spPr>
          <a:xfrm>
            <a:off x="2856378" y="5392024"/>
            <a:ext cx="6982498" cy="85804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pt-PT" altLang="en-US" b="1" dirty="0">
                <a:solidFill>
                  <a:srgbClr val="FF0000"/>
                </a:solidFill>
              </a:rPr>
              <a:t>De </a:t>
            </a:r>
            <a:r>
              <a:rPr lang="pt-PT" altLang="en-US" b="1" dirty="0" err="1">
                <a:solidFill>
                  <a:srgbClr val="FF0000"/>
                </a:solidFill>
              </a:rPr>
              <a:t>kanban</a:t>
            </a:r>
            <a:r>
              <a:rPr lang="pt-PT" altLang="en-US" b="1" dirty="0">
                <a:solidFill>
                  <a:srgbClr val="FF0000"/>
                </a:solidFill>
              </a:rPr>
              <a:t> </a:t>
            </a:r>
            <a:r>
              <a:rPr lang="pt-PT" altLang="en-US" b="1" dirty="0" err="1">
                <a:solidFill>
                  <a:srgbClr val="FF0000"/>
                </a:solidFill>
              </a:rPr>
              <a:t>kaart</a:t>
            </a:r>
            <a:r>
              <a:rPr lang="pt-PT" altLang="en-US" b="1" dirty="0">
                <a:solidFill>
                  <a:srgbClr val="FF0000"/>
                </a:solidFill>
              </a:rPr>
              <a:t> </a:t>
            </a:r>
            <a:r>
              <a:rPr lang="pt-PT" altLang="en-US" b="1" dirty="0" err="1">
                <a:solidFill>
                  <a:srgbClr val="FF0000"/>
                </a:solidFill>
              </a:rPr>
              <a:t>gaat</a:t>
            </a:r>
            <a:r>
              <a:rPr lang="pt-PT" altLang="en-US" b="1" dirty="0">
                <a:solidFill>
                  <a:srgbClr val="FF0000"/>
                </a:solidFill>
              </a:rPr>
              <a:t> naar de opslag/voorraadbeheer.</a:t>
            </a:r>
          </a:p>
        </p:txBody>
      </p:sp>
      <p:sp>
        <p:nvSpPr>
          <p:cNvPr id="152" name="TextBox 151">
            <a:extLst>
              <a:ext uri="{FF2B5EF4-FFF2-40B4-BE49-F238E27FC236}">
                <a16:creationId xmlns:a16="http://schemas.microsoft.com/office/drawing/2014/main" id="{DE6FEA31-FB2C-4748-AD3D-772BBA0F1E37}"/>
              </a:ext>
            </a:extLst>
          </p:cNvPr>
          <p:cNvSpPr txBox="1">
            <a:spLocks noChangeArrowheads="1"/>
          </p:cNvSpPr>
          <p:nvPr/>
        </p:nvSpPr>
        <p:spPr bwMode="auto">
          <a:xfrm>
            <a:off x="4492568" y="3788526"/>
            <a:ext cx="32608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en-US" sz="2800" dirty="0"/>
              <a:t>Het systeem wordt </a:t>
            </a:r>
          </a:p>
          <a:p>
            <a:pPr eaLnBrk="1" hangingPunct="1"/>
            <a:r>
              <a:rPr lang="pt-PT" altLang="en-US" sz="2800" dirty="0"/>
              <a:t>        gereset</a:t>
            </a:r>
            <a:endParaRPr lang="en-US" altLang="en-US" sz="2800" dirty="0"/>
          </a:p>
        </p:txBody>
      </p:sp>
    </p:spTree>
    <p:extLst>
      <p:ext uri="{BB962C8B-B14F-4D97-AF65-F5344CB8AC3E}">
        <p14:creationId xmlns:p14="http://schemas.microsoft.com/office/powerpoint/2010/main" val="560620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ox(in)">
                                      <p:cBhvr>
                                        <p:cTn id="7" dur="500"/>
                                        <p:tgtEl>
                                          <p:spTgt spid="14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box(in)">
                                      <p:cBhvr>
                                        <p:cTn id="10" dur="500"/>
                                        <p:tgtEl>
                                          <p:spTgt spid="16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box(in)">
                                      <p:cBhvr>
                                        <p:cTn id="13" dur="500"/>
                                        <p:tgtEl>
                                          <p:spTgt spid="16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5"/>
                                        </p:tgtEl>
                                        <p:attrNameLst>
                                          <p:attrName>style.visibility</p:attrName>
                                        </p:attrNameLst>
                                      </p:cBhvr>
                                      <p:to>
                                        <p:strVal val="visible"/>
                                      </p:to>
                                    </p:set>
                                    <p:animEffect transition="in" filter="box(in)">
                                      <p:cBhvr>
                                        <p:cTn id="16" dur="500"/>
                                        <p:tgtEl>
                                          <p:spTgt spid="16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box(in)">
                                      <p:cBhvr>
                                        <p:cTn id="19" dur="500"/>
                                        <p:tgtEl>
                                          <p:spTgt spid="16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box(in)">
                                      <p:cBhvr>
                                        <p:cTn id="22"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63" grpId="0" animBg="1"/>
      <p:bldP spid="164" grpId="0" animBg="1"/>
      <p:bldP spid="165" grpId="0" animBg="1"/>
      <p:bldP spid="166" grpId="0" animBg="1"/>
      <p:bldP spid="1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3245" y="2790902"/>
            <a:ext cx="2786505" cy="1813189"/>
            <a:chOff x="663849" y="2519820"/>
            <a:chExt cx="2786505" cy="1813189"/>
          </a:xfrm>
        </p:grpSpPr>
        <p:pic>
          <p:nvPicPr>
            <p:cNvPr id="143371" name="Picture 2" descr="http://elsmar.com/Pull_Systems/img01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849" y="2519820"/>
              <a:ext cx="1357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2" name="Picture 2" descr="http://elsmar.com/Pull_Systems/img012.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154"/>
            <a:stretch/>
          </p:blipFill>
          <p:spPr bwMode="auto">
            <a:xfrm>
              <a:off x="2093041" y="3519945"/>
              <a:ext cx="1357313" cy="81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Up Arrow 6"/>
            <p:cNvSpPr/>
            <p:nvPr/>
          </p:nvSpPr>
          <p:spPr bwMode="auto">
            <a:xfrm rot="16200000">
              <a:off x="2112217" y="2597980"/>
              <a:ext cx="857250" cy="928688"/>
            </a:xfrm>
            <a:prstGeom prst="leftUp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solidFill>
                  <a:srgbClr val="FFFFFF"/>
                </a:solidFill>
              </a:endParaRPr>
            </a:p>
          </p:txBody>
        </p:sp>
      </p:grpSp>
      <p:pic>
        <p:nvPicPr>
          <p:cNvPr id="143366" name="Picture 5" descr="http://leeds1.emeraldinsight.com/fig/03302802010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117" y="2735472"/>
            <a:ext cx="15684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5" descr="http://leeds1.emeraldinsight.com/fig/03302802010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9328" y="3071877"/>
            <a:ext cx="2116137"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8" name="Picture 6" descr="D:\Sara Silvestre\Seda Ibérica\Fotos\Projecto Kanban\DEPOIS DEPOIS\HPIM05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4656" y="3071877"/>
            <a:ext cx="181693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0" name="Picture 7" descr="D:\Sara Silvestre\Seda Ibérica\Fotos\SEDA_21 de Abril 2009\Fotos\Imagens a seleccionar 05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1142" y="2643397"/>
            <a:ext cx="143351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sp>
        <p:nvSpPr>
          <p:cNvPr id="16" name="Content Placeholder 2"/>
          <p:cNvSpPr txBox="1">
            <a:spLocks/>
          </p:cNvSpPr>
          <p:nvPr/>
        </p:nvSpPr>
        <p:spPr>
          <a:xfrm>
            <a:off x="592853" y="1999449"/>
            <a:ext cx="4742822" cy="50589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t-PT" altLang="en-US" b="1" dirty="0" err="1"/>
              <a:t>Soorten</a:t>
            </a:r>
            <a:r>
              <a:rPr lang="pt-PT" altLang="en-US" b="1" dirty="0"/>
              <a:t> </a:t>
            </a:r>
            <a:r>
              <a:rPr lang="pt-PT" altLang="en-US" b="1" dirty="0" err="1"/>
              <a:t>kanban</a:t>
            </a:r>
            <a:r>
              <a:rPr lang="pt-PT" altLang="en-US" b="1" dirty="0"/>
              <a:t> : </a:t>
            </a:r>
          </a:p>
        </p:txBody>
      </p:sp>
      <p:sp>
        <p:nvSpPr>
          <p:cNvPr id="18" name="TextBox 6"/>
          <p:cNvSpPr txBox="1">
            <a:spLocks noChangeArrowheads="1"/>
          </p:cNvSpPr>
          <p:nvPr/>
        </p:nvSpPr>
        <p:spPr bwMode="auto">
          <a:xfrm>
            <a:off x="999655" y="4675133"/>
            <a:ext cx="1998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PT" altLang="en-US" sz="2400" dirty="0">
                <a:latin typeface="+mn-lt"/>
              </a:rPr>
              <a:t>Lege ruimte</a:t>
            </a:r>
            <a:endParaRPr lang="en-US" altLang="en-US" sz="2400" dirty="0">
              <a:latin typeface="+mn-lt"/>
            </a:endParaRPr>
          </a:p>
        </p:txBody>
      </p:sp>
      <p:sp>
        <p:nvSpPr>
          <p:cNvPr id="19" name="TextBox 6"/>
          <p:cNvSpPr txBox="1">
            <a:spLocks noChangeArrowheads="1"/>
          </p:cNvSpPr>
          <p:nvPr/>
        </p:nvSpPr>
        <p:spPr bwMode="auto">
          <a:xfrm>
            <a:off x="3891777" y="4675133"/>
            <a:ext cx="4181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PT" altLang="en-US" sz="2400" dirty="0">
                <a:latin typeface="+mn-lt"/>
              </a:rPr>
              <a:t>Dashboard/computer icoon</a:t>
            </a:r>
            <a:endParaRPr lang="en-US" altLang="en-US" sz="2400" dirty="0">
              <a:latin typeface="+mn-lt"/>
            </a:endParaRPr>
          </a:p>
        </p:txBody>
      </p:sp>
      <p:sp>
        <p:nvSpPr>
          <p:cNvPr id="20" name="TextBox 6"/>
          <p:cNvSpPr txBox="1">
            <a:spLocks noChangeArrowheads="1"/>
          </p:cNvSpPr>
          <p:nvPr/>
        </p:nvSpPr>
        <p:spPr bwMode="auto">
          <a:xfrm>
            <a:off x="8827681" y="4671668"/>
            <a:ext cx="190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PT" altLang="en-US" sz="2400" dirty="0">
                <a:latin typeface="+mn-lt"/>
              </a:rPr>
              <a:t>Kaarten </a:t>
            </a:r>
            <a:endParaRPr lang="en-US" altLang="en-US" sz="2400" dirty="0">
              <a:latin typeface="+mn-lt"/>
            </a:endParaRPr>
          </a:p>
        </p:txBody>
      </p:sp>
    </p:spTree>
    <p:extLst>
      <p:ext uri="{BB962C8B-B14F-4D97-AF65-F5344CB8AC3E}">
        <p14:creationId xmlns:p14="http://schemas.microsoft.com/office/powerpoint/2010/main" val="151493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Table 73"/>
          <p:cNvGraphicFramePr>
            <a:graphicFrameLocks noGrp="1"/>
          </p:cNvGraphicFramePr>
          <p:nvPr>
            <p:extLst>
              <p:ext uri="{D42A27DB-BD31-4B8C-83A1-F6EECF244321}">
                <p14:modId xmlns:p14="http://schemas.microsoft.com/office/powerpoint/2010/main" val="2164590179"/>
              </p:ext>
            </p:extLst>
          </p:nvPr>
        </p:nvGraphicFramePr>
        <p:xfrm>
          <a:off x="1248096" y="4072207"/>
          <a:ext cx="3866506" cy="1283362"/>
        </p:xfrm>
        <a:graphic>
          <a:graphicData uri="http://schemas.openxmlformats.org/drawingml/2006/table">
            <a:tbl>
              <a:tblPr firstRow="1" bandRow="1">
                <a:tableStyleId>{5940675A-B579-460E-94D1-54222C63F5DA}</a:tableStyleId>
              </a:tblPr>
              <a:tblGrid>
                <a:gridCol w="1103875">
                  <a:extLst>
                    <a:ext uri="{9D8B030D-6E8A-4147-A177-3AD203B41FA5}">
                      <a16:colId xmlns:a16="http://schemas.microsoft.com/office/drawing/2014/main" val="20000"/>
                    </a:ext>
                  </a:extLst>
                </a:gridCol>
                <a:gridCol w="306959">
                  <a:extLst>
                    <a:ext uri="{9D8B030D-6E8A-4147-A177-3AD203B41FA5}">
                      <a16:colId xmlns:a16="http://schemas.microsoft.com/office/drawing/2014/main" val="20001"/>
                    </a:ext>
                  </a:extLst>
                </a:gridCol>
                <a:gridCol w="306959">
                  <a:extLst>
                    <a:ext uri="{9D8B030D-6E8A-4147-A177-3AD203B41FA5}">
                      <a16:colId xmlns:a16="http://schemas.microsoft.com/office/drawing/2014/main" val="20002"/>
                    </a:ext>
                  </a:extLst>
                </a:gridCol>
                <a:gridCol w="306959">
                  <a:extLst>
                    <a:ext uri="{9D8B030D-6E8A-4147-A177-3AD203B41FA5}">
                      <a16:colId xmlns:a16="http://schemas.microsoft.com/office/drawing/2014/main" val="20003"/>
                    </a:ext>
                  </a:extLst>
                </a:gridCol>
                <a:gridCol w="306959">
                  <a:extLst>
                    <a:ext uri="{9D8B030D-6E8A-4147-A177-3AD203B41FA5}">
                      <a16:colId xmlns:a16="http://schemas.microsoft.com/office/drawing/2014/main" val="20004"/>
                    </a:ext>
                  </a:extLst>
                </a:gridCol>
                <a:gridCol w="306959">
                  <a:extLst>
                    <a:ext uri="{9D8B030D-6E8A-4147-A177-3AD203B41FA5}">
                      <a16:colId xmlns:a16="http://schemas.microsoft.com/office/drawing/2014/main" val="20005"/>
                    </a:ext>
                  </a:extLst>
                </a:gridCol>
                <a:gridCol w="306959">
                  <a:extLst>
                    <a:ext uri="{9D8B030D-6E8A-4147-A177-3AD203B41FA5}">
                      <a16:colId xmlns:a16="http://schemas.microsoft.com/office/drawing/2014/main" val="20006"/>
                    </a:ext>
                  </a:extLst>
                </a:gridCol>
                <a:gridCol w="306959">
                  <a:extLst>
                    <a:ext uri="{9D8B030D-6E8A-4147-A177-3AD203B41FA5}">
                      <a16:colId xmlns:a16="http://schemas.microsoft.com/office/drawing/2014/main" val="20007"/>
                    </a:ext>
                  </a:extLst>
                </a:gridCol>
                <a:gridCol w="306959">
                  <a:extLst>
                    <a:ext uri="{9D8B030D-6E8A-4147-A177-3AD203B41FA5}">
                      <a16:colId xmlns:a16="http://schemas.microsoft.com/office/drawing/2014/main" val="20008"/>
                    </a:ext>
                  </a:extLst>
                </a:gridCol>
                <a:gridCol w="306959">
                  <a:extLst>
                    <a:ext uri="{9D8B030D-6E8A-4147-A177-3AD203B41FA5}">
                      <a16:colId xmlns:a16="http://schemas.microsoft.com/office/drawing/2014/main" val="20009"/>
                    </a:ext>
                  </a:extLst>
                </a:gridCol>
              </a:tblGrid>
              <a:tr h="280678">
                <a:tc>
                  <a:txBody>
                    <a:bodyPr/>
                    <a:lstStyle/>
                    <a:p>
                      <a:r>
                        <a:rPr lang="en-GB" sz="1100" dirty="0" err="1"/>
                        <a:t>Proces</a:t>
                      </a:r>
                      <a:r>
                        <a:rPr lang="en-GB" sz="1100" dirty="0"/>
                        <a:t>   |    </a:t>
                      </a:r>
                      <a:r>
                        <a:rPr lang="en-GB" sz="1100" dirty="0" err="1"/>
                        <a:t>Uur</a:t>
                      </a:r>
                      <a:endParaRPr lang="en-GB" sz="1100" dirty="0"/>
                    </a:p>
                  </a:txBody>
                  <a:tcPr marL="36000" marR="36000" marT="36000" marB="36000" anchor="ctr"/>
                </a:tc>
                <a:tc>
                  <a:txBody>
                    <a:bodyPr/>
                    <a:lstStyle/>
                    <a:p>
                      <a:pPr algn="ctr"/>
                      <a:r>
                        <a:rPr lang="en-GB" sz="1200" b="1"/>
                        <a:t>1</a:t>
                      </a:r>
                    </a:p>
                  </a:txBody>
                  <a:tcPr marL="36000" marR="36000" marT="36000" marB="36000" anchor="ctr"/>
                </a:tc>
                <a:tc>
                  <a:txBody>
                    <a:bodyPr/>
                    <a:lstStyle/>
                    <a:p>
                      <a:pPr algn="ctr"/>
                      <a:r>
                        <a:rPr lang="en-GB" sz="1200" b="1"/>
                        <a:t>2</a:t>
                      </a:r>
                    </a:p>
                  </a:txBody>
                  <a:tcPr marL="36000" marR="36000" marT="36000" marB="36000" anchor="ctr"/>
                </a:tc>
                <a:tc>
                  <a:txBody>
                    <a:bodyPr/>
                    <a:lstStyle/>
                    <a:p>
                      <a:pPr algn="ctr"/>
                      <a:r>
                        <a:rPr lang="en-GB" sz="1200" b="1"/>
                        <a:t>3</a:t>
                      </a:r>
                    </a:p>
                  </a:txBody>
                  <a:tcPr marL="36000" marR="36000" marT="36000" marB="36000" anchor="ctr"/>
                </a:tc>
                <a:tc>
                  <a:txBody>
                    <a:bodyPr/>
                    <a:lstStyle/>
                    <a:p>
                      <a:pPr algn="ctr"/>
                      <a:r>
                        <a:rPr lang="en-GB" sz="1200" b="1"/>
                        <a:t>4</a:t>
                      </a:r>
                    </a:p>
                  </a:txBody>
                  <a:tcPr marL="36000" marR="36000" marT="36000" marB="36000" anchor="ctr"/>
                </a:tc>
                <a:tc>
                  <a:txBody>
                    <a:bodyPr/>
                    <a:lstStyle/>
                    <a:p>
                      <a:pPr algn="ctr"/>
                      <a:r>
                        <a:rPr lang="en-GB" sz="1200" b="1"/>
                        <a:t>5</a:t>
                      </a:r>
                    </a:p>
                  </a:txBody>
                  <a:tcPr marL="36000" marR="36000" marT="36000" marB="36000" anchor="ctr"/>
                </a:tc>
                <a:tc>
                  <a:txBody>
                    <a:bodyPr/>
                    <a:lstStyle/>
                    <a:p>
                      <a:pPr algn="ctr"/>
                      <a:r>
                        <a:rPr lang="en-GB" sz="1200" b="1"/>
                        <a:t>6</a:t>
                      </a:r>
                    </a:p>
                  </a:txBody>
                  <a:tcPr marL="36000" marR="36000" marT="36000" marB="36000" anchor="ctr"/>
                </a:tc>
                <a:tc>
                  <a:txBody>
                    <a:bodyPr/>
                    <a:lstStyle/>
                    <a:p>
                      <a:pPr algn="ctr"/>
                      <a:r>
                        <a:rPr lang="en-GB" sz="1200" b="1"/>
                        <a:t>7</a:t>
                      </a:r>
                    </a:p>
                  </a:txBody>
                  <a:tcPr marL="36000" marR="36000" marT="36000" marB="36000" anchor="ctr"/>
                </a:tc>
                <a:tc>
                  <a:txBody>
                    <a:bodyPr/>
                    <a:lstStyle/>
                    <a:p>
                      <a:pPr algn="ctr"/>
                      <a:r>
                        <a:rPr lang="en-GB" sz="1200" b="1"/>
                        <a:t>8</a:t>
                      </a:r>
                    </a:p>
                  </a:txBody>
                  <a:tcPr marL="36000" marR="36000" marT="36000" marB="36000" anchor="ctr"/>
                </a:tc>
                <a:tc>
                  <a:txBody>
                    <a:bodyPr/>
                    <a:lstStyle/>
                    <a:p>
                      <a:pPr algn="ctr"/>
                      <a:r>
                        <a:rPr lang="en-GB" sz="1200" b="1"/>
                        <a:t>9</a:t>
                      </a:r>
                    </a:p>
                  </a:txBody>
                  <a:tcPr marL="36000" marR="36000" marT="36000" marB="36000" anchor="ctr"/>
                </a:tc>
                <a:extLst>
                  <a:ext uri="{0D108BD9-81ED-4DB2-BD59-A6C34878D82A}">
                    <a16:rowId xmlns:a16="http://schemas.microsoft.com/office/drawing/2014/main" val="10000"/>
                  </a:ext>
                </a:extLst>
              </a:tr>
              <a:tr h="334228">
                <a:tc>
                  <a:txBody>
                    <a:bodyPr/>
                    <a:lstStyle/>
                    <a:p>
                      <a:pPr algn="ctr"/>
                      <a:r>
                        <a:rPr lang="en-GB" sz="1400" b="1"/>
                        <a:t>A</a:t>
                      </a:r>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000">
                        <a:solidFill>
                          <a:schemeClr val="accent1"/>
                        </a:solidFill>
                      </a:endParaRPr>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400"/>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4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extLst>
                  <a:ext uri="{0D108BD9-81ED-4DB2-BD59-A6C34878D82A}">
                    <a16:rowId xmlns:a16="http://schemas.microsoft.com/office/drawing/2014/main" val="10001"/>
                  </a:ext>
                </a:extLst>
              </a:tr>
              <a:tr h="334228">
                <a:tc>
                  <a:txBody>
                    <a:bodyPr/>
                    <a:lstStyle/>
                    <a:p>
                      <a:pPr algn="ctr"/>
                      <a:r>
                        <a:rPr lang="en-GB" sz="1400" b="1"/>
                        <a:t>B</a:t>
                      </a:r>
                    </a:p>
                  </a:txBody>
                  <a:tcPr marL="36000" marR="36000" marT="36000" marB="36000" anchor="ct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r>
                        <a:rPr lang="en-GB" sz="1400">
                          <a:solidFill>
                            <a:schemeClr val="accent2"/>
                          </a:solidFill>
                          <a:sym typeface="Wingdings" panose="05000000000000000000" pitchFamily="2" charset="2"/>
                        </a:rPr>
                        <a:t></a:t>
                      </a:r>
                      <a:endParaRPr lang="en-GB" sz="1000">
                        <a:solidFill>
                          <a:schemeClr val="accent2"/>
                        </a:solidFill>
                      </a:endParaRPr>
                    </a:p>
                  </a:txBody>
                  <a:tcPr marL="36000" marR="36000" marT="36000" marB="36000" anchor="ctr"/>
                </a:tc>
                <a:tc>
                  <a:txBody>
                    <a:bodyPr/>
                    <a:lstStyle/>
                    <a:p>
                      <a:pPr algn="ctr"/>
                      <a:r>
                        <a:rPr lang="en-GB" sz="1400">
                          <a:solidFill>
                            <a:schemeClr val="accent2"/>
                          </a:solidFill>
                          <a:sym typeface="Wingdings" panose="05000000000000000000" pitchFamily="2" charset="2"/>
                        </a:rPr>
                        <a:t></a:t>
                      </a:r>
                      <a:endParaRPr lang="en-GB" sz="1400">
                        <a:solidFill>
                          <a:schemeClr val="accent2"/>
                        </a:solidFill>
                      </a:endParaRPr>
                    </a:p>
                  </a:txBody>
                  <a:tcPr marL="36000" marR="36000" marT="36000" marB="36000" anchor="ctr"/>
                </a:tc>
                <a:tc>
                  <a:txBody>
                    <a:bodyPr/>
                    <a:lstStyle/>
                    <a:p>
                      <a:pPr algn="ctr"/>
                      <a:r>
                        <a:rPr lang="en-GB" sz="1400">
                          <a:solidFill>
                            <a:schemeClr val="accent2"/>
                          </a:solidFill>
                          <a:sym typeface="Wingdings" panose="05000000000000000000" pitchFamily="2" charset="2"/>
                        </a:rPr>
                        <a:t></a:t>
                      </a:r>
                      <a:endParaRPr lang="en-GB" sz="1400">
                        <a:solidFill>
                          <a:schemeClr val="accent2"/>
                        </a:solidFill>
                      </a:endParaRPr>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extLst>
                  <a:ext uri="{0D108BD9-81ED-4DB2-BD59-A6C34878D82A}">
                    <a16:rowId xmlns:a16="http://schemas.microsoft.com/office/drawing/2014/main" val="10002"/>
                  </a:ext>
                </a:extLst>
              </a:tr>
              <a:tr h="334228">
                <a:tc>
                  <a:txBody>
                    <a:bodyPr/>
                    <a:lstStyle/>
                    <a:p>
                      <a:pPr algn="ctr"/>
                      <a:r>
                        <a:rPr lang="en-GB" sz="1400" b="1"/>
                        <a:t>C</a:t>
                      </a:r>
                    </a:p>
                  </a:txBody>
                  <a:tcPr marL="36000" marR="36000" marT="36000" marB="36000" anchor="ct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r>
                        <a:rPr lang="en-GB" sz="1400">
                          <a:solidFill>
                            <a:schemeClr val="accent6"/>
                          </a:solidFill>
                          <a:sym typeface="Wingdings" panose="05000000000000000000" pitchFamily="2" charset="2"/>
                        </a:rPr>
                        <a:t></a:t>
                      </a:r>
                      <a:endParaRPr lang="en-GB" sz="1000">
                        <a:solidFill>
                          <a:schemeClr val="accent6"/>
                        </a:solidFill>
                      </a:endParaRPr>
                    </a:p>
                  </a:txBody>
                  <a:tcPr marL="36000" marR="36000" marT="36000" marB="36000" anchor="ctr"/>
                </a:tc>
                <a:tc>
                  <a:txBody>
                    <a:bodyPr/>
                    <a:lstStyle/>
                    <a:p>
                      <a:pPr algn="ctr"/>
                      <a:r>
                        <a:rPr lang="en-GB" sz="1400">
                          <a:solidFill>
                            <a:schemeClr val="accent6"/>
                          </a:solidFill>
                          <a:sym typeface="Wingdings" panose="05000000000000000000" pitchFamily="2" charset="2"/>
                        </a:rPr>
                        <a:t></a:t>
                      </a:r>
                      <a:endParaRPr lang="en-GB" sz="1400">
                        <a:solidFill>
                          <a:schemeClr val="accent6"/>
                        </a:solidFill>
                      </a:endParaRPr>
                    </a:p>
                  </a:txBody>
                  <a:tcPr marL="36000" marR="36000" marT="36000" marB="36000" anchor="ctr"/>
                </a:tc>
                <a:tc>
                  <a:txBody>
                    <a:bodyPr/>
                    <a:lstStyle/>
                    <a:p>
                      <a:pPr algn="ctr"/>
                      <a:r>
                        <a:rPr lang="en-GB" sz="1400" dirty="0">
                          <a:solidFill>
                            <a:schemeClr val="accent6"/>
                          </a:solidFill>
                          <a:sym typeface="Wingdings" panose="05000000000000000000" pitchFamily="2" charset="2"/>
                        </a:rPr>
                        <a:t></a:t>
                      </a:r>
                      <a:endParaRPr lang="en-GB" sz="1400" dirty="0">
                        <a:solidFill>
                          <a:schemeClr val="accent6"/>
                        </a:solidFill>
                      </a:endParaRPr>
                    </a:p>
                  </a:txBody>
                  <a:tcPr marL="36000" marR="36000" marT="36000" marB="36000" anchor="ctr"/>
                </a:tc>
                <a:extLst>
                  <a:ext uri="{0D108BD9-81ED-4DB2-BD59-A6C34878D82A}">
                    <a16:rowId xmlns:a16="http://schemas.microsoft.com/office/drawing/2014/main" val="10003"/>
                  </a:ext>
                </a:extLst>
              </a:tr>
            </a:tbl>
          </a:graphicData>
        </a:graphic>
      </p:graphicFrame>
      <p:sp>
        <p:nvSpPr>
          <p:cNvPr id="75" name="TextBox 74"/>
          <p:cNvSpPr txBox="1"/>
          <p:nvPr/>
        </p:nvSpPr>
        <p:spPr>
          <a:xfrm>
            <a:off x="868231" y="5617628"/>
            <a:ext cx="2022625" cy="307777"/>
          </a:xfrm>
          <a:prstGeom prst="rect">
            <a:avLst/>
          </a:prstGeom>
          <a:noFill/>
        </p:spPr>
        <p:txBody>
          <a:bodyPr wrap="square" rtlCol="0">
            <a:spAutoFit/>
          </a:bodyPr>
          <a:lstStyle/>
          <a:p>
            <a:r>
              <a:rPr lang="en-GB" sz="1400" b="1" dirty="0" err="1"/>
              <a:t>Wachttijd</a:t>
            </a:r>
            <a:r>
              <a:rPr lang="en-GB" sz="1400" b="1" dirty="0"/>
              <a:t> </a:t>
            </a:r>
          </a:p>
        </p:txBody>
      </p:sp>
      <p:sp>
        <p:nvSpPr>
          <p:cNvPr id="76" name="TextBox 75"/>
          <p:cNvSpPr txBox="1"/>
          <p:nvPr/>
        </p:nvSpPr>
        <p:spPr>
          <a:xfrm>
            <a:off x="2291906" y="5591239"/>
            <a:ext cx="2022625" cy="307777"/>
          </a:xfrm>
          <a:prstGeom prst="rect">
            <a:avLst/>
          </a:prstGeom>
          <a:noFill/>
        </p:spPr>
        <p:txBody>
          <a:bodyPr wrap="square" rtlCol="0">
            <a:spAutoFit/>
          </a:bodyPr>
          <a:lstStyle/>
          <a:p>
            <a:pPr algn="ctr"/>
            <a:r>
              <a:rPr lang="en-GB" sz="1400" b="1" dirty="0" err="1"/>
              <a:t>Doorlooptijd</a:t>
            </a:r>
            <a:endParaRPr lang="en-GB" sz="1400" b="1" dirty="0"/>
          </a:p>
        </p:txBody>
      </p:sp>
      <p:sp>
        <p:nvSpPr>
          <p:cNvPr id="78" name="Content Placeholder 2"/>
          <p:cNvSpPr txBox="1">
            <a:spLocks/>
          </p:cNvSpPr>
          <p:nvPr/>
        </p:nvSpPr>
        <p:spPr>
          <a:xfrm>
            <a:off x="260248" y="1999449"/>
            <a:ext cx="5835752" cy="50589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pt-PT" altLang="en-US" b="1" err="1"/>
              <a:t>Batch</a:t>
            </a:r>
            <a:endParaRPr lang="pt-PT" altLang="en-US" b="1"/>
          </a:p>
        </p:txBody>
      </p:sp>
      <p:grpSp>
        <p:nvGrpSpPr>
          <p:cNvPr id="119" name="Group 118"/>
          <p:cNvGrpSpPr/>
          <p:nvPr/>
        </p:nvGrpSpPr>
        <p:grpSpPr>
          <a:xfrm>
            <a:off x="745683" y="2729819"/>
            <a:ext cx="4863337" cy="831722"/>
            <a:chOff x="615056" y="3041314"/>
            <a:chExt cx="4863337" cy="831722"/>
          </a:xfrm>
        </p:grpSpPr>
        <p:grpSp>
          <p:nvGrpSpPr>
            <p:cNvPr id="73" name="Group 72"/>
            <p:cNvGrpSpPr/>
            <p:nvPr/>
          </p:nvGrpSpPr>
          <p:grpSpPr>
            <a:xfrm>
              <a:off x="4651361" y="3041314"/>
              <a:ext cx="216000" cy="324000"/>
              <a:chOff x="3673964" y="4574885"/>
              <a:chExt cx="402508" cy="504000"/>
            </a:xfrm>
          </p:grpSpPr>
          <p:sp>
            <p:nvSpPr>
              <p:cNvPr id="69" name="Oval 68"/>
              <p:cNvSpPr/>
              <p:nvPr/>
            </p:nvSpPr>
            <p:spPr>
              <a:xfrm>
                <a:off x="3747025" y="4574885"/>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3673964" y="4826885"/>
                <a:ext cx="402508" cy="2520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p:cNvGrpSpPr/>
            <p:nvPr/>
          </p:nvGrpSpPr>
          <p:grpSpPr>
            <a:xfrm>
              <a:off x="2875577" y="3046327"/>
              <a:ext cx="216000" cy="324000"/>
              <a:chOff x="3133617" y="4578946"/>
              <a:chExt cx="402508" cy="504000"/>
            </a:xfrm>
          </p:grpSpPr>
          <p:sp>
            <p:nvSpPr>
              <p:cNvPr id="67" name="Oval 66"/>
              <p:cNvSpPr/>
              <p:nvPr/>
            </p:nvSpPr>
            <p:spPr>
              <a:xfrm>
                <a:off x="3206678" y="4578946"/>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3133617" y="4830946"/>
                <a:ext cx="402508"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p:cNvGrpSpPr/>
            <p:nvPr/>
          </p:nvGrpSpPr>
          <p:grpSpPr>
            <a:xfrm>
              <a:off x="1186693" y="3041485"/>
              <a:ext cx="216000" cy="324000"/>
              <a:chOff x="2567687" y="4578946"/>
              <a:chExt cx="402508" cy="504000"/>
            </a:xfrm>
          </p:grpSpPr>
          <p:sp>
            <p:nvSpPr>
              <p:cNvPr id="4" name="Oval 3"/>
              <p:cNvSpPr/>
              <p:nvPr/>
            </p:nvSpPr>
            <p:spPr>
              <a:xfrm>
                <a:off x="2640748" y="4578946"/>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2567687" y="4830946"/>
                <a:ext cx="402508" cy="25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Cube 61"/>
            <p:cNvSpPr/>
            <p:nvPr/>
          </p:nvSpPr>
          <p:spPr>
            <a:xfrm>
              <a:off x="4060868" y="3618298"/>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3" name="Cube 62"/>
            <p:cNvSpPr/>
            <p:nvPr/>
          </p:nvSpPr>
          <p:spPr>
            <a:xfrm>
              <a:off x="4059565" y="3448829"/>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7" name="Cube 56"/>
            <p:cNvSpPr/>
            <p:nvPr/>
          </p:nvSpPr>
          <p:spPr>
            <a:xfrm>
              <a:off x="2219471" y="3634387"/>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8" name="Cube 57"/>
            <p:cNvSpPr/>
            <p:nvPr/>
          </p:nvSpPr>
          <p:spPr>
            <a:xfrm>
              <a:off x="2249698" y="3380837"/>
              <a:ext cx="237600" cy="324000"/>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GB" sz="1600" b="1">
                <a:solidFill>
                  <a:schemeClr val="tx1"/>
                </a:solidFill>
              </a:endParaRPr>
            </a:p>
          </p:txBody>
        </p:sp>
        <p:sp>
          <p:nvSpPr>
            <p:cNvPr id="51" name="Cube 50"/>
            <p:cNvSpPr/>
            <p:nvPr/>
          </p:nvSpPr>
          <p:spPr>
            <a:xfrm>
              <a:off x="615056" y="3597597"/>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 name="Cube 5"/>
            <p:cNvSpPr/>
            <p:nvPr/>
          </p:nvSpPr>
          <p:spPr>
            <a:xfrm>
              <a:off x="836164" y="3445194"/>
              <a:ext cx="853387" cy="424780"/>
            </a:xfrm>
            <a:prstGeom prst="cub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dirty="0" err="1">
                  <a:solidFill>
                    <a:schemeClr val="tx1"/>
                  </a:solidFill>
                </a:rPr>
                <a:t>Proces</a:t>
              </a:r>
              <a:endParaRPr lang="en-GB" sz="1200" dirty="0">
                <a:solidFill>
                  <a:schemeClr val="tx1"/>
                </a:solidFill>
              </a:endParaRPr>
            </a:p>
            <a:p>
              <a:pPr algn="ctr"/>
              <a:r>
                <a:rPr lang="en-GB" sz="1600" b="1" dirty="0">
                  <a:solidFill>
                    <a:schemeClr val="tx1"/>
                  </a:solidFill>
                </a:rPr>
                <a:t>A</a:t>
              </a:r>
            </a:p>
          </p:txBody>
        </p:sp>
        <p:sp>
          <p:nvSpPr>
            <p:cNvPr id="9" name="Cube 8"/>
            <p:cNvSpPr/>
            <p:nvPr/>
          </p:nvSpPr>
          <p:spPr>
            <a:xfrm>
              <a:off x="2498936" y="3445194"/>
              <a:ext cx="853387" cy="424780"/>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dirty="0" err="1">
                  <a:solidFill>
                    <a:schemeClr val="tx1"/>
                  </a:solidFill>
                </a:rPr>
                <a:t>Proces</a:t>
              </a:r>
              <a:endParaRPr lang="en-GB" sz="1200" dirty="0">
                <a:solidFill>
                  <a:schemeClr val="tx1"/>
                </a:solidFill>
              </a:endParaRPr>
            </a:p>
            <a:p>
              <a:pPr algn="ctr"/>
              <a:r>
                <a:rPr lang="en-GB" sz="1600" b="1" dirty="0">
                  <a:solidFill>
                    <a:schemeClr val="tx1"/>
                  </a:solidFill>
                </a:rPr>
                <a:t>B</a:t>
              </a:r>
            </a:p>
          </p:txBody>
        </p:sp>
        <p:sp>
          <p:nvSpPr>
            <p:cNvPr id="10" name="Cube 9"/>
            <p:cNvSpPr/>
            <p:nvPr/>
          </p:nvSpPr>
          <p:spPr>
            <a:xfrm>
              <a:off x="4293624" y="3445194"/>
              <a:ext cx="853387" cy="424780"/>
            </a:xfrm>
            <a:prstGeom prst="cub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dirty="0" err="1">
                  <a:solidFill>
                    <a:schemeClr val="tx1"/>
                  </a:solidFill>
                </a:rPr>
                <a:t>Proces</a:t>
              </a:r>
              <a:endParaRPr lang="en-GB" sz="1200" dirty="0">
                <a:solidFill>
                  <a:schemeClr val="tx1"/>
                </a:solidFill>
              </a:endParaRPr>
            </a:p>
            <a:p>
              <a:pPr algn="ctr"/>
              <a:r>
                <a:rPr lang="en-GB" sz="1600" b="1" dirty="0">
                  <a:solidFill>
                    <a:schemeClr val="tx1"/>
                  </a:solidFill>
                </a:rPr>
                <a:t>C</a:t>
              </a:r>
            </a:p>
          </p:txBody>
        </p:sp>
        <p:sp>
          <p:nvSpPr>
            <p:cNvPr id="52" name="Cube 51"/>
            <p:cNvSpPr/>
            <p:nvPr/>
          </p:nvSpPr>
          <p:spPr>
            <a:xfrm>
              <a:off x="2793579" y="3279720"/>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3" name="Cube 52"/>
            <p:cNvSpPr/>
            <p:nvPr/>
          </p:nvSpPr>
          <p:spPr>
            <a:xfrm>
              <a:off x="4575779" y="3285433"/>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4" name="Cube 53"/>
            <p:cNvSpPr/>
            <p:nvPr/>
          </p:nvSpPr>
          <p:spPr>
            <a:xfrm>
              <a:off x="1608280" y="3634387"/>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5" name="Cube 54"/>
            <p:cNvSpPr/>
            <p:nvPr/>
          </p:nvSpPr>
          <p:spPr>
            <a:xfrm>
              <a:off x="1109589" y="3284104"/>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6" name="Cube 55"/>
            <p:cNvSpPr/>
            <p:nvPr/>
          </p:nvSpPr>
          <p:spPr>
            <a:xfrm>
              <a:off x="1606977" y="3464918"/>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9" name="Cube 58"/>
            <p:cNvSpPr/>
            <p:nvPr/>
          </p:nvSpPr>
          <p:spPr>
            <a:xfrm>
              <a:off x="3261924" y="3626731"/>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1" name="Cube 60"/>
            <p:cNvSpPr/>
            <p:nvPr/>
          </p:nvSpPr>
          <p:spPr>
            <a:xfrm>
              <a:off x="3536508" y="3619080"/>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0" name="Cube 59"/>
            <p:cNvSpPr/>
            <p:nvPr/>
          </p:nvSpPr>
          <p:spPr>
            <a:xfrm>
              <a:off x="3397251" y="3446752"/>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4" name="Cube 63"/>
            <p:cNvSpPr/>
            <p:nvPr/>
          </p:nvSpPr>
          <p:spPr>
            <a:xfrm>
              <a:off x="5154393" y="3618298"/>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5" name="Cube 64"/>
            <p:cNvSpPr/>
            <p:nvPr/>
          </p:nvSpPr>
          <p:spPr>
            <a:xfrm>
              <a:off x="5121559" y="3417299"/>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79" name="Right Arrow 78"/>
            <p:cNvSpPr/>
            <p:nvPr/>
          </p:nvSpPr>
          <p:spPr>
            <a:xfrm>
              <a:off x="2013625" y="3325283"/>
              <a:ext cx="139131" cy="18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ight Arrow 79"/>
            <p:cNvSpPr/>
            <p:nvPr/>
          </p:nvSpPr>
          <p:spPr>
            <a:xfrm>
              <a:off x="3844103" y="3326958"/>
              <a:ext cx="139131" cy="18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81" name="Table 80"/>
          <p:cNvGraphicFramePr>
            <a:graphicFrameLocks noGrp="1"/>
          </p:cNvGraphicFramePr>
          <p:nvPr>
            <p:extLst>
              <p:ext uri="{D42A27DB-BD31-4B8C-83A1-F6EECF244321}">
                <p14:modId xmlns:p14="http://schemas.microsoft.com/office/powerpoint/2010/main" val="2878574525"/>
              </p:ext>
            </p:extLst>
          </p:nvPr>
        </p:nvGraphicFramePr>
        <p:xfrm>
          <a:off x="7080222" y="4093227"/>
          <a:ext cx="3863536" cy="1283362"/>
        </p:xfrm>
        <a:graphic>
          <a:graphicData uri="http://schemas.openxmlformats.org/drawingml/2006/table">
            <a:tbl>
              <a:tblPr firstRow="1" bandRow="1">
                <a:tableStyleId>{5940675A-B579-460E-94D1-54222C63F5DA}</a:tableStyleId>
              </a:tblPr>
              <a:tblGrid>
                <a:gridCol w="1103875">
                  <a:extLst>
                    <a:ext uri="{9D8B030D-6E8A-4147-A177-3AD203B41FA5}">
                      <a16:colId xmlns:a16="http://schemas.microsoft.com/office/drawing/2014/main" val="20000"/>
                    </a:ext>
                  </a:extLst>
                </a:gridCol>
                <a:gridCol w="306629">
                  <a:extLst>
                    <a:ext uri="{9D8B030D-6E8A-4147-A177-3AD203B41FA5}">
                      <a16:colId xmlns:a16="http://schemas.microsoft.com/office/drawing/2014/main" val="20001"/>
                    </a:ext>
                  </a:extLst>
                </a:gridCol>
                <a:gridCol w="306629">
                  <a:extLst>
                    <a:ext uri="{9D8B030D-6E8A-4147-A177-3AD203B41FA5}">
                      <a16:colId xmlns:a16="http://schemas.microsoft.com/office/drawing/2014/main" val="20002"/>
                    </a:ext>
                  </a:extLst>
                </a:gridCol>
                <a:gridCol w="306629">
                  <a:extLst>
                    <a:ext uri="{9D8B030D-6E8A-4147-A177-3AD203B41FA5}">
                      <a16:colId xmlns:a16="http://schemas.microsoft.com/office/drawing/2014/main" val="20003"/>
                    </a:ext>
                  </a:extLst>
                </a:gridCol>
                <a:gridCol w="306629">
                  <a:extLst>
                    <a:ext uri="{9D8B030D-6E8A-4147-A177-3AD203B41FA5}">
                      <a16:colId xmlns:a16="http://schemas.microsoft.com/office/drawing/2014/main" val="20004"/>
                    </a:ext>
                  </a:extLst>
                </a:gridCol>
                <a:gridCol w="306629">
                  <a:extLst>
                    <a:ext uri="{9D8B030D-6E8A-4147-A177-3AD203B41FA5}">
                      <a16:colId xmlns:a16="http://schemas.microsoft.com/office/drawing/2014/main" val="20005"/>
                    </a:ext>
                  </a:extLst>
                </a:gridCol>
                <a:gridCol w="306629">
                  <a:extLst>
                    <a:ext uri="{9D8B030D-6E8A-4147-A177-3AD203B41FA5}">
                      <a16:colId xmlns:a16="http://schemas.microsoft.com/office/drawing/2014/main" val="20006"/>
                    </a:ext>
                  </a:extLst>
                </a:gridCol>
                <a:gridCol w="306629">
                  <a:extLst>
                    <a:ext uri="{9D8B030D-6E8A-4147-A177-3AD203B41FA5}">
                      <a16:colId xmlns:a16="http://schemas.microsoft.com/office/drawing/2014/main" val="20007"/>
                    </a:ext>
                  </a:extLst>
                </a:gridCol>
                <a:gridCol w="306629">
                  <a:extLst>
                    <a:ext uri="{9D8B030D-6E8A-4147-A177-3AD203B41FA5}">
                      <a16:colId xmlns:a16="http://schemas.microsoft.com/office/drawing/2014/main" val="20008"/>
                    </a:ext>
                  </a:extLst>
                </a:gridCol>
                <a:gridCol w="306629">
                  <a:extLst>
                    <a:ext uri="{9D8B030D-6E8A-4147-A177-3AD203B41FA5}">
                      <a16:colId xmlns:a16="http://schemas.microsoft.com/office/drawing/2014/main" val="20009"/>
                    </a:ext>
                  </a:extLst>
                </a:gridCol>
              </a:tblGrid>
              <a:tr h="280678">
                <a:tc>
                  <a:txBody>
                    <a:bodyPr/>
                    <a:lstStyle/>
                    <a:p>
                      <a:r>
                        <a:rPr lang="en-GB" sz="1100" dirty="0"/>
                        <a:t>Process  |    </a:t>
                      </a:r>
                      <a:r>
                        <a:rPr lang="en-GB" sz="1100" dirty="0" err="1"/>
                        <a:t>Uur</a:t>
                      </a:r>
                      <a:endParaRPr lang="en-GB" sz="1100" dirty="0"/>
                    </a:p>
                  </a:txBody>
                  <a:tcPr marL="36000" marR="36000" marT="36000" marB="36000" anchor="ctr"/>
                </a:tc>
                <a:tc>
                  <a:txBody>
                    <a:bodyPr/>
                    <a:lstStyle/>
                    <a:p>
                      <a:pPr algn="ctr"/>
                      <a:r>
                        <a:rPr lang="en-GB" sz="1200" b="1"/>
                        <a:t>1</a:t>
                      </a:r>
                    </a:p>
                  </a:txBody>
                  <a:tcPr marL="36000" marR="36000" marT="36000" marB="36000" anchor="ctr"/>
                </a:tc>
                <a:tc>
                  <a:txBody>
                    <a:bodyPr/>
                    <a:lstStyle/>
                    <a:p>
                      <a:pPr algn="ctr"/>
                      <a:r>
                        <a:rPr lang="en-GB" sz="1200" b="1"/>
                        <a:t>2</a:t>
                      </a:r>
                    </a:p>
                  </a:txBody>
                  <a:tcPr marL="36000" marR="36000" marT="36000" marB="36000" anchor="ctr"/>
                </a:tc>
                <a:tc>
                  <a:txBody>
                    <a:bodyPr/>
                    <a:lstStyle/>
                    <a:p>
                      <a:pPr algn="ctr"/>
                      <a:r>
                        <a:rPr lang="en-GB" sz="1200" b="1"/>
                        <a:t>3</a:t>
                      </a:r>
                    </a:p>
                  </a:txBody>
                  <a:tcPr marL="36000" marR="36000" marT="36000" marB="36000" anchor="ctr"/>
                </a:tc>
                <a:tc>
                  <a:txBody>
                    <a:bodyPr/>
                    <a:lstStyle/>
                    <a:p>
                      <a:pPr algn="ctr"/>
                      <a:r>
                        <a:rPr lang="en-GB" sz="1200" b="1"/>
                        <a:t>4</a:t>
                      </a:r>
                    </a:p>
                  </a:txBody>
                  <a:tcPr marL="36000" marR="36000" marT="36000" marB="36000" anchor="ctr"/>
                </a:tc>
                <a:tc>
                  <a:txBody>
                    <a:bodyPr/>
                    <a:lstStyle/>
                    <a:p>
                      <a:pPr algn="ctr"/>
                      <a:r>
                        <a:rPr lang="en-GB" sz="1200" b="1"/>
                        <a:t>5</a:t>
                      </a:r>
                    </a:p>
                  </a:txBody>
                  <a:tcPr marL="36000" marR="36000" marT="36000" marB="36000" anchor="ctr"/>
                </a:tc>
                <a:tc>
                  <a:txBody>
                    <a:bodyPr/>
                    <a:lstStyle/>
                    <a:p>
                      <a:pPr algn="ctr"/>
                      <a:r>
                        <a:rPr lang="en-GB" sz="1200" b="1"/>
                        <a:t>6</a:t>
                      </a:r>
                    </a:p>
                  </a:txBody>
                  <a:tcPr marL="36000" marR="36000" marT="36000" marB="36000" anchor="ctr"/>
                </a:tc>
                <a:tc>
                  <a:txBody>
                    <a:bodyPr/>
                    <a:lstStyle/>
                    <a:p>
                      <a:pPr algn="ctr"/>
                      <a:r>
                        <a:rPr lang="en-GB" sz="1200" b="1"/>
                        <a:t>7</a:t>
                      </a:r>
                    </a:p>
                  </a:txBody>
                  <a:tcPr marL="36000" marR="36000" marT="36000" marB="36000" anchor="ctr"/>
                </a:tc>
                <a:tc>
                  <a:txBody>
                    <a:bodyPr/>
                    <a:lstStyle/>
                    <a:p>
                      <a:pPr algn="ctr"/>
                      <a:r>
                        <a:rPr lang="en-GB" sz="1200" b="1"/>
                        <a:t>8</a:t>
                      </a:r>
                    </a:p>
                  </a:txBody>
                  <a:tcPr marL="36000" marR="36000" marT="36000" marB="36000" anchor="ctr"/>
                </a:tc>
                <a:tc>
                  <a:txBody>
                    <a:bodyPr/>
                    <a:lstStyle/>
                    <a:p>
                      <a:pPr algn="ctr"/>
                      <a:r>
                        <a:rPr lang="en-GB" sz="1200" b="1"/>
                        <a:t>9</a:t>
                      </a:r>
                    </a:p>
                  </a:txBody>
                  <a:tcPr marL="36000" marR="36000" marT="36000" marB="36000" anchor="ctr"/>
                </a:tc>
                <a:extLst>
                  <a:ext uri="{0D108BD9-81ED-4DB2-BD59-A6C34878D82A}">
                    <a16:rowId xmlns:a16="http://schemas.microsoft.com/office/drawing/2014/main" val="10000"/>
                  </a:ext>
                </a:extLst>
              </a:tr>
              <a:tr h="334228">
                <a:tc>
                  <a:txBody>
                    <a:bodyPr/>
                    <a:lstStyle/>
                    <a:p>
                      <a:pPr algn="ctr"/>
                      <a:r>
                        <a:rPr lang="en-GB" sz="1400" b="1"/>
                        <a:t>A</a:t>
                      </a:r>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000">
                        <a:solidFill>
                          <a:schemeClr val="accent1"/>
                        </a:solidFill>
                      </a:endParaRPr>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400"/>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4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extLst>
                  <a:ext uri="{0D108BD9-81ED-4DB2-BD59-A6C34878D82A}">
                    <a16:rowId xmlns:a16="http://schemas.microsoft.com/office/drawing/2014/main" val="10001"/>
                  </a:ext>
                </a:extLst>
              </a:tr>
              <a:tr h="334228">
                <a:tc>
                  <a:txBody>
                    <a:bodyPr/>
                    <a:lstStyle/>
                    <a:p>
                      <a:pPr algn="ctr"/>
                      <a:r>
                        <a:rPr lang="en-GB" sz="1400" b="1"/>
                        <a:t>B</a:t>
                      </a:r>
                    </a:p>
                  </a:txBody>
                  <a:tcPr marL="36000" marR="36000" marT="36000" marB="36000" anchor="ctr"/>
                </a:tc>
                <a:tc>
                  <a:txBody>
                    <a:bodyPr/>
                    <a:lstStyle/>
                    <a:p>
                      <a:pPr algn="ctr"/>
                      <a:endParaRPr lang="en-GB" sz="1000"/>
                    </a:p>
                  </a:txBody>
                  <a:tcPr marL="36000" marR="36000" marT="36000" marB="36000" anchor="ctr">
                    <a:solidFill>
                      <a:srgbClr val="FFCCCC"/>
                    </a:solidFill>
                  </a:tcPr>
                </a:tc>
                <a:tc>
                  <a:txBody>
                    <a:bodyPr/>
                    <a:lstStyle/>
                    <a:p>
                      <a:pPr algn="ctr"/>
                      <a:r>
                        <a:rPr lang="en-GB" sz="1400">
                          <a:solidFill>
                            <a:schemeClr val="accent2"/>
                          </a:solidFill>
                          <a:sym typeface="Wingdings" panose="05000000000000000000" pitchFamily="2" charset="2"/>
                        </a:rPr>
                        <a:t></a:t>
                      </a:r>
                      <a:endParaRPr lang="en-GB" sz="1000">
                        <a:solidFill>
                          <a:schemeClr val="accent2"/>
                        </a:solidFill>
                      </a:endParaRPr>
                    </a:p>
                  </a:txBody>
                  <a:tcPr marL="36000" marR="36000" marT="36000" marB="36000" anchor="ctr">
                    <a:noFill/>
                  </a:tcPr>
                </a:tc>
                <a:tc>
                  <a:txBody>
                    <a:bodyPr/>
                    <a:lstStyle/>
                    <a:p>
                      <a:pPr algn="ctr"/>
                      <a:r>
                        <a:rPr lang="en-GB" sz="1400">
                          <a:solidFill>
                            <a:schemeClr val="accent2"/>
                          </a:solidFill>
                          <a:sym typeface="Wingdings" panose="05000000000000000000" pitchFamily="2" charset="2"/>
                        </a:rPr>
                        <a:t></a:t>
                      </a:r>
                      <a:endParaRPr lang="en-GB" sz="1400">
                        <a:solidFill>
                          <a:schemeClr val="accent2"/>
                        </a:solidFill>
                      </a:endParaRPr>
                    </a:p>
                  </a:txBody>
                  <a:tcPr marL="36000" marR="36000" marT="36000" marB="36000" anchor="ctr">
                    <a:noFill/>
                  </a:tcPr>
                </a:tc>
                <a:tc>
                  <a:txBody>
                    <a:bodyPr/>
                    <a:lstStyle/>
                    <a:p>
                      <a:pPr algn="ctr"/>
                      <a:r>
                        <a:rPr lang="en-GB" sz="1400">
                          <a:solidFill>
                            <a:schemeClr val="accent2"/>
                          </a:solidFill>
                          <a:sym typeface="Wingdings" panose="05000000000000000000" pitchFamily="2" charset="2"/>
                        </a:rPr>
                        <a:t></a:t>
                      </a:r>
                      <a:endParaRPr lang="en-GB" sz="1400">
                        <a:solidFill>
                          <a:schemeClr val="accent2"/>
                        </a:solidFill>
                      </a:endParaRPr>
                    </a:p>
                  </a:txBody>
                  <a:tcPr marL="36000" marR="36000" marT="36000" marB="36000" anchor="ctr"/>
                </a:tc>
                <a:tc>
                  <a:txBody>
                    <a:bodyPr/>
                    <a:lstStyle/>
                    <a:p>
                      <a:pPr algn="ctr"/>
                      <a:endParaRPr lang="en-GB" sz="1400">
                        <a:solidFill>
                          <a:schemeClr val="accent2"/>
                        </a:solidFill>
                      </a:endParaRPr>
                    </a:p>
                  </a:txBody>
                  <a:tcPr marL="36000" marR="36000" marT="36000" marB="36000" anchor="ctr"/>
                </a:tc>
                <a:tc>
                  <a:txBody>
                    <a:bodyPr/>
                    <a:lstStyle/>
                    <a:p>
                      <a:pPr algn="ctr"/>
                      <a:endParaRPr lang="en-GB" sz="1400">
                        <a:solidFill>
                          <a:schemeClr val="accent2"/>
                        </a:solidFill>
                      </a:endParaRPr>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extLst>
                  <a:ext uri="{0D108BD9-81ED-4DB2-BD59-A6C34878D82A}">
                    <a16:rowId xmlns:a16="http://schemas.microsoft.com/office/drawing/2014/main" val="10002"/>
                  </a:ext>
                </a:extLst>
              </a:tr>
              <a:tr h="334228">
                <a:tc>
                  <a:txBody>
                    <a:bodyPr/>
                    <a:lstStyle/>
                    <a:p>
                      <a:pPr algn="ctr"/>
                      <a:r>
                        <a:rPr lang="en-GB" sz="1400" b="1"/>
                        <a:t>C</a:t>
                      </a:r>
                    </a:p>
                  </a:txBody>
                  <a:tcPr marL="36000" marR="36000" marT="36000" marB="36000" anchor="ct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r>
                        <a:rPr lang="en-GB" sz="1400">
                          <a:solidFill>
                            <a:schemeClr val="accent6"/>
                          </a:solidFill>
                          <a:sym typeface="Wingdings" panose="05000000000000000000" pitchFamily="2" charset="2"/>
                        </a:rPr>
                        <a:t></a:t>
                      </a:r>
                      <a:endParaRPr lang="en-GB" sz="1000">
                        <a:solidFill>
                          <a:schemeClr val="accent6"/>
                        </a:solidFill>
                      </a:endParaRPr>
                    </a:p>
                  </a:txBody>
                  <a:tcPr marL="36000" marR="36000" marT="36000" marB="36000" anchor="ctr">
                    <a:noFill/>
                  </a:tcPr>
                </a:tc>
                <a:tc>
                  <a:txBody>
                    <a:bodyPr/>
                    <a:lstStyle/>
                    <a:p>
                      <a:pPr algn="ctr"/>
                      <a:r>
                        <a:rPr lang="en-GB" sz="1400">
                          <a:solidFill>
                            <a:schemeClr val="accent6"/>
                          </a:solidFill>
                          <a:sym typeface="Wingdings" panose="05000000000000000000" pitchFamily="2" charset="2"/>
                        </a:rPr>
                        <a:t></a:t>
                      </a:r>
                      <a:endParaRPr lang="en-GB" sz="1400">
                        <a:solidFill>
                          <a:schemeClr val="accent6"/>
                        </a:solidFill>
                      </a:endParaRPr>
                    </a:p>
                  </a:txBody>
                  <a:tcPr marL="36000" marR="36000" marT="36000" marB="36000" anchor="ctr">
                    <a:noFill/>
                  </a:tcPr>
                </a:tc>
                <a:tc>
                  <a:txBody>
                    <a:bodyPr/>
                    <a:lstStyle/>
                    <a:p>
                      <a:pPr algn="ctr"/>
                      <a:r>
                        <a:rPr lang="en-GB" sz="1400">
                          <a:solidFill>
                            <a:schemeClr val="accent6"/>
                          </a:solidFill>
                          <a:sym typeface="Wingdings" panose="05000000000000000000" pitchFamily="2" charset="2"/>
                        </a:rPr>
                        <a:t></a:t>
                      </a:r>
                      <a:endParaRPr lang="en-GB" sz="1400">
                        <a:solidFill>
                          <a:schemeClr val="accent6"/>
                        </a:solidFill>
                      </a:endParaRPr>
                    </a:p>
                  </a:txBody>
                  <a:tcPr marL="36000" marR="36000" marT="36000" marB="36000" anchor="ctr">
                    <a:noFill/>
                  </a:tcPr>
                </a:tc>
                <a:tc>
                  <a:txBody>
                    <a:bodyPr/>
                    <a:lstStyle/>
                    <a:p>
                      <a:pPr algn="ctr"/>
                      <a:endParaRPr lang="en-GB" sz="1000"/>
                    </a:p>
                  </a:txBody>
                  <a:tcPr marL="36000" marR="36000" marT="36000" marB="36000" anchor="ctr">
                    <a:noFill/>
                  </a:tcPr>
                </a:tc>
                <a:tc>
                  <a:txBody>
                    <a:bodyPr/>
                    <a:lstStyle/>
                    <a:p>
                      <a:pPr algn="ctr"/>
                      <a:endParaRPr lang="en-GB" sz="1000">
                        <a:solidFill>
                          <a:schemeClr val="accent6"/>
                        </a:solidFill>
                      </a:endParaRPr>
                    </a:p>
                  </a:txBody>
                  <a:tcPr marL="36000" marR="36000" marT="36000" marB="36000" anchor="ctr"/>
                </a:tc>
                <a:tc>
                  <a:txBody>
                    <a:bodyPr/>
                    <a:lstStyle/>
                    <a:p>
                      <a:pPr algn="ctr"/>
                      <a:endParaRPr lang="en-GB" sz="1400">
                        <a:solidFill>
                          <a:schemeClr val="accent6"/>
                        </a:solidFill>
                      </a:endParaRPr>
                    </a:p>
                  </a:txBody>
                  <a:tcPr marL="36000" marR="36000" marT="36000" marB="36000" anchor="ctr"/>
                </a:tc>
                <a:tc>
                  <a:txBody>
                    <a:bodyPr/>
                    <a:lstStyle/>
                    <a:p>
                      <a:pPr algn="ctr"/>
                      <a:endParaRPr lang="en-GB" sz="1400" dirty="0">
                        <a:solidFill>
                          <a:schemeClr val="accent6"/>
                        </a:solidFill>
                      </a:endParaRPr>
                    </a:p>
                  </a:txBody>
                  <a:tcPr marL="36000" marR="36000" marT="36000" marB="36000" anchor="ctr"/>
                </a:tc>
                <a:extLst>
                  <a:ext uri="{0D108BD9-81ED-4DB2-BD59-A6C34878D82A}">
                    <a16:rowId xmlns:a16="http://schemas.microsoft.com/office/drawing/2014/main" val="10003"/>
                  </a:ext>
                </a:extLst>
              </a:tr>
            </a:tbl>
          </a:graphicData>
        </a:graphic>
      </p:graphicFrame>
      <p:sp>
        <p:nvSpPr>
          <p:cNvPr id="112" name="Content Placeholder 2"/>
          <p:cNvSpPr txBox="1">
            <a:spLocks/>
          </p:cNvSpPr>
          <p:nvPr/>
        </p:nvSpPr>
        <p:spPr>
          <a:xfrm>
            <a:off x="6096000" y="2001126"/>
            <a:ext cx="5851489" cy="50589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pt-PT" altLang="en-US" b="1" dirty="0"/>
              <a:t>One-piece-flow</a:t>
            </a:r>
          </a:p>
        </p:txBody>
      </p:sp>
      <p:grpSp>
        <p:nvGrpSpPr>
          <p:cNvPr id="118" name="Group 117"/>
          <p:cNvGrpSpPr/>
          <p:nvPr/>
        </p:nvGrpSpPr>
        <p:grpSpPr>
          <a:xfrm>
            <a:off x="7540058" y="2731496"/>
            <a:ext cx="2964204" cy="828660"/>
            <a:chOff x="7560154" y="3042991"/>
            <a:chExt cx="2964204" cy="828660"/>
          </a:xfrm>
        </p:grpSpPr>
        <p:grpSp>
          <p:nvGrpSpPr>
            <p:cNvPr id="82" name="Group 81"/>
            <p:cNvGrpSpPr/>
            <p:nvPr/>
          </p:nvGrpSpPr>
          <p:grpSpPr>
            <a:xfrm>
              <a:off x="9737514" y="3042991"/>
              <a:ext cx="216000" cy="324000"/>
              <a:chOff x="3673964" y="4574885"/>
              <a:chExt cx="402508" cy="504000"/>
            </a:xfrm>
          </p:grpSpPr>
          <p:sp>
            <p:nvSpPr>
              <p:cNvPr id="83" name="Oval 82"/>
              <p:cNvSpPr/>
              <p:nvPr/>
            </p:nvSpPr>
            <p:spPr>
              <a:xfrm>
                <a:off x="3747025" y="4574885"/>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3673964" y="4826885"/>
                <a:ext cx="402508" cy="2520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p:cNvGrpSpPr/>
            <p:nvPr/>
          </p:nvGrpSpPr>
          <p:grpSpPr>
            <a:xfrm>
              <a:off x="8896228" y="3048004"/>
              <a:ext cx="216000" cy="324000"/>
              <a:chOff x="3133617" y="4578946"/>
              <a:chExt cx="402508" cy="504000"/>
            </a:xfrm>
          </p:grpSpPr>
          <p:sp>
            <p:nvSpPr>
              <p:cNvPr id="86" name="Oval 85"/>
              <p:cNvSpPr/>
              <p:nvPr/>
            </p:nvSpPr>
            <p:spPr>
              <a:xfrm>
                <a:off x="3206678" y="4578946"/>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3133617" y="4830946"/>
                <a:ext cx="402508"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8" name="Group 87"/>
            <p:cNvGrpSpPr/>
            <p:nvPr/>
          </p:nvGrpSpPr>
          <p:grpSpPr>
            <a:xfrm>
              <a:off x="8131791" y="3043162"/>
              <a:ext cx="216000" cy="324000"/>
              <a:chOff x="2567687" y="4578946"/>
              <a:chExt cx="402508" cy="504000"/>
            </a:xfrm>
          </p:grpSpPr>
          <p:sp>
            <p:nvSpPr>
              <p:cNvPr id="89" name="Oval 88"/>
              <p:cNvSpPr/>
              <p:nvPr/>
            </p:nvSpPr>
            <p:spPr>
              <a:xfrm>
                <a:off x="2640748" y="4578946"/>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2567687" y="4830946"/>
                <a:ext cx="402508" cy="25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Cube 94"/>
            <p:cNvSpPr/>
            <p:nvPr/>
          </p:nvSpPr>
          <p:spPr>
            <a:xfrm>
              <a:off x="7560154" y="3599274"/>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96" name="Cube 95"/>
            <p:cNvSpPr/>
            <p:nvPr/>
          </p:nvSpPr>
          <p:spPr>
            <a:xfrm>
              <a:off x="7781262" y="3446871"/>
              <a:ext cx="2495482" cy="424780"/>
            </a:xfrm>
            <a:prstGeom prst="cube">
              <a:avLst/>
            </a:prstGeom>
            <a:gradFill flip="none" rotWithShape="1">
              <a:gsLst>
                <a:gs pos="0">
                  <a:schemeClr val="accent5">
                    <a:lumMod val="89000"/>
                  </a:schemeClr>
                </a:gs>
                <a:gs pos="50000">
                  <a:schemeClr val="accent2"/>
                </a:gs>
                <a:gs pos="97000">
                  <a:schemeClr val="accent6"/>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dirty="0" err="1">
                  <a:solidFill>
                    <a:schemeClr val="tx1"/>
                  </a:solidFill>
                </a:rPr>
                <a:t>Procss</a:t>
              </a:r>
              <a:endParaRPr lang="en-GB" sz="1200" dirty="0">
                <a:solidFill>
                  <a:schemeClr val="tx1"/>
                </a:solidFill>
              </a:endParaRPr>
            </a:p>
            <a:p>
              <a:pPr algn="ctr"/>
              <a:r>
                <a:rPr lang="en-GB" sz="1600" b="1" dirty="0">
                  <a:solidFill>
                    <a:schemeClr val="tx1"/>
                  </a:solidFill>
                </a:rPr>
                <a:t>A B C</a:t>
              </a:r>
            </a:p>
          </p:txBody>
        </p:sp>
        <p:sp>
          <p:nvSpPr>
            <p:cNvPr id="99" name="Cube 98"/>
            <p:cNvSpPr/>
            <p:nvPr/>
          </p:nvSpPr>
          <p:spPr>
            <a:xfrm>
              <a:off x="8814230" y="3291445"/>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100" name="Cube 99"/>
            <p:cNvSpPr/>
            <p:nvPr/>
          </p:nvSpPr>
          <p:spPr>
            <a:xfrm>
              <a:off x="9661932" y="3287110"/>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102" name="Cube 101"/>
            <p:cNvSpPr/>
            <p:nvPr/>
          </p:nvSpPr>
          <p:spPr>
            <a:xfrm>
              <a:off x="8054687" y="3285781"/>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107" name="Cube 106"/>
            <p:cNvSpPr/>
            <p:nvPr/>
          </p:nvSpPr>
          <p:spPr>
            <a:xfrm>
              <a:off x="10200358" y="3619975"/>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117" name="Right Arrow 116"/>
            <p:cNvSpPr/>
            <p:nvPr/>
          </p:nvSpPr>
          <p:spPr>
            <a:xfrm>
              <a:off x="7800375" y="3345389"/>
              <a:ext cx="2476369" cy="17461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21" name="Straight Connector 120"/>
          <p:cNvCxnSpPr>
            <a:cxnSpLocks/>
            <a:stCxn id="75" idx="0"/>
          </p:cNvCxnSpPr>
          <p:nvPr/>
        </p:nvCxnSpPr>
        <p:spPr>
          <a:xfrm flipV="1">
            <a:off x="1879544" y="5199488"/>
            <a:ext cx="619581" cy="418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Left Brace 121"/>
          <p:cNvSpPr/>
          <p:nvPr/>
        </p:nvSpPr>
        <p:spPr>
          <a:xfrm rot="16200000">
            <a:off x="3215503" y="4575962"/>
            <a:ext cx="120580" cy="1828798"/>
          </a:xfrm>
          <a:prstGeom prst="leftBrace">
            <a:avLst>
              <a:gd name="adj1" fmla="val 40408"/>
              <a:gd name="adj2" fmla="val 5111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TextBox 130"/>
          <p:cNvSpPr txBox="1"/>
          <p:nvPr/>
        </p:nvSpPr>
        <p:spPr>
          <a:xfrm>
            <a:off x="6597189" y="5635611"/>
            <a:ext cx="2022625" cy="307777"/>
          </a:xfrm>
          <a:prstGeom prst="rect">
            <a:avLst/>
          </a:prstGeom>
          <a:noFill/>
        </p:spPr>
        <p:txBody>
          <a:bodyPr wrap="square" rtlCol="0">
            <a:spAutoFit/>
          </a:bodyPr>
          <a:lstStyle/>
          <a:p>
            <a:r>
              <a:rPr lang="en-GB" sz="1400" b="1" dirty="0" err="1"/>
              <a:t>Wachttijd</a:t>
            </a:r>
            <a:r>
              <a:rPr lang="en-GB" sz="1400" b="1" dirty="0"/>
              <a:t> </a:t>
            </a:r>
          </a:p>
        </p:txBody>
      </p:sp>
      <p:sp>
        <p:nvSpPr>
          <p:cNvPr id="132" name="TextBox 131"/>
          <p:cNvSpPr txBox="1"/>
          <p:nvPr/>
        </p:nvSpPr>
        <p:spPr>
          <a:xfrm>
            <a:off x="7486925" y="5591239"/>
            <a:ext cx="2022625" cy="307777"/>
          </a:xfrm>
          <a:prstGeom prst="rect">
            <a:avLst/>
          </a:prstGeom>
          <a:noFill/>
        </p:spPr>
        <p:txBody>
          <a:bodyPr wrap="square" rtlCol="0">
            <a:spAutoFit/>
          </a:bodyPr>
          <a:lstStyle/>
          <a:p>
            <a:pPr algn="ctr"/>
            <a:r>
              <a:rPr lang="en-GB" sz="1400" b="1" dirty="0" err="1"/>
              <a:t>Doorlooptijd</a:t>
            </a:r>
            <a:endParaRPr lang="en-GB" sz="1400" b="1" dirty="0"/>
          </a:p>
        </p:txBody>
      </p:sp>
      <p:cxnSp>
        <p:nvCxnSpPr>
          <p:cNvPr id="133" name="Straight Connector 132"/>
          <p:cNvCxnSpPr>
            <a:cxnSpLocks/>
            <a:stCxn id="131" idx="0"/>
          </p:cNvCxnSpPr>
          <p:nvPr/>
        </p:nvCxnSpPr>
        <p:spPr>
          <a:xfrm flipV="1">
            <a:off x="7608502" y="5228017"/>
            <a:ext cx="619581" cy="407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Left Brace 133"/>
          <p:cNvSpPr/>
          <p:nvPr/>
        </p:nvSpPr>
        <p:spPr>
          <a:xfrm rot="16200000">
            <a:off x="8425118" y="5184361"/>
            <a:ext cx="120580" cy="612000"/>
          </a:xfrm>
          <a:prstGeom prst="leftBrace">
            <a:avLst>
              <a:gd name="adj1" fmla="val 40408"/>
              <a:gd name="adj2" fmla="val 5111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One-piece-flow</a:t>
            </a:r>
          </a:p>
        </p:txBody>
      </p:sp>
    </p:spTree>
    <p:extLst>
      <p:ext uri="{BB962C8B-B14F-4D97-AF65-F5344CB8AC3E}">
        <p14:creationId xmlns:p14="http://schemas.microsoft.com/office/powerpoint/2010/main" val="462113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89353F3A-3DF2-41C4-8F7A-FFE5FABE5C3E}"/>
              </a:ext>
            </a:extLst>
          </p:cNvPr>
          <p:cNvSpPr txBox="1">
            <a:spLocks/>
          </p:cNvSpPr>
          <p:nvPr/>
        </p:nvSpPr>
        <p:spPr>
          <a:xfrm>
            <a:off x="612560" y="2213629"/>
            <a:ext cx="5483440" cy="29651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58775" indent="-358775">
              <a:lnSpc>
                <a:spcPct val="120000"/>
              </a:lnSpc>
              <a:spcBef>
                <a:spcPts val="600"/>
              </a:spcBef>
              <a:buFont typeface="Wingdings" panose="05000000000000000000" pitchFamily="2" charset="2"/>
              <a:buChar char="§"/>
            </a:pPr>
            <a:r>
              <a:rPr lang="en-US" sz="4000" dirty="0">
                <a:latin typeface="Calibri"/>
                <a:cs typeface="Calibri"/>
              </a:rPr>
              <a:t>T04-G </a:t>
            </a:r>
            <a:r>
              <a:rPr lang="en-US" sz="4000" dirty="0" err="1">
                <a:latin typeface="Calibri"/>
                <a:cs typeface="Calibri"/>
              </a:rPr>
              <a:t>Enveloppe</a:t>
            </a:r>
            <a:r>
              <a:rPr lang="en-US" sz="4000" dirty="0">
                <a:latin typeface="Calibri"/>
                <a:cs typeface="Calibri"/>
              </a:rPr>
              <a:t> </a:t>
            </a:r>
            <a:r>
              <a:rPr lang="en-US" sz="4000" dirty="0" err="1">
                <a:latin typeface="Calibri"/>
                <a:cs typeface="Calibri"/>
              </a:rPr>
              <a:t>spel</a:t>
            </a:r>
            <a:endParaRPr lang="en-US" sz="4000" dirty="0">
              <a:latin typeface="Calibri"/>
              <a:cs typeface="Calibri"/>
            </a:endParaRPr>
          </a:p>
        </p:txBody>
      </p:sp>
      <p:pic>
        <p:nvPicPr>
          <p:cNvPr id="5" name="Picture 4">
            <a:extLst>
              <a:ext uri="{FF2B5EF4-FFF2-40B4-BE49-F238E27FC236}">
                <a16:creationId xmlns:a16="http://schemas.microsoft.com/office/drawing/2014/main" id="{1FDF8927-21D3-4BC2-BF1E-4A806777C22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0639" y="2191440"/>
            <a:ext cx="2987336" cy="2987336"/>
          </a:xfrm>
          <a:prstGeom prst="rect">
            <a:avLst/>
          </a:prstGeom>
        </p:spPr>
      </p:pic>
    </p:spTree>
    <p:extLst>
      <p:ext uri="{BB962C8B-B14F-4D97-AF65-F5344CB8AC3E}">
        <p14:creationId xmlns:p14="http://schemas.microsoft.com/office/powerpoint/2010/main" val="376665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958742" y="2791368"/>
            <a:ext cx="8293104" cy="1200329"/>
          </a:xfrm>
          <a:prstGeom prst="rect">
            <a:avLst/>
          </a:prstGeom>
          <a:noFill/>
        </p:spPr>
        <p:txBody>
          <a:bodyPr wrap="none" rtlCol="0">
            <a:spAutoFit/>
          </a:bodyPr>
          <a:lstStyle/>
          <a:p>
            <a:pPr algn="ctr"/>
            <a:r>
              <a:rPr lang="sv-SE" sz="3600" b="1">
                <a:ea typeface="Arial" charset="0"/>
                <a:cs typeface="Arial" charset="0"/>
              </a:rPr>
              <a:t>LEAN FOR WORK AND LEAN FOR LIFE</a:t>
            </a:r>
          </a:p>
          <a:p>
            <a:pPr algn="ctr"/>
            <a:r>
              <a:rPr lang="en-US" sz="3600" b="1"/>
              <a:t>Train the trainer to teach Lean skills in VET</a:t>
            </a:r>
          </a:p>
        </p:txBody>
      </p:sp>
    </p:spTree>
    <p:extLst>
      <p:ext uri="{BB962C8B-B14F-4D97-AF65-F5344CB8AC3E}">
        <p14:creationId xmlns:p14="http://schemas.microsoft.com/office/powerpoint/2010/main" val="411572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Principe 4</a:t>
            </a:r>
          </a:p>
        </p:txBody>
      </p:sp>
      <p:sp>
        <p:nvSpPr>
          <p:cNvPr id="3" name="Rectangle 2"/>
          <p:cNvSpPr/>
          <p:nvPr/>
        </p:nvSpPr>
        <p:spPr>
          <a:xfrm>
            <a:off x="2919057" y="1994621"/>
            <a:ext cx="6371296" cy="1723549"/>
          </a:xfrm>
          <a:prstGeom prst="rect">
            <a:avLst/>
          </a:prstGeom>
        </p:spPr>
        <p:txBody>
          <a:bodyPr wrap="none" lIns="91440" tIns="45720" rIns="91440" bIns="45720" anchor="t">
            <a:spAutoFit/>
          </a:bodyPr>
          <a:lstStyle/>
          <a:p>
            <a:pPr lvl="0" algn="ctr"/>
            <a:r>
              <a:rPr lang="en-GB" sz="4000" dirty="0" err="1"/>
              <a:t>Als</a:t>
            </a:r>
            <a:r>
              <a:rPr lang="en-GB" sz="4000" dirty="0"/>
              <a:t> de </a:t>
            </a:r>
            <a:r>
              <a:rPr lang="en-GB" sz="4000" dirty="0" err="1"/>
              <a:t>klant</a:t>
            </a:r>
            <a:r>
              <a:rPr lang="en-GB" sz="4000" dirty="0"/>
              <a:t> </a:t>
            </a:r>
            <a:r>
              <a:rPr lang="en-GB" sz="4000" dirty="0" err="1"/>
              <a:t>vraagt</a:t>
            </a:r>
            <a:endParaRPr lang="en-GB" sz="4000" dirty="0"/>
          </a:p>
          <a:p>
            <a:pPr algn="ctr"/>
            <a:r>
              <a:rPr lang="en-GB" sz="6600" b="1" dirty="0">
                <a:solidFill>
                  <a:schemeClr val="accent2"/>
                </a:solidFill>
              </a:rPr>
              <a:t>PULL  PRODUCTIE</a:t>
            </a:r>
            <a:endParaRPr lang="en-GB" sz="5400" b="1" dirty="0">
              <a:solidFill>
                <a:schemeClr val="accent2"/>
              </a:solidFill>
            </a:endParaRPr>
          </a:p>
        </p:txBody>
      </p:sp>
      <p:sp>
        <p:nvSpPr>
          <p:cNvPr id="4" name="Text Box 5"/>
          <p:cNvSpPr txBox="1">
            <a:spLocks noChangeArrowheads="1"/>
          </p:cNvSpPr>
          <p:nvPr/>
        </p:nvSpPr>
        <p:spPr bwMode="auto">
          <a:xfrm>
            <a:off x="6096001" y="3970337"/>
            <a:ext cx="5372570" cy="1384995"/>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
              <a:defRPr/>
            </a:pPr>
            <a:r>
              <a:rPr lang="en-US" altLang="ja-JP" sz="2800" dirty="0">
                <a:latin typeface="Calibri" pitchFamily="34" charset="0"/>
              </a:rPr>
              <a:t>Pull </a:t>
            </a:r>
            <a:r>
              <a:rPr lang="en-US" altLang="ja-JP" sz="2800" dirty="0" err="1">
                <a:latin typeface="Calibri" pitchFamily="34" charset="0"/>
              </a:rPr>
              <a:t>systeem</a:t>
            </a:r>
            <a:endParaRPr lang="en-US" altLang="ja-JP" sz="2800" dirty="0">
              <a:latin typeface="Calibri" pitchFamily="34" charset="0"/>
            </a:endParaRPr>
          </a:p>
          <a:p>
            <a:pPr marL="342900" indent="-342900">
              <a:buFont typeface="Wingdings" panose="05000000000000000000" pitchFamily="2" charset="2"/>
              <a:buChar char="§"/>
              <a:defRPr/>
            </a:pPr>
            <a:r>
              <a:rPr lang="en-US" altLang="ja-JP" sz="2800" dirty="0">
                <a:latin typeface="Calibri" pitchFamily="34" charset="0"/>
              </a:rPr>
              <a:t>Kanban</a:t>
            </a:r>
          </a:p>
          <a:p>
            <a:pPr marL="342900" indent="-342900">
              <a:buFont typeface="Wingdings" panose="05000000000000000000" pitchFamily="2" charset="2"/>
              <a:buChar char="§"/>
              <a:defRPr/>
            </a:pPr>
            <a:r>
              <a:rPr lang="en-US" altLang="ja-JP" sz="2800" dirty="0">
                <a:latin typeface="Calibri" pitchFamily="34" charset="0"/>
              </a:rPr>
              <a:t>One-piece-flow</a:t>
            </a:r>
          </a:p>
        </p:txBody>
      </p:sp>
      <p:sp>
        <p:nvSpPr>
          <p:cNvPr id="5" name="Text Box 5"/>
          <p:cNvSpPr txBox="1">
            <a:spLocks noChangeArrowheads="1"/>
          </p:cNvSpPr>
          <p:nvPr/>
        </p:nvSpPr>
        <p:spPr bwMode="auto">
          <a:xfrm>
            <a:off x="4240403" y="3980168"/>
            <a:ext cx="1862333" cy="707886"/>
          </a:xfrm>
          <a:prstGeom prst="rect">
            <a:avLst/>
          </a:prstGeom>
          <a:noFill/>
          <a:ln w="9525">
            <a:noFill/>
            <a:miter lim="800000"/>
            <a:headEnd/>
            <a:tailEnd/>
          </a:ln>
        </p:spPr>
        <p:txBody>
          <a:bodyPr wrap="square">
            <a:spAutoFit/>
          </a:bodyPr>
          <a:lstStyle/>
          <a:p>
            <a:pPr>
              <a:defRPr/>
            </a:pPr>
            <a:r>
              <a:rPr lang="en-US" altLang="ja-JP" sz="4000" b="1">
                <a:latin typeface="Calibri" pitchFamily="34" charset="0"/>
              </a:rPr>
              <a:t>Tools:</a:t>
            </a:r>
          </a:p>
        </p:txBody>
      </p:sp>
    </p:spTree>
    <p:extLst>
      <p:ext uri="{BB962C8B-B14F-4D97-AF65-F5344CB8AC3E}">
        <p14:creationId xmlns:p14="http://schemas.microsoft.com/office/powerpoint/2010/main" val="65434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Freeform 1027"/>
          <p:cNvSpPr>
            <a:spLocks/>
          </p:cNvSpPr>
          <p:nvPr/>
        </p:nvSpPr>
        <p:spPr bwMode="auto">
          <a:xfrm flipH="1">
            <a:off x="4845050" y="277814"/>
            <a:ext cx="6350" cy="3175"/>
          </a:xfrm>
          <a:custGeom>
            <a:avLst/>
            <a:gdLst>
              <a:gd name="T0" fmla="*/ 0 w 12"/>
              <a:gd name="T1" fmla="*/ 0 h 9"/>
              <a:gd name="T2" fmla="*/ 2147483647 w 12"/>
              <a:gd name="T3" fmla="*/ 2147483647 h 9"/>
              <a:gd name="T4" fmla="*/ 2147483647 w 12"/>
              <a:gd name="T5" fmla="*/ 2147483647 h 9"/>
              <a:gd name="T6" fmla="*/ 0 w 12"/>
              <a:gd name="T7" fmla="*/ 0 h 9"/>
              <a:gd name="T8" fmla="*/ 0 w 12"/>
              <a:gd name="T9" fmla="*/ 0 h 9"/>
              <a:gd name="T10" fmla="*/ 0 60000 65536"/>
              <a:gd name="T11" fmla="*/ 0 60000 65536"/>
              <a:gd name="T12" fmla="*/ 0 60000 65536"/>
              <a:gd name="T13" fmla="*/ 0 60000 65536"/>
              <a:gd name="T14" fmla="*/ 0 60000 65536"/>
              <a:gd name="T15" fmla="*/ 0 w 12"/>
              <a:gd name="T16" fmla="*/ 0 h 9"/>
              <a:gd name="T17" fmla="*/ 12 w 12"/>
              <a:gd name="T18" fmla="*/ 9 h 9"/>
            </a:gdLst>
            <a:ahLst/>
            <a:cxnLst>
              <a:cxn ang="T10">
                <a:pos x="T0" y="T1"/>
              </a:cxn>
              <a:cxn ang="T11">
                <a:pos x="T2" y="T3"/>
              </a:cxn>
              <a:cxn ang="T12">
                <a:pos x="T4" y="T5"/>
              </a:cxn>
              <a:cxn ang="T13">
                <a:pos x="T6" y="T7"/>
              </a:cxn>
              <a:cxn ang="T14">
                <a:pos x="T8" y="T9"/>
              </a:cxn>
            </a:cxnLst>
            <a:rect l="T15" t="T16" r="T17" b="T18"/>
            <a:pathLst>
              <a:path w="12" h="9">
                <a:moveTo>
                  <a:pt x="0" y="0"/>
                </a:moveTo>
                <a:lnTo>
                  <a:pt x="12" y="1"/>
                </a:lnTo>
                <a:lnTo>
                  <a:pt x="1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2" name="Group 1028"/>
          <p:cNvGrpSpPr>
            <a:grpSpLocks/>
          </p:cNvGrpSpPr>
          <p:nvPr/>
        </p:nvGrpSpPr>
        <p:grpSpPr bwMode="auto">
          <a:xfrm>
            <a:off x="3155951" y="3268898"/>
            <a:ext cx="5880100" cy="1714500"/>
            <a:chOff x="2289" y="2934"/>
            <a:chExt cx="2984" cy="402"/>
          </a:xfrm>
        </p:grpSpPr>
        <p:sp>
          <p:nvSpPr>
            <p:cNvPr id="139274" name="Text Box 1029"/>
            <p:cNvSpPr txBox="1">
              <a:spLocks noChangeArrowheads="1"/>
            </p:cNvSpPr>
            <p:nvPr/>
          </p:nvSpPr>
          <p:spPr bwMode="auto">
            <a:xfrm>
              <a:off x="2289" y="2957"/>
              <a:ext cx="2115" cy="137"/>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hlink"/>
                </a:buClr>
              </a:pPr>
              <a:endParaRPr lang="en-US" altLang="en-US" sz="3200" b="1" dirty="0">
                <a:latin typeface="+mn-lt"/>
                <a:cs typeface="Arial"/>
              </a:endParaRPr>
            </a:p>
          </p:txBody>
        </p:sp>
        <p:sp>
          <p:nvSpPr>
            <p:cNvPr id="139275" name="Line 1031"/>
            <p:cNvSpPr>
              <a:spLocks noChangeShapeType="1"/>
            </p:cNvSpPr>
            <p:nvPr/>
          </p:nvSpPr>
          <p:spPr bwMode="auto">
            <a:xfrm>
              <a:off x="4398" y="3114"/>
              <a:ext cx="186"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PT" sz="2800"/>
            </a:p>
          </p:txBody>
        </p:sp>
        <p:grpSp>
          <p:nvGrpSpPr>
            <p:cNvPr id="139276" name="Group 1032"/>
            <p:cNvGrpSpPr>
              <a:grpSpLocks/>
            </p:cNvGrpSpPr>
            <p:nvPr/>
          </p:nvGrpSpPr>
          <p:grpSpPr bwMode="auto">
            <a:xfrm>
              <a:off x="4502" y="2934"/>
              <a:ext cx="771" cy="402"/>
              <a:chOff x="2665" y="878"/>
              <a:chExt cx="525" cy="212"/>
            </a:xfrm>
          </p:grpSpPr>
          <p:sp>
            <p:nvSpPr>
              <p:cNvPr id="139277" name="Freeform 1033"/>
              <p:cNvSpPr>
                <a:spLocks/>
              </p:cNvSpPr>
              <p:nvPr/>
            </p:nvSpPr>
            <p:spPr bwMode="auto">
              <a:xfrm>
                <a:off x="2665" y="884"/>
                <a:ext cx="525" cy="206"/>
              </a:xfrm>
              <a:custGeom>
                <a:avLst/>
                <a:gdLst>
                  <a:gd name="T0" fmla="*/ 1 w 1050"/>
                  <a:gd name="T1" fmla="*/ 1 h 412"/>
                  <a:gd name="T2" fmla="*/ 1 w 1050"/>
                  <a:gd name="T3" fmla="*/ 1 h 412"/>
                  <a:gd name="T4" fmla="*/ 1 w 1050"/>
                  <a:gd name="T5" fmla="*/ 1 h 412"/>
                  <a:gd name="T6" fmla="*/ 1 w 1050"/>
                  <a:gd name="T7" fmla="*/ 1 h 412"/>
                  <a:gd name="T8" fmla="*/ 1 w 1050"/>
                  <a:gd name="T9" fmla="*/ 1 h 412"/>
                  <a:gd name="T10" fmla="*/ 1 w 1050"/>
                  <a:gd name="T11" fmla="*/ 1 h 412"/>
                  <a:gd name="T12" fmla="*/ 1 w 1050"/>
                  <a:gd name="T13" fmla="*/ 1 h 412"/>
                  <a:gd name="T14" fmla="*/ 1 w 1050"/>
                  <a:gd name="T15" fmla="*/ 1 h 412"/>
                  <a:gd name="T16" fmla="*/ 1 w 1050"/>
                  <a:gd name="T17" fmla="*/ 1 h 412"/>
                  <a:gd name="T18" fmla="*/ 1 w 1050"/>
                  <a:gd name="T19" fmla="*/ 1 h 412"/>
                  <a:gd name="T20" fmla="*/ 1 w 1050"/>
                  <a:gd name="T21" fmla="*/ 1 h 412"/>
                  <a:gd name="T22" fmla="*/ 1 w 1050"/>
                  <a:gd name="T23" fmla="*/ 1 h 412"/>
                  <a:gd name="T24" fmla="*/ 1 w 1050"/>
                  <a:gd name="T25" fmla="*/ 1 h 412"/>
                  <a:gd name="T26" fmla="*/ 1 w 1050"/>
                  <a:gd name="T27" fmla="*/ 1 h 412"/>
                  <a:gd name="T28" fmla="*/ 1 w 1050"/>
                  <a:gd name="T29" fmla="*/ 1 h 412"/>
                  <a:gd name="T30" fmla="*/ 1 w 1050"/>
                  <a:gd name="T31" fmla="*/ 1 h 412"/>
                  <a:gd name="T32" fmla="*/ 1 w 1050"/>
                  <a:gd name="T33" fmla="*/ 1 h 412"/>
                  <a:gd name="T34" fmla="*/ 1 w 1050"/>
                  <a:gd name="T35" fmla="*/ 1 h 412"/>
                  <a:gd name="T36" fmla="*/ 1 w 1050"/>
                  <a:gd name="T37" fmla="*/ 1 h 412"/>
                  <a:gd name="T38" fmla="*/ 1 w 1050"/>
                  <a:gd name="T39" fmla="*/ 1 h 412"/>
                  <a:gd name="T40" fmla="*/ 1 w 1050"/>
                  <a:gd name="T41" fmla="*/ 1 h 412"/>
                  <a:gd name="T42" fmla="*/ 1 w 1050"/>
                  <a:gd name="T43" fmla="*/ 1 h 412"/>
                  <a:gd name="T44" fmla="*/ 1 w 1050"/>
                  <a:gd name="T45" fmla="*/ 1 h 412"/>
                  <a:gd name="T46" fmla="*/ 1 w 1050"/>
                  <a:gd name="T47" fmla="*/ 1 h 412"/>
                  <a:gd name="T48" fmla="*/ 1 w 1050"/>
                  <a:gd name="T49" fmla="*/ 1 h 412"/>
                  <a:gd name="T50" fmla="*/ 1 w 1050"/>
                  <a:gd name="T51" fmla="*/ 1 h 412"/>
                  <a:gd name="T52" fmla="*/ 1 w 1050"/>
                  <a:gd name="T53" fmla="*/ 1 h 412"/>
                  <a:gd name="T54" fmla="*/ 1 w 1050"/>
                  <a:gd name="T55" fmla="*/ 1 h 412"/>
                  <a:gd name="T56" fmla="*/ 1 w 1050"/>
                  <a:gd name="T57" fmla="*/ 1 h 412"/>
                  <a:gd name="T58" fmla="*/ 1 w 1050"/>
                  <a:gd name="T59" fmla="*/ 1 h 412"/>
                  <a:gd name="T60" fmla="*/ 1 w 1050"/>
                  <a:gd name="T61" fmla="*/ 1 h 412"/>
                  <a:gd name="T62" fmla="*/ 1 w 1050"/>
                  <a:gd name="T63" fmla="*/ 1 h 412"/>
                  <a:gd name="T64" fmla="*/ 1 w 1050"/>
                  <a:gd name="T65" fmla="*/ 1 h 412"/>
                  <a:gd name="T66" fmla="*/ 1 w 1050"/>
                  <a:gd name="T67" fmla="*/ 1 h 412"/>
                  <a:gd name="T68" fmla="*/ 1 w 1050"/>
                  <a:gd name="T69" fmla="*/ 1 h 412"/>
                  <a:gd name="T70" fmla="*/ 1 w 1050"/>
                  <a:gd name="T71" fmla="*/ 1 h 412"/>
                  <a:gd name="T72" fmla="*/ 1 w 1050"/>
                  <a:gd name="T73" fmla="*/ 1 h 412"/>
                  <a:gd name="T74" fmla="*/ 1 w 1050"/>
                  <a:gd name="T75" fmla="*/ 1 h 412"/>
                  <a:gd name="T76" fmla="*/ 1 w 1050"/>
                  <a:gd name="T77" fmla="*/ 1 h 412"/>
                  <a:gd name="T78" fmla="*/ 1 w 1050"/>
                  <a:gd name="T79" fmla="*/ 1 h 412"/>
                  <a:gd name="T80" fmla="*/ 1 w 1050"/>
                  <a:gd name="T81" fmla="*/ 1 h 412"/>
                  <a:gd name="T82" fmla="*/ 1 w 1050"/>
                  <a:gd name="T83" fmla="*/ 0 h 412"/>
                  <a:gd name="T84" fmla="*/ 1 w 1050"/>
                  <a:gd name="T85" fmla="*/ 1 h 412"/>
                  <a:gd name="T86" fmla="*/ 1 w 1050"/>
                  <a:gd name="T87" fmla="*/ 1 h 412"/>
                  <a:gd name="T88" fmla="*/ 1 w 1050"/>
                  <a:gd name="T89" fmla="*/ 1 h 412"/>
                  <a:gd name="T90" fmla="*/ 1 w 1050"/>
                  <a:gd name="T91" fmla="*/ 1 h 412"/>
                  <a:gd name="T92" fmla="*/ 1 w 1050"/>
                  <a:gd name="T93" fmla="*/ 1 h 412"/>
                  <a:gd name="T94" fmla="*/ 1 w 1050"/>
                  <a:gd name="T95" fmla="*/ 1 h 412"/>
                  <a:gd name="T96" fmla="*/ 1 w 1050"/>
                  <a:gd name="T97" fmla="*/ 1 h 412"/>
                  <a:gd name="T98" fmla="*/ 1 w 1050"/>
                  <a:gd name="T99" fmla="*/ 1 h 412"/>
                  <a:gd name="T100" fmla="*/ 1 w 1050"/>
                  <a:gd name="T101" fmla="*/ 1 h 412"/>
                  <a:gd name="T102" fmla="*/ 1 w 1050"/>
                  <a:gd name="T103" fmla="*/ 1 h 412"/>
                  <a:gd name="T104" fmla="*/ 1 w 1050"/>
                  <a:gd name="T105" fmla="*/ 1 h 412"/>
                  <a:gd name="T106" fmla="*/ 1 w 1050"/>
                  <a:gd name="T107" fmla="*/ 1 h 412"/>
                  <a:gd name="T108" fmla="*/ 1 w 1050"/>
                  <a:gd name="T109" fmla="*/ 1 h 412"/>
                  <a:gd name="T110" fmla="*/ 1 w 1050"/>
                  <a:gd name="T111" fmla="*/ 1 h 412"/>
                  <a:gd name="T112" fmla="*/ 1 w 1050"/>
                  <a:gd name="T113" fmla="*/ 1 h 412"/>
                  <a:gd name="T114" fmla="*/ 1 w 1050"/>
                  <a:gd name="T115" fmla="*/ 1 h 412"/>
                  <a:gd name="T116" fmla="*/ 1 w 1050"/>
                  <a:gd name="T117" fmla="*/ 1 h 412"/>
                  <a:gd name="T118" fmla="*/ 1 w 1050"/>
                  <a:gd name="T119" fmla="*/ 1 h 412"/>
                  <a:gd name="T120" fmla="*/ 1 w 1050"/>
                  <a:gd name="T121" fmla="*/ 1 h 4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0"/>
                  <a:gd name="T184" fmla="*/ 0 h 412"/>
                  <a:gd name="T185" fmla="*/ 1050 w 1050"/>
                  <a:gd name="T186" fmla="*/ 412 h 4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0" h="412">
                    <a:moveTo>
                      <a:pt x="673" y="350"/>
                    </a:moveTo>
                    <a:lnTo>
                      <a:pt x="589" y="356"/>
                    </a:lnTo>
                    <a:lnTo>
                      <a:pt x="514" y="357"/>
                    </a:lnTo>
                    <a:lnTo>
                      <a:pt x="505" y="356"/>
                    </a:lnTo>
                    <a:lnTo>
                      <a:pt x="485" y="356"/>
                    </a:lnTo>
                    <a:lnTo>
                      <a:pt x="411" y="357"/>
                    </a:lnTo>
                    <a:lnTo>
                      <a:pt x="390" y="356"/>
                    </a:lnTo>
                    <a:lnTo>
                      <a:pt x="294" y="357"/>
                    </a:lnTo>
                    <a:lnTo>
                      <a:pt x="255" y="354"/>
                    </a:lnTo>
                    <a:lnTo>
                      <a:pt x="156" y="353"/>
                    </a:lnTo>
                    <a:lnTo>
                      <a:pt x="164" y="327"/>
                    </a:lnTo>
                    <a:lnTo>
                      <a:pt x="167" y="301"/>
                    </a:lnTo>
                    <a:lnTo>
                      <a:pt x="167" y="283"/>
                    </a:lnTo>
                    <a:lnTo>
                      <a:pt x="167" y="275"/>
                    </a:lnTo>
                    <a:lnTo>
                      <a:pt x="172" y="270"/>
                    </a:lnTo>
                    <a:lnTo>
                      <a:pt x="181" y="267"/>
                    </a:lnTo>
                    <a:lnTo>
                      <a:pt x="192" y="265"/>
                    </a:lnTo>
                    <a:lnTo>
                      <a:pt x="203" y="262"/>
                    </a:lnTo>
                    <a:lnTo>
                      <a:pt x="215" y="261"/>
                    </a:lnTo>
                    <a:lnTo>
                      <a:pt x="225" y="260"/>
                    </a:lnTo>
                    <a:lnTo>
                      <a:pt x="232" y="260"/>
                    </a:lnTo>
                    <a:lnTo>
                      <a:pt x="234" y="260"/>
                    </a:lnTo>
                    <a:lnTo>
                      <a:pt x="218" y="268"/>
                    </a:lnTo>
                    <a:lnTo>
                      <a:pt x="238" y="311"/>
                    </a:lnTo>
                    <a:lnTo>
                      <a:pt x="238" y="322"/>
                    </a:lnTo>
                    <a:lnTo>
                      <a:pt x="247" y="335"/>
                    </a:lnTo>
                    <a:lnTo>
                      <a:pt x="249" y="341"/>
                    </a:lnTo>
                    <a:lnTo>
                      <a:pt x="252" y="343"/>
                    </a:lnTo>
                    <a:lnTo>
                      <a:pt x="254" y="345"/>
                    </a:lnTo>
                    <a:lnTo>
                      <a:pt x="255" y="345"/>
                    </a:lnTo>
                    <a:lnTo>
                      <a:pt x="255" y="354"/>
                    </a:lnTo>
                    <a:lnTo>
                      <a:pt x="294" y="357"/>
                    </a:lnTo>
                    <a:lnTo>
                      <a:pt x="293" y="351"/>
                    </a:lnTo>
                    <a:lnTo>
                      <a:pt x="298" y="343"/>
                    </a:lnTo>
                    <a:lnTo>
                      <a:pt x="298" y="337"/>
                    </a:lnTo>
                    <a:lnTo>
                      <a:pt x="298" y="322"/>
                    </a:lnTo>
                    <a:lnTo>
                      <a:pt x="294" y="304"/>
                    </a:lnTo>
                    <a:lnTo>
                      <a:pt x="286" y="288"/>
                    </a:lnTo>
                    <a:lnTo>
                      <a:pt x="281" y="261"/>
                    </a:lnTo>
                    <a:lnTo>
                      <a:pt x="283" y="260"/>
                    </a:lnTo>
                    <a:lnTo>
                      <a:pt x="286" y="258"/>
                    </a:lnTo>
                    <a:lnTo>
                      <a:pt x="291" y="255"/>
                    </a:lnTo>
                    <a:lnTo>
                      <a:pt x="298" y="252"/>
                    </a:lnTo>
                    <a:lnTo>
                      <a:pt x="305" y="249"/>
                    </a:lnTo>
                    <a:lnTo>
                      <a:pt x="311" y="246"/>
                    </a:lnTo>
                    <a:lnTo>
                      <a:pt x="318" y="245"/>
                    </a:lnTo>
                    <a:lnTo>
                      <a:pt x="325" y="245"/>
                    </a:lnTo>
                    <a:lnTo>
                      <a:pt x="329" y="242"/>
                    </a:lnTo>
                    <a:lnTo>
                      <a:pt x="337" y="232"/>
                    </a:lnTo>
                    <a:lnTo>
                      <a:pt x="346" y="222"/>
                    </a:lnTo>
                    <a:lnTo>
                      <a:pt x="352" y="212"/>
                    </a:lnTo>
                    <a:lnTo>
                      <a:pt x="355" y="211"/>
                    </a:lnTo>
                    <a:lnTo>
                      <a:pt x="364" y="208"/>
                    </a:lnTo>
                    <a:lnTo>
                      <a:pt x="375" y="207"/>
                    </a:lnTo>
                    <a:lnTo>
                      <a:pt x="383" y="208"/>
                    </a:lnTo>
                    <a:lnTo>
                      <a:pt x="392" y="213"/>
                    </a:lnTo>
                    <a:lnTo>
                      <a:pt x="435" y="199"/>
                    </a:lnTo>
                    <a:lnTo>
                      <a:pt x="381" y="244"/>
                    </a:lnTo>
                    <a:lnTo>
                      <a:pt x="379" y="245"/>
                    </a:lnTo>
                    <a:lnTo>
                      <a:pt x="377" y="249"/>
                    </a:lnTo>
                    <a:lnTo>
                      <a:pt x="375" y="254"/>
                    </a:lnTo>
                    <a:lnTo>
                      <a:pt x="374" y="261"/>
                    </a:lnTo>
                    <a:lnTo>
                      <a:pt x="377" y="272"/>
                    </a:lnTo>
                    <a:lnTo>
                      <a:pt x="383" y="297"/>
                    </a:lnTo>
                    <a:lnTo>
                      <a:pt x="389" y="328"/>
                    </a:lnTo>
                    <a:lnTo>
                      <a:pt x="390" y="356"/>
                    </a:lnTo>
                    <a:lnTo>
                      <a:pt x="411" y="357"/>
                    </a:lnTo>
                    <a:lnTo>
                      <a:pt x="417" y="337"/>
                    </a:lnTo>
                    <a:lnTo>
                      <a:pt x="421" y="322"/>
                    </a:lnTo>
                    <a:lnTo>
                      <a:pt x="423" y="312"/>
                    </a:lnTo>
                    <a:lnTo>
                      <a:pt x="423" y="308"/>
                    </a:lnTo>
                    <a:lnTo>
                      <a:pt x="449" y="303"/>
                    </a:lnTo>
                    <a:lnTo>
                      <a:pt x="452" y="305"/>
                    </a:lnTo>
                    <a:lnTo>
                      <a:pt x="458" y="312"/>
                    </a:lnTo>
                    <a:lnTo>
                      <a:pt x="464" y="320"/>
                    </a:lnTo>
                    <a:lnTo>
                      <a:pt x="470" y="329"/>
                    </a:lnTo>
                    <a:lnTo>
                      <a:pt x="476" y="339"/>
                    </a:lnTo>
                    <a:lnTo>
                      <a:pt x="481" y="348"/>
                    </a:lnTo>
                    <a:lnTo>
                      <a:pt x="484" y="353"/>
                    </a:lnTo>
                    <a:lnTo>
                      <a:pt x="485" y="356"/>
                    </a:lnTo>
                    <a:lnTo>
                      <a:pt x="505" y="356"/>
                    </a:lnTo>
                    <a:lnTo>
                      <a:pt x="499" y="314"/>
                    </a:lnTo>
                    <a:lnTo>
                      <a:pt x="493" y="292"/>
                    </a:lnTo>
                    <a:lnTo>
                      <a:pt x="488" y="283"/>
                    </a:lnTo>
                    <a:lnTo>
                      <a:pt x="485" y="282"/>
                    </a:lnTo>
                    <a:lnTo>
                      <a:pt x="483" y="272"/>
                    </a:lnTo>
                    <a:lnTo>
                      <a:pt x="488" y="269"/>
                    </a:lnTo>
                    <a:lnTo>
                      <a:pt x="493" y="266"/>
                    </a:lnTo>
                    <a:lnTo>
                      <a:pt x="502" y="263"/>
                    </a:lnTo>
                    <a:lnTo>
                      <a:pt x="510" y="262"/>
                    </a:lnTo>
                    <a:lnTo>
                      <a:pt x="517" y="261"/>
                    </a:lnTo>
                    <a:lnTo>
                      <a:pt x="522" y="260"/>
                    </a:lnTo>
                    <a:lnTo>
                      <a:pt x="527" y="259"/>
                    </a:lnTo>
                    <a:lnTo>
                      <a:pt x="528" y="259"/>
                    </a:lnTo>
                    <a:lnTo>
                      <a:pt x="537" y="255"/>
                    </a:lnTo>
                    <a:lnTo>
                      <a:pt x="546" y="251"/>
                    </a:lnTo>
                    <a:lnTo>
                      <a:pt x="553" y="244"/>
                    </a:lnTo>
                    <a:lnTo>
                      <a:pt x="559" y="237"/>
                    </a:lnTo>
                    <a:lnTo>
                      <a:pt x="563" y="231"/>
                    </a:lnTo>
                    <a:lnTo>
                      <a:pt x="566" y="225"/>
                    </a:lnTo>
                    <a:lnTo>
                      <a:pt x="567" y="221"/>
                    </a:lnTo>
                    <a:lnTo>
                      <a:pt x="568" y="220"/>
                    </a:lnTo>
                    <a:lnTo>
                      <a:pt x="585" y="224"/>
                    </a:lnTo>
                    <a:lnTo>
                      <a:pt x="599" y="217"/>
                    </a:lnTo>
                    <a:lnTo>
                      <a:pt x="636" y="216"/>
                    </a:lnTo>
                    <a:lnTo>
                      <a:pt x="596" y="242"/>
                    </a:lnTo>
                    <a:lnTo>
                      <a:pt x="528" y="346"/>
                    </a:lnTo>
                    <a:lnTo>
                      <a:pt x="514" y="357"/>
                    </a:lnTo>
                    <a:lnTo>
                      <a:pt x="589" y="356"/>
                    </a:lnTo>
                    <a:lnTo>
                      <a:pt x="589" y="350"/>
                    </a:lnTo>
                    <a:lnTo>
                      <a:pt x="593" y="350"/>
                    </a:lnTo>
                    <a:lnTo>
                      <a:pt x="642" y="267"/>
                    </a:lnTo>
                    <a:lnTo>
                      <a:pt x="661" y="265"/>
                    </a:lnTo>
                    <a:lnTo>
                      <a:pt x="680" y="341"/>
                    </a:lnTo>
                    <a:lnTo>
                      <a:pt x="673" y="350"/>
                    </a:lnTo>
                    <a:lnTo>
                      <a:pt x="674" y="390"/>
                    </a:lnTo>
                    <a:lnTo>
                      <a:pt x="681" y="390"/>
                    </a:lnTo>
                    <a:lnTo>
                      <a:pt x="687" y="391"/>
                    </a:lnTo>
                    <a:lnTo>
                      <a:pt x="694" y="391"/>
                    </a:lnTo>
                    <a:lnTo>
                      <a:pt x="700" y="392"/>
                    </a:lnTo>
                    <a:lnTo>
                      <a:pt x="705" y="394"/>
                    </a:lnTo>
                    <a:lnTo>
                      <a:pt x="711" y="395"/>
                    </a:lnTo>
                    <a:lnTo>
                      <a:pt x="717" y="396"/>
                    </a:lnTo>
                    <a:lnTo>
                      <a:pt x="723" y="397"/>
                    </a:lnTo>
                    <a:lnTo>
                      <a:pt x="725" y="397"/>
                    </a:lnTo>
                    <a:lnTo>
                      <a:pt x="732" y="397"/>
                    </a:lnTo>
                    <a:lnTo>
                      <a:pt x="741" y="398"/>
                    </a:lnTo>
                    <a:lnTo>
                      <a:pt x="753" y="397"/>
                    </a:lnTo>
                    <a:lnTo>
                      <a:pt x="764" y="397"/>
                    </a:lnTo>
                    <a:lnTo>
                      <a:pt x="776" y="395"/>
                    </a:lnTo>
                    <a:lnTo>
                      <a:pt x="784" y="391"/>
                    </a:lnTo>
                    <a:lnTo>
                      <a:pt x="790" y="387"/>
                    </a:lnTo>
                    <a:lnTo>
                      <a:pt x="792" y="387"/>
                    </a:lnTo>
                    <a:lnTo>
                      <a:pt x="798" y="384"/>
                    </a:lnTo>
                    <a:lnTo>
                      <a:pt x="807" y="382"/>
                    </a:lnTo>
                    <a:lnTo>
                      <a:pt x="817" y="380"/>
                    </a:lnTo>
                    <a:lnTo>
                      <a:pt x="829" y="376"/>
                    </a:lnTo>
                    <a:lnTo>
                      <a:pt x="839" y="373"/>
                    </a:lnTo>
                    <a:lnTo>
                      <a:pt x="847" y="368"/>
                    </a:lnTo>
                    <a:lnTo>
                      <a:pt x="852" y="365"/>
                    </a:lnTo>
                    <a:lnTo>
                      <a:pt x="823" y="361"/>
                    </a:lnTo>
                    <a:lnTo>
                      <a:pt x="767" y="351"/>
                    </a:lnTo>
                    <a:lnTo>
                      <a:pt x="729" y="351"/>
                    </a:lnTo>
                    <a:lnTo>
                      <a:pt x="726" y="339"/>
                    </a:lnTo>
                    <a:lnTo>
                      <a:pt x="730" y="336"/>
                    </a:lnTo>
                    <a:lnTo>
                      <a:pt x="723" y="275"/>
                    </a:lnTo>
                    <a:lnTo>
                      <a:pt x="717" y="266"/>
                    </a:lnTo>
                    <a:lnTo>
                      <a:pt x="788" y="242"/>
                    </a:lnTo>
                    <a:lnTo>
                      <a:pt x="803" y="221"/>
                    </a:lnTo>
                    <a:lnTo>
                      <a:pt x="810" y="222"/>
                    </a:lnTo>
                    <a:lnTo>
                      <a:pt x="818" y="223"/>
                    </a:lnTo>
                    <a:lnTo>
                      <a:pt x="828" y="225"/>
                    </a:lnTo>
                    <a:lnTo>
                      <a:pt x="837" y="229"/>
                    </a:lnTo>
                    <a:lnTo>
                      <a:pt x="845" y="234"/>
                    </a:lnTo>
                    <a:lnTo>
                      <a:pt x="853" y="240"/>
                    </a:lnTo>
                    <a:lnTo>
                      <a:pt x="859" y="250"/>
                    </a:lnTo>
                    <a:lnTo>
                      <a:pt x="862" y="261"/>
                    </a:lnTo>
                    <a:lnTo>
                      <a:pt x="863" y="268"/>
                    </a:lnTo>
                    <a:lnTo>
                      <a:pt x="867" y="284"/>
                    </a:lnTo>
                    <a:lnTo>
                      <a:pt x="875" y="306"/>
                    </a:lnTo>
                    <a:lnTo>
                      <a:pt x="890" y="333"/>
                    </a:lnTo>
                    <a:lnTo>
                      <a:pt x="899" y="345"/>
                    </a:lnTo>
                    <a:lnTo>
                      <a:pt x="912" y="358"/>
                    </a:lnTo>
                    <a:lnTo>
                      <a:pt x="927" y="371"/>
                    </a:lnTo>
                    <a:lnTo>
                      <a:pt x="944" y="382"/>
                    </a:lnTo>
                    <a:lnTo>
                      <a:pt x="966" y="394"/>
                    </a:lnTo>
                    <a:lnTo>
                      <a:pt x="990" y="402"/>
                    </a:lnTo>
                    <a:lnTo>
                      <a:pt x="1018" y="409"/>
                    </a:lnTo>
                    <a:lnTo>
                      <a:pt x="1050" y="412"/>
                    </a:lnTo>
                    <a:lnTo>
                      <a:pt x="1050" y="403"/>
                    </a:lnTo>
                    <a:lnTo>
                      <a:pt x="995" y="395"/>
                    </a:lnTo>
                    <a:lnTo>
                      <a:pt x="952" y="377"/>
                    </a:lnTo>
                    <a:lnTo>
                      <a:pt x="920" y="356"/>
                    </a:lnTo>
                    <a:lnTo>
                      <a:pt x="898" y="330"/>
                    </a:lnTo>
                    <a:lnTo>
                      <a:pt x="883" y="306"/>
                    </a:lnTo>
                    <a:lnTo>
                      <a:pt x="875" y="284"/>
                    </a:lnTo>
                    <a:lnTo>
                      <a:pt x="871" y="268"/>
                    </a:lnTo>
                    <a:lnTo>
                      <a:pt x="870" y="261"/>
                    </a:lnTo>
                    <a:lnTo>
                      <a:pt x="867" y="249"/>
                    </a:lnTo>
                    <a:lnTo>
                      <a:pt x="861" y="238"/>
                    </a:lnTo>
                    <a:lnTo>
                      <a:pt x="853" y="230"/>
                    </a:lnTo>
                    <a:lnTo>
                      <a:pt x="845" y="224"/>
                    </a:lnTo>
                    <a:lnTo>
                      <a:pt x="835" y="220"/>
                    </a:lnTo>
                    <a:lnTo>
                      <a:pt x="825" y="216"/>
                    </a:lnTo>
                    <a:lnTo>
                      <a:pt x="817" y="214"/>
                    </a:lnTo>
                    <a:lnTo>
                      <a:pt x="809" y="213"/>
                    </a:lnTo>
                    <a:lnTo>
                      <a:pt x="818" y="200"/>
                    </a:lnTo>
                    <a:lnTo>
                      <a:pt x="820" y="187"/>
                    </a:lnTo>
                    <a:lnTo>
                      <a:pt x="822" y="159"/>
                    </a:lnTo>
                    <a:lnTo>
                      <a:pt x="821" y="121"/>
                    </a:lnTo>
                    <a:lnTo>
                      <a:pt x="813" y="86"/>
                    </a:lnTo>
                    <a:lnTo>
                      <a:pt x="810" y="85"/>
                    </a:lnTo>
                    <a:lnTo>
                      <a:pt x="806" y="83"/>
                    </a:lnTo>
                    <a:lnTo>
                      <a:pt x="798" y="80"/>
                    </a:lnTo>
                    <a:lnTo>
                      <a:pt x="790" y="82"/>
                    </a:lnTo>
                    <a:lnTo>
                      <a:pt x="787" y="76"/>
                    </a:lnTo>
                    <a:lnTo>
                      <a:pt x="791" y="74"/>
                    </a:lnTo>
                    <a:lnTo>
                      <a:pt x="798" y="67"/>
                    </a:lnTo>
                    <a:lnTo>
                      <a:pt x="803" y="54"/>
                    </a:lnTo>
                    <a:lnTo>
                      <a:pt x="805" y="38"/>
                    </a:lnTo>
                    <a:lnTo>
                      <a:pt x="802" y="34"/>
                    </a:lnTo>
                    <a:lnTo>
                      <a:pt x="795" y="25"/>
                    </a:lnTo>
                    <a:lnTo>
                      <a:pt x="786" y="16"/>
                    </a:lnTo>
                    <a:lnTo>
                      <a:pt x="776" y="12"/>
                    </a:lnTo>
                    <a:lnTo>
                      <a:pt x="752" y="22"/>
                    </a:lnTo>
                    <a:lnTo>
                      <a:pt x="748" y="27"/>
                    </a:lnTo>
                    <a:lnTo>
                      <a:pt x="741" y="40"/>
                    </a:lnTo>
                    <a:lnTo>
                      <a:pt x="735" y="59"/>
                    </a:lnTo>
                    <a:lnTo>
                      <a:pt x="734" y="78"/>
                    </a:lnTo>
                    <a:lnTo>
                      <a:pt x="737" y="82"/>
                    </a:lnTo>
                    <a:lnTo>
                      <a:pt x="735" y="82"/>
                    </a:lnTo>
                    <a:lnTo>
                      <a:pt x="731" y="84"/>
                    </a:lnTo>
                    <a:lnTo>
                      <a:pt x="724" y="85"/>
                    </a:lnTo>
                    <a:lnTo>
                      <a:pt x="716" y="87"/>
                    </a:lnTo>
                    <a:lnTo>
                      <a:pt x="708" y="91"/>
                    </a:lnTo>
                    <a:lnTo>
                      <a:pt x="700" y="94"/>
                    </a:lnTo>
                    <a:lnTo>
                      <a:pt x="693" y="98"/>
                    </a:lnTo>
                    <a:lnTo>
                      <a:pt x="688" y="101"/>
                    </a:lnTo>
                    <a:lnTo>
                      <a:pt x="686" y="123"/>
                    </a:lnTo>
                    <a:lnTo>
                      <a:pt x="657" y="166"/>
                    </a:lnTo>
                    <a:lnTo>
                      <a:pt x="599" y="181"/>
                    </a:lnTo>
                    <a:lnTo>
                      <a:pt x="588" y="187"/>
                    </a:lnTo>
                    <a:lnTo>
                      <a:pt x="572" y="186"/>
                    </a:lnTo>
                    <a:lnTo>
                      <a:pt x="573" y="184"/>
                    </a:lnTo>
                    <a:lnTo>
                      <a:pt x="576" y="178"/>
                    </a:lnTo>
                    <a:lnTo>
                      <a:pt x="580" y="170"/>
                    </a:lnTo>
                    <a:lnTo>
                      <a:pt x="586" y="160"/>
                    </a:lnTo>
                    <a:lnTo>
                      <a:pt x="593" y="149"/>
                    </a:lnTo>
                    <a:lnTo>
                      <a:pt x="599" y="140"/>
                    </a:lnTo>
                    <a:lnTo>
                      <a:pt x="605" y="133"/>
                    </a:lnTo>
                    <a:lnTo>
                      <a:pt x="612" y="129"/>
                    </a:lnTo>
                    <a:lnTo>
                      <a:pt x="613" y="126"/>
                    </a:lnTo>
                    <a:lnTo>
                      <a:pt x="616" y="118"/>
                    </a:lnTo>
                    <a:lnTo>
                      <a:pt x="618" y="110"/>
                    </a:lnTo>
                    <a:lnTo>
                      <a:pt x="619" y="102"/>
                    </a:lnTo>
                    <a:lnTo>
                      <a:pt x="624" y="100"/>
                    </a:lnTo>
                    <a:lnTo>
                      <a:pt x="625" y="99"/>
                    </a:lnTo>
                    <a:lnTo>
                      <a:pt x="627" y="95"/>
                    </a:lnTo>
                    <a:lnTo>
                      <a:pt x="627" y="88"/>
                    </a:lnTo>
                    <a:lnTo>
                      <a:pt x="624" y="78"/>
                    </a:lnTo>
                    <a:lnTo>
                      <a:pt x="623" y="75"/>
                    </a:lnTo>
                    <a:lnTo>
                      <a:pt x="620" y="68"/>
                    </a:lnTo>
                    <a:lnTo>
                      <a:pt x="619" y="57"/>
                    </a:lnTo>
                    <a:lnTo>
                      <a:pt x="619" y="47"/>
                    </a:lnTo>
                    <a:lnTo>
                      <a:pt x="619" y="44"/>
                    </a:lnTo>
                    <a:lnTo>
                      <a:pt x="618" y="33"/>
                    </a:lnTo>
                    <a:lnTo>
                      <a:pt x="612" y="22"/>
                    </a:lnTo>
                    <a:lnTo>
                      <a:pt x="599" y="12"/>
                    </a:lnTo>
                    <a:lnTo>
                      <a:pt x="583" y="9"/>
                    </a:lnTo>
                    <a:lnTo>
                      <a:pt x="582" y="7"/>
                    </a:lnTo>
                    <a:lnTo>
                      <a:pt x="578" y="1"/>
                    </a:lnTo>
                    <a:lnTo>
                      <a:pt x="570" y="0"/>
                    </a:lnTo>
                    <a:lnTo>
                      <a:pt x="557" y="8"/>
                    </a:lnTo>
                    <a:lnTo>
                      <a:pt x="555" y="10"/>
                    </a:lnTo>
                    <a:lnTo>
                      <a:pt x="550" y="15"/>
                    </a:lnTo>
                    <a:lnTo>
                      <a:pt x="545" y="23"/>
                    </a:lnTo>
                    <a:lnTo>
                      <a:pt x="545" y="30"/>
                    </a:lnTo>
                    <a:lnTo>
                      <a:pt x="548" y="36"/>
                    </a:lnTo>
                    <a:lnTo>
                      <a:pt x="546" y="41"/>
                    </a:lnTo>
                    <a:lnTo>
                      <a:pt x="546" y="54"/>
                    </a:lnTo>
                    <a:lnTo>
                      <a:pt x="548" y="70"/>
                    </a:lnTo>
                    <a:lnTo>
                      <a:pt x="551" y="84"/>
                    </a:lnTo>
                    <a:lnTo>
                      <a:pt x="506" y="91"/>
                    </a:lnTo>
                    <a:lnTo>
                      <a:pt x="506" y="100"/>
                    </a:lnTo>
                    <a:lnTo>
                      <a:pt x="453" y="149"/>
                    </a:lnTo>
                    <a:lnTo>
                      <a:pt x="385" y="181"/>
                    </a:lnTo>
                    <a:lnTo>
                      <a:pt x="369" y="184"/>
                    </a:lnTo>
                    <a:lnTo>
                      <a:pt x="370" y="182"/>
                    </a:lnTo>
                    <a:lnTo>
                      <a:pt x="374" y="176"/>
                    </a:lnTo>
                    <a:lnTo>
                      <a:pt x="378" y="168"/>
                    </a:lnTo>
                    <a:lnTo>
                      <a:pt x="385" y="158"/>
                    </a:lnTo>
                    <a:lnTo>
                      <a:pt x="391" y="147"/>
                    </a:lnTo>
                    <a:lnTo>
                      <a:pt x="397" y="136"/>
                    </a:lnTo>
                    <a:lnTo>
                      <a:pt x="401" y="124"/>
                    </a:lnTo>
                    <a:lnTo>
                      <a:pt x="404" y="115"/>
                    </a:lnTo>
                    <a:lnTo>
                      <a:pt x="404" y="113"/>
                    </a:lnTo>
                    <a:lnTo>
                      <a:pt x="402" y="106"/>
                    </a:lnTo>
                    <a:lnTo>
                      <a:pt x="398" y="99"/>
                    </a:lnTo>
                    <a:lnTo>
                      <a:pt x="387" y="91"/>
                    </a:lnTo>
                    <a:lnTo>
                      <a:pt x="401" y="74"/>
                    </a:lnTo>
                    <a:lnTo>
                      <a:pt x="413" y="52"/>
                    </a:lnTo>
                    <a:lnTo>
                      <a:pt x="414" y="49"/>
                    </a:lnTo>
                    <a:lnTo>
                      <a:pt x="415" y="42"/>
                    </a:lnTo>
                    <a:lnTo>
                      <a:pt x="414" y="33"/>
                    </a:lnTo>
                    <a:lnTo>
                      <a:pt x="409" y="26"/>
                    </a:lnTo>
                    <a:lnTo>
                      <a:pt x="408" y="25"/>
                    </a:lnTo>
                    <a:lnTo>
                      <a:pt x="406" y="24"/>
                    </a:lnTo>
                    <a:lnTo>
                      <a:pt x="400" y="22"/>
                    </a:lnTo>
                    <a:lnTo>
                      <a:pt x="394" y="19"/>
                    </a:lnTo>
                    <a:lnTo>
                      <a:pt x="385" y="18"/>
                    </a:lnTo>
                    <a:lnTo>
                      <a:pt x="375" y="17"/>
                    </a:lnTo>
                    <a:lnTo>
                      <a:pt x="362" y="17"/>
                    </a:lnTo>
                    <a:lnTo>
                      <a:pt x="348" y="18"/>
                    </a:lnTo>
                    <a:lnTo>
                      <a:pt x="347" y="19"/>
                    </a:lnTo>
                    <a:lnTo>
                      <a:pt x="346" y="21"/>
                    </a:lnTo>
                    <a:lnTo>
                      <a:pt x="346" y="24"/>
                    </a:lnTo>
                    <a:lnTo>
                      <a:pt x="351" y="29"/>
                    </a:lnTo>
                    <a:lnTo>
                      <a:pt x="346" y="38"/>
                    </a:lnTo>
                    <a:lnTo>
                      <a:pt x="346" y="45"/>
                    </a:lnTo>
                    <a:lnTo>
                      <a:pt x="344" y="49"/>
                    </a:lnTo>
                    <a:lnTo>
                      <a:pt x="345" y="69"/>
                    </a:lnTo>
                    <a:lnTo>
                      <a:pt x="302" y="65"/>
                    </a:lnTo>
                    <a:lnTo>
                      <a:pt x="226" y="130"/>
                    </a:lnTo>
                    <a:lnTo>
                      <a:pt x="208" y="146"/>
                    </a:lnTo>
                    <a:lnTo>
                      <a:pt x="129" y="174"/>
                    </a:lnTo>
                    <a:lnTo>
                      <a:pt x="119" y="177"/>
                    </a:lnTo>
                    <a:lnTo>
                      <a:pt x="103" y="176"/>
                    </a:lnTo>
                    <a:lnTo>
                      <a:pt x="86" y="173"/>
                    </a:lnTo>
                    <a:lnTo>
                      <a:pt x="67" y="183"/>
                    </a:lnTo>
                    <a:lnTo>
                      <a:pt x="71" y="206"/>
                    </a:lnTo>
                    <a:lnTo>
                      <a:pt x="99" y="216"/>
                    </a:lnTo>
                    <a:lnTo>
                      <a:pt x="121" y="213"/>
                    </a:lnTo>
                    <a:lnTo>
                      <a:pt x="127" y="208"/>
                    </a:lnTo>
                    <a:lnTo>
                      <a:pt x="132" y="211"/>
                    </a:lnTo>
                    <a:lnTo>
                      <a:pt x="201" y="191"/>
                    </a:lnTo>
                    <a:lnTo>
                      <a:pt x="207" y="181"/>
                    </a:lnTo>
                    <a:lnTo>
                      <a:pt x="216" y="178"/>
                    </a:lnTo>
                    <a:lnTo>
                      <a:pt x="184" y="211"/>
                    </a:lnTo>
                    <a:lnTo>
                      <a:pt x="182" y="222"/>
                    </a:lnTo>
                    <a:lnTo>
                      <a:pt x="117" y="246"/>
                    </a:lnTo>
                    <a:lnTo>
                      <a:pt x="112" y="265"/>
                    </a:lnTo>
                    <a:lnTo>
                      <a:pt x="73" y="342"/>
                    </a:lnTo>
                    <a:lnTo>
                      <a:pt x="71" y="352"/>
                    </a:lnTo>
                    <a:lnTo>
                      <a:pt x="49" y="353"/>
                    </a:lnTo>
                    <a:lnTo>
                      <a:pt x="44" y="358"/>
                    </a:lnTo>
                    <a:lnTo>
                      <a:pt x="0" y="360"/>
                    </a:lnTo>
                    <a:lnTo>
                      <a:pt x="0" y="361"/>
                    </a:lnTo>
                    <a:lnTo>
                      <a:pt x="0" y="364"/>
                    </a:lnTo>
                    <a:lnTo>
                      <a:pt x="1" y="365"/>
                    </a:lnTo>
                    <a:lnTo>
                      <a:pt x="4" y="367"/>
                    </a:lnTo>
                    <a:lnTo>
                      <a:pt x="7" y="371"/>
                    </a:lnTo>
                    <a:lnTo>
                      <a:pt x="12" y="373"/>
                    </a:lnTo>
                    <a:lnTo>
                      <a:pt x="19" y="375"/>
                    </a:lnTo>
                    <a:lnTo>
                      <a:pt x="28" y="379"/>
                    </a:lnTo>
                    <a:lnTo>
                      <a:pt x="40" y="381"/>
                    </a:lnTo>
                    <a:lnTo>
                      <a:pt x="54" y="382"/>
                    </a:lnTo>
                    <a:lnTo>
                      <a:pt x="72" y="384"/>
                    </a:lnTo>
                    <a:lnTo>
                      <a:pt x="94" y="384"/>
                    </a:lnTo>
                    <a:lnTo>
                      <a:pt x="119" y="386"/>
                    </a:lnTo>
                    <a:lnTo>
                      <a:pt x="148" y="384"/>
                    </a:lnTo>
                    <a:lnTo>
                      <a:pt x="181" y="383"/>
                    </a:lnTo>
                    <a:lnTo>
                      <a:pt x="188" y="386"/>
                    </a:lnTo>
                    <a:lnTo>
                      <a:pt x="355" y="384"/>
                    </a:lnTo>
                    <a:lnTo>
                      <a:pt x="358" y="384"/>
                    </a:lnTo>
                    <a:lnTo>
                      <a:pt x="362" y="386"/>
                    </a:lnTo>
                    <a:lnTo>
                      <a:pt x="371" y="387"/>
                    </a:lnTo>
                    <a:lnTo>
                      <a:pt x="382" y="388"/>
                    </a:lnTo>
                    <a:lnTo>
                      <a:pt x="396" y="389"/>
                    </a:lnTo>
                    <a:lnTo>
                      <a:pt x="411" y="390"/>
                    </a:lnTo>
                    <a:lnTo>
                      <a:pt x="428" y="392"/>
                    </a:lnTo>
                    <a:lnTo>
                      <a:pt x="446" y="394"/>
                    </a:lnTo>
                    <a:lnTo>
                      <a:pt x="465" y="396"/>
                    </a:lnTo>
                    <a:lnTo>
                      <a:pt x="484" y="397"/>
                    </a:lnTo>
                    <a:lnTo>
                      <a:pt x="503" y="398"/>
                    </a:lnTo>
                    <a:lnTo>
                      <a:pt x="522" y="399"/>
                    </a:lnTo>
                    <a:lnTo>
                      <a:pt x="540" y="400"/>
                    </a:lnTo>
                    <a:lnTo>
                      <a:pt x="557" y="400"/>
                    </a:lnTo>
                    <a:lnTo>
                      <a:pt x="572" y="400"/>
                    </a:lnTo>
                    <a:lnTo>
                      <a:pt x="585" y="400"/>
                    </a:lnTo>
                    <a:lnTo>
                      <a:pt x="589" y="397"/>
                    </a:lnTo>
                    <a:lnTo>
                      <a:pt x="591" y="397"/>
                    </a:lnTo>
                    <a:lnTo>
                      <a:pt x="596" y="396"/>
                    </a:lnTo>
                    <a:lnTo>
                      <a:pt x="604" y="395"/>
                    </a:lnTo>
                    <a:lnTo>
                      <a:pt x="616" y="394"/>
                    </a:lnTo>
                    <a:lnTo>
                      <a:pt x="628" y="392"/>
                    </a:lnTo>
                    <a:lnTo>
                      <a:pt x="642" y="391"/>
                    </a:lnTo>
                    <a:lnTo>
                      <a:pt x="658" y="390"/>
                    </a:lnTo>
                    <a:lnTo>
                      <a:pt x="674" y="390"/>
                    </a:lnTo>
                    <a:lnTo>
                      <a:pt x="673" y="3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78" name="Freeform 1034"/>
              <p:cNvSpPr>
                <a:spLocks/>
              </p:cNvSpPr>
              <p:nvPr/>
            </p:nvSpPr>
            <p:spPr bwMode="auto">
              <a:xfrm>
                <a:off x="2717" y="965"/>
                <a:ext cx="17" cy="11"/>
              </a:xfrm>
              <a:custGeom>
                <a:avLst/>
                <a:gdLst>
                  <a:gd name="T0" fmla="*/ 0 w 35"/>
                  <a:gd name="T1" fmla="*/ 1 h 22"/>
                  <a:gd name="T2" fmla="*/ 0 w 35"/>
                  <a:gd name="T3" fmla="*/ 0 h 22"/>
                  <a:gd name="T4" fmla="*/ 0 w 35"/>
                  <a:gd name="T5" fmla="*/ 1 h 22"/>
                  <a:gd name="T6" fmla="*/ 0 w 35"/>
                  <a:gd name="T7" fmla="*/ 1 h 22"/>
                  <a:gd name="T8" fmla="*/ 0 w 35"/>
                  <a:gd name="T9" fmla="*/ 1 h 22"/>
                  <a:gd name="T10" fmla="*/ 0 w 35"/>
                  <a:gd name="T11" fmla="*/ 1 h 22"/>
                  <a:gd name="T12" fmla="*/ 0 w 35"/>
                  <a:gd name="T13" fmla="*/ 1 h 22"/>
                  <a:gd name="T14" fmla="*/ 0 60000 65536"/>
                  <a:gd name="T15" fmla="*/ 0 60000 65536"/>
                  <a:gd name="T16" fmla="*/ 0 60000 65536"/>
                  <a:gd name="T17" fmla="*/ 0 60000 65536"/>
                  <a:gd name="T18" fmla="*/ 0 60000 65536"/>
                  <a:gd name="T19" fmla="*/ 0 60000 65536"/>
                  <a:gd name="T20" fmla="*/ 0 60000 65536"/>
                  <a:gd name="T21" fmla="*/ 0 w 35"/>
                  <a:gd name="T22" fmla="*/ 0 h 22"/>
                  <a:gd name="T23" fmla="*/ 35 w 35"/>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2">
                    <a:moveTo>
                      <a:pt x="0" y="6"/>
                    </a:moveTo>
                    <a:lnTo>
                      <a:pt x="8" y="0"/>
                    </a:lnTo>
                    <a:lnTo>
                      <a:pt x="19" y="3"/>
                    </a:lnTo>
                    <a:lnTo>
                      <a:pt x="31" y="4"/>
                    </a:lnTo>
                    <a:lnTo>
                      <a:pt x="35" y="17"/>
                    </a:lnTo>
                    <a:lnTo>
                      <a:pt x="5" y="22"/>
                    </a:lnTo>
                    <a:lnTo>
                      <a:pt x="0" y="6"/>
                    </a:lnTo>
                    <a:close/>
                  </a:path>
                </a:pathLst>
              </a:cu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79" name="Freeform 1035"/>
              <p:cNvSpPr>
                <a:spLocks/>
              </p:cNvSpPr>
              <p:nvPr/>
            </p:nvSpPr>
            <p:spPr bwMode="auto">
              <a:xfrm>
                <a:off x="2739" y="922"/>
                <a:ext cx="80" cy="52"/>
              </a:xfrm>
              <a:custGeom>
                <a:avLst/>
                <a:gdLst>
                  <a:gd name="T0" fmla="*/ 0 w 161"/>
                  <a:gd name="T1" fmla="*/ 1 h 104"/>
                  <a:gd name="T2" fmla="*/ 0 w 161"/>
                  <a:gd name="T3" fmla="*/ 1 h 104"/>
                  <a:gd name="T4" fmla="*/ 0 w 161"/>
                  <a:gd name="T5" fmla="*/ 1 h 104"/>
                  <a:gd name="T6" fmla="*/ 0 w 161"/>
                  <a:gd name="T7" fmla="*/ 1 h 104"/>
                  <a:gd name="T8" fmla="*/ 0 w 161"/>
                  <a:gd name="T9" fmla="*/ 1 h 104"/>
                  <a:gd name="T10" fmla="*/ 0 w 161"/>
                  <a:gd name="T11" fmla="*/ 1 h 104"/>
                  <a:gd name="T12" fmla="*/ 0 w 161"/>
                  <a:gd name="T13" fmla="*/ 1 h 104"/>
                  <a:gd name="T14" fmla="*/ 0 w 161"/>
                  <a:gd name="T15" fmla="*/ 1 h 104"/>
                  <a:gd name="T16" fmla="*/ 0 w 161"/>
                  <a:gd name="T17" fmla="*/ 1 h 104"/>
                  <a:gd name="T18" fmla="*/ 0 w 161"/>
                  <a:gd name="T19" fmla="*/ 1 h 104"/>
                  <a:gd name="T20" fmla="*/ 0 w 161"/>
                  <a:gd name="T21" fmla="*/ 1 h 104"/>
                  <a:gd name="T22" fmla="*/ 0 w 161"/>
                  <a:gd name="T23" fmla="*/ 1 h 104"/>
                  <a:gd name="T24" fmla="*/ 0 w 161"/>
                  <a:gd name="T25" fmla="*/ 1 h 104"/>
                  <a:gd name="T26" fmla="*/ 0 w 161"/>
                  <a:gd name="T27" fmla="*/ 1 h 104"/>
                  <a:gd name="T28" fmla="*/ 0 w 161"/>
                  <a:gd name="T29" fmla="*/ 1 h 104"/>
                  <a:gd name="T30" fmla="*/ 0 w 161"/>
                  <a:gd name="T31" fmla="*/ 1 h 104"/>
                  <a:gd name="T32" fmla="*/ 0 w 161"/>
                  <a:gd name="T33" fmla="*/ 1 h 104"/>
                  <a:gd name="T34" fmla="*/ 0 w 161"/>
                  <a:gd name="T35" fmla="*/ 1 h 104"/>
                  <a:gd name="T36" fmla="*/ 0 w 161"/>
                  <a:gd name="T37" fmla="*/ 1 h 104"/>
                  <a:gd name="T38" fmla="*/ 0 w 161"/>
                  <a:gd name="T39" fmla="*/ 1 h 104"/>
                  <a:gd name="T40" fmla="*/ 0 w 161"/>
                  <a:gd name="T41" fmla="*/ 1 h 104"/>
                  <a:gd name="T42" fmla="*/ 0 w 161"/>
                  <a:gd name="T43" fmla="*/ 1 h 104"/>
                  <a:gd name="T44" fmla="*/ 0 w 161"/>
                  <a:gd name="T45" fmla="*/ 1 h 104"/>
                  <a:gd name="T46" fmla="*/ 0 w 161"/>
                  <a:gd name="T47" fmla="*/ 1 h 104"/>
                  <a:gd name="T48" fmla="*/ 0 w 161"/>
                  <a:gd name="T49" fmla="*/ 1 h 104"/>
                  <a:gd name="T50" fmla="*/ 0 w 161"/>
                  <a:gd name="T51" fmla="*/ 1 h 104"/>
                  <a:gd name="T52" fmla="*/ 0 w 161"/>
                  <a:gd name="T53" fmla="*/ 1 h 104"/>
                  <a:gd name="T54" fmla="*/ 0 w 161"/>
                  <a:gd name="T55" fmla="*/ 1 h 104"/>
                  <a:gd name="T56" fmla="*/ 0 w 161"/>
                  <a:gd name="T57" fmla="*/ 1 h 104"/>
                  <a:gd name="T58" fmla="*/ 0 w 161"/>
                  <a:gd name="T59" fmla="*/ 1 h 104"/>
                  <a:gd name="T60" fmla="*/ 0 w 161"/>
                  <a:gd name="T61" fmla="*/ 1 h 104"/>
                  <a:gd name="T62" fmla="*/ 0 w 161"/>
                  <a:gd name="T63" fmla="*/ 1 h 104"/>
                  <a:gd name="T64" fmla="*/ 0 w 161"/>
                  <a:gd name="T65" fmla="*/ 0 h 104"/>
                  <a:gd name="T66" fmla="*/ 0 w 161"/>
                  <a:gd name="T67" fmla="*/ 1 h 104"/>
                  <a:gd name="T68" fmla="*/ 0 w 161"/>
                  <a:gd name="T69" fmla="*/ 1 h 104"/>
                  <a:gd name="T70" fmla="*/ 0 w 161"/>
                  <a:gd name="T71" fmla="*/ 1 h 104"/>
                  <a:gd name="T72" fmla="*/ 0 w 161"/>
                  <a:gd name="T73" fmla="*/ 1 h 104"/>
                  <a:gd name="T74" fmla="*/ 0 w 161"/>
                  <a:gd name="T75" fmla="*/ 1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104"/>
                  <a:gd name="T116" fmla="*/ 161 w 161"/>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104">
                    <a:moveTo>
                      <a:pt x="1" y="88"/>
                    </a:moveTo>
                    <a:lnTo>
                      <a:pt x="0" y="89"/>
                    </a:lnTo>
                    <a:lnTo>
                      <a:pt x="0" y="92"/>
                    </a:lnTo>
                    <a:lnTo>
                      <a:pt x="0" y="98"/>
                    </a:lnTo>
                    <a:lnTo>
                      <a:pt x="5" y="104"/>
                    </a:lnTo>
                    <a:lnTo>
                      <a:pt x="8" y="96"/>
                    </a:lnTo>
                    <a:lnTo>
                      <a:pt x="9" y="96"/>
                    </a:lnTo>
                    <a:lnTo>
                      <a:pt x="12" y="96"/>
                    </a:lnTo>
                    <a:lnTo>
                      <a:pt x="16" y="97"/>
                    </a:lnTo>
                    <a:lnTo>
                      <a:pt x="23" y="97"/>
                    </a:lnTo>
                    <a:lnTo>
                      <a:pt x="30" y="96"/>
                    </a:lnTo>
                    <a:lnTo>
                      <a:pt x="38" y="95"/>
                    </a:lnTo>
                    <a:lnTo>
                      <a:pt x="46" y="91"/>
                    </a:lnTo>
                    <a:lnTo>
                      <a:pt x="55" y="88"/>
                    </a:lnTo>
                    <a:lnTo>
                      <a:pt x="77" y="82"/>
                    </a:lnTo>
                    <a:lnTo>
                      <a:pt x="78" y="82"/>
                    </a:lnTo>
                    <a:lnTo>
                      <a:pt x="82" y="80"/>
                    </a:lnTo>
                    <a:lnTo>
                      <a:pt x="85" y="76"/>
                    </a:lnTo>
                    <a:lnTo>
                      <a:pt x="88" y="67"/>
                    </a:lnTo>
                    <a:lnTo>
                      <a:pt x="104" y="50"/>
                    </a:lnTo>
                    <a:lnTo>
                      <a:pt x="109" y="50"/>
                    </a:lnTo>
                    <a:lnTo>
                      <a:pt x="111" y="49"/>
                    </a:lnTo>
                    <a:lnTo>
                      <a:pt x="115" y="44"/>
                    </a:lnTo>
                    <a:lnTo>
                      <a:pt x="120" y="39"/>
                    </a:lnTo>
                    <a:lnTo>
                      <a:pt x="127" y="35"/>
                    </a:lnTo>
                    <a:lnTo>
                      <a:pt x="129" y="35"/>
                    </a:lnTo>
                    <a:lnTo>
                      <a:pt x="134" y="32"/>
                    </a:lnTo>
                    <a:lnTo>
                      <a:pt x="139" y="30"/>
                    </a:lnTo>
                    <a:lnTo>
                      <a:pt x="146" y="27"/>
                    </a:lnTo>
                    <a:lnTo>
                      <a:pt x="153" y="22"/>
                    </a:lnTo>
                    <a:lnTo>
                      <a:pt x="158" y="16"/>
                    </a:lnTo>
                    <a:lnTo>
                      <a:pt x="161" y="8"/>
                    </a:lnTo>
                    <a:lnTo>
                      <a:pt x="160" y="0"/>
                    </a:lnTo>
                    <a:lnTo>
                      <a:pt x="134" y="20"/>
                    </a:lnTo>
                    <a:lnTo>
                      <a:pt x="113" y="41"/>
                    </a:lnTo>
                    <a:lnTo>
                      <a:pt x="104" y="42"/>
                    </a:lnTo>
                    <a:lnTo>
                      <a:pt x="86" y="58"/>
                    </a:lnTo>
                    <a:lnTo>
                      <a:pt x="1" y="88"/>
                    </a:lnTo>
                    <a:close/>
                  </a:path>
                </a:pathLst>
              </a:custGeom>
              <a:solidFill>
                <a:srgbClr val="33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0" name="Freeform 1036"/>
              <p:cNvSpPr>
                <a:spLocks/>
              </p:cNvSpPr>
              <p:nvPr/>
            </p:nvSpPr>
            <p:spPr bwMode="auto">
              <a:xfrm>
                <a:off x="2824" y="924"/>
                <a:ext cx="3" cy="7"/>
              </a:xfrm>
              <a:custGeom>
                <a:avLst/>
                <a:gdLst>
                  <a:gd name="T0" fmla="*/ 0 w 4"/>
                  <a:gd name="T1" fmla="*/ 0 h 15"/>
                  <a:gd name="T2" fmla="*/ 0 w 4"/>
                  <a:gd name="T3" fmla="*/ 0 h 15"/>
                  <a:gd name="T4" fmla="*/ 1 w 4"/>
                  <a:gd name="T5" fmla="*/ 0 h 15"/>
                  <a:gd name="T6" fmla="*/ 1 w 4"/>
                  <a:gd name="T7" fmla="*/ 0 h 15"/>
                  <a:gd name="T8" fmla="*/ 1 w 4"/>
                  <a:gd name="T9" fmla="*/ 0 h 15"/>
                  <a:gd name="T10" fmla="*/ 2 w 4"/>
                  <a:gd name="T11" fmla="*/ 0 h 15"/>
                  <a:gd name="T12" fmla="*/ 2 w 4"/>
                  <a:gd name="T13" fmla="*/ 0 h 15"/>
                  <a:gd name="T14" fmla="*/ 2 w 4"/>
                  <a:gd name="T15" fmla="*/ 0 h 15"/>
                  <a:gd name="T16" fmla="*/ 0 w 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5"/>
                  <a:gd name="T29" fmla="*/ 4 w 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5">
                    <a:moveTo>
                      <a:pt x="0" y="0"/>
                    </a:moveTo>
                    <a:lnTo>
                      <a:pt x="0" y="2"/>
                    </a:lnTo>
                    <a:lnTo>
                      <a:pt x="1" y="5"/>
                    </a:lnTo>
                    <a:lnTo>
                      <a:pt x="1" y="11"/>
                    </a:lnTo>
                    <a:lnTo>
                      <a:pt x="1" y="15"/>
                    </a:lnTo>
                    <a:lnTo>
                      <a:pt x="2" y="13"/>
                    </a:lnTo>
                    <a:lnTo>
                      <a:pt x="4" y="9"/>
                    </a:lnTo>
                    <a:lnTo>
                      <a:pt x="4" y="4"/>
                    </a:lnTo>
                    <a:lnTo>
                      <a:pt x="0" y="0"/>
                    </a:lnTo>
                    <a:close/>
                  </a:path>
                </a:pathLst>
              </a:custGeom>
              <a:solidFill>
                <a:srgbClr val="33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1" name="Freeform 1037"/>
              <p:cNvSpPr>
                <a:spLocks/>
              </p:cNvSpPr>
              <p:nvPr/>
            </p:nvSpPr>
            <p:spPr bwMode="auto">
              <a:xfrm>
                <a:off x="2776" y="910"/>
                <a:ext cx="100" cy="76"/>
              </a:xfrm>
              <a:custGeom>
                <a:avLst/>
                <a:gdLst>
                  <a:gd name="T0" fmla="*/ 1 w 200"/>
                  <a:gd name="T1" fmla="*/ 1 h 152"/>
                  <a:gd name="T2" fmla="*/ 1 w 200"/>
                  <a:gd name="T3" fmla="*/ 0 h 152"/>
                  <a:gd name="T4" fmla="*/ 1 w 200"/>
                  <a:gd name="T5" fmla="*/ 0 h 152"/>
                  <a:gd name="T6" fmla="*/ 1 w 200"/>
                  <a:gd name="T7" fmla="*/ 0 h 152"/>
                  <a:gd name="T8" fmla="*/ 1 w 200"/>
                  <a:gd name="T9" fmla="*/ 1 h 152"/>
                  <a:gd name="T10" fmla="*/ 1 w 200"/>
                  <a:gd name="T11" fmla="*/ 1 h 152"/>
                  <a:gd name="T12" fmla="*/ 1 w 200"/>
                  <a:gd name="T13" fmla="*/ 1 h 152"/>
                  <a:gd name="T14" fmla="*/ 1 w 200"/>
                  <a:gd name="T15" fmla="*/ 1 h 152"/>
                  <a:gd name="T16" fmla="*/ 1 w 200"/>
                  <a:gd name="T17" fmla="*/ 1 h 152"/>
                  <a:gd name="T18" fmla="*/ 1 w 200"/>
                  <a:gd name="T19" fmla="*/ 1 h 152"/>
                  <a:gd name="T20" fmla="*/ 1 w 200"/>
                  <a:gd name="T21" fmla="*/ 1 h 152"/>
                  <a:gd name="T22" fmla="*/ 1 w 200"/>
                  <a:gd name="T23" fmla="*/ 1 h 152"/>
                  <a:gd name="T24" fmla="*/ 1 w 200"/>
                  <a:gd name="T25" fmla="*/ 1 h 152"/>
                  <a:gd name="T26" fmla="*/ 1 w 200"/>
                  <a:gd name="T27" fmla="*/ 1 h 152"/>
                  <a:gd name="T28" fmla="*/ 1 w 200"/>
                  <a:gd name="T29" fmla="*/ 1 h 152"/>
                  <a:gd name="T30" fmla="*/ 1 w 200"/>
                  <a:gd name="T31" fmla="*/ 1 h 152"/>
                  <a:gd name="T32" fmla="*/ 1 w 200"/>
                  <a:gd name="T33" fmla="*/ 1 h 152"/>
                  <a:gd name="T34" fmla="*/ 1 w 200"/>
                  <a:gd name="T35" fmla="*/ 1 h 152"/>
                  <a:gd name="T36" fmla="*/ 1 w 200"/>
                  <a:gd name="T37" fmla="*/ 1 h 152"/>
                  <a:gd name="T38" fmla="*/ 1 w 200"/>
                  <a:gd name="T39" fmla="*/ 1 h 152"/>
                  <a:gd name="T40" fmla="*/ 1 w 200"/>
                  <a:gd name="T41" fmla="*/ 1 h 152"/>
                  <a:gd name="T42" fmla="*/ 1 w 200"/>
                  <a:gd name="T43" fmla="*/ 1 h 152"/>
                  <a:gd name="T44" fmla="*/ 1 w 200"/>
                  <a:gd name="T45" fmla="*/ 1 h 152"/>
                  <a:gd name="T46" fmla="*/ 1 w 200"/>
                  <a:gd name="T47" fmla="*/ 1 h 152"/>
                  <a:gd name="T48" fmla="*/ 1 w 200"/>
                  <a:gd name="T49" fmla="*/ 1 h 152"/>
                  <a:gd name="T50" fmla="*/ 1 w 200"/>
                  <a:gd name="T51" fmla="*/ 1 h 152"/>
                  <a:gd name="T52" fmla="*/ 1 w 200"/>
                  <a:gd name="T53" fmla="*/ 1 h 152"/>
                  <a:gd name="T54" fmla="*/ 1 w 200"/>
                  <a:gd name="T55" fmla="*/ 1 h 152"/>
                  <a:gd name="T56" fmla="*/ 1 w 200"/>
                  <a:gd name="T57" fmla="*/ 1 h 152"/>
                  <a:gd name="T58" fmla="*/ 1 w 200"/>
                  <a:gd name="T59" fmla="*/ 1 h 152"/>
                  <a:gd name="T60" fmla="*/ 1 w 200"/>
                  <a:gd name="T61" fmla="*/ 1 h 152"/>
                  <a:gd name="T62" fmla="*/ 1 w 200"/>
                  <a:gd name="T63" fmla="*/ 1 h 152"/>
                  <a:gd name="T64" fmla="*/ 1 w 200"/>
                  <a:gd name="T65" fmla="*/ 1 h 152"/>
                  <a:gd name="T66" fmla="*/ 1 w 200"/>
                  <a:gd name="T67" fmla="*/ 1 h 152"/>
                  <a:gd name="T68" fmla="*/ 1 w 200"/>
                  <a:gd name="T69" fmla="*/ 1 h 152"/>
                  <a:gd name="T70" fmla="*/ 1 w 200"/>
                  <a:gd name="T71" fmla="*/ 1 h 152"/>
                  <a:gd name="T72" fmla="*/ 1 w 200"/>
                  <a:gd name="T73" fmla="*/ 1 h 152"/>
                  <a:gd name="T74" fmla="*/ 1 w 200"/>
                  <a:gd name="T75" fmla="*/ 1 h 152"/>
                  <a:gd name="T76" fmla="*/ 0 w 200"/>
                  <a:gd name="T77" fmla="*/ 1 h 152"/>
                  <a:gd name="T78" fmla="*/ 1 w 200"/>
                  <a:gd name="T79" fmla="*/ 1 h 152"/>
                  <a:gd name="T80" fmla="*/ 1 w 200"/>
                  <a:gd name="T81" fmla="*/ 1 h 152"/>
                  <a:gd name="T82" fmla="*/ 1 w 200"/>
                  <a:gd name="T83" fmla="*/ 1 h 152"/>
                  <a:gd name="T84" fmla="*/ 1 w 200"/>
                  <a:gd name="T85" fmla="*/ 1 h 152"/>
                  <a:gd name="T86" fmla="*/ 1 w 200"/>
                  <a:gd name="T87" fmla="*/ 1 h 152"/>
                  <a:gd name="T88" fmla="*/ 1 w 200"/>
                  <a:gd name="T89" fmla="*/ 1 h 152"/>
                  <a:gd name="T90" fmla="*/ 1 w 200"/>
                  <a:gd name="T91" fmla="*/ 1 h 152"/>
                  <a:gd name="T92" fmla="*/ 1 w 200"/>
                  <a:gd name="T93" fmla="*/ 1 h 152"/>
                  <a:gd name="T94" fmla="*/ 1 w 200"/>
                  <a:gd name="T95" fmla="*/ 1 h 152"/>
                  <a:gd name="T96" fmla="*/ 1 w 200"/>
                  <a:gd name="T97" fmla="*/ 1 h 152"/>
                  <a:gd name="T98" fmla="*/ 1 w 200"/>
                  <a:gd name="T99" fmla="*/ 1 h 152"/>
                  <a:gd name="T100" fmla="*/ 1 w 200"/>
                  <a:gd name="T101" fmla="*/ 1 h 152"/>
                  <a:gd name="T102" fmla="*/ 1 w 200"/>
                  <a:gd name="T103" fmla="*/ 1 h 152"/>
                  <a:gd name="T104" fmla="*/ 1 w 200"/>
                  <a:gd name="T105" fmla="*/ 1 h 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
                  <a:gd name="T160" fmla="*/ 0 h 152"/>
                  <a:gd name="T161" fmla="*/ 200 w 200"/>
                  <a:gd name="T162" fmla="*/ 152 h 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 h="152">
                    <a:moveTo>
                      <a:pt x="89" y="20"/>
                    </a:moveTo>
                    <a:lnTo>
                      <a:pt x="106" y="0"/>
                    </a:lnTo>
                    <a:lnTo>
                      <a:pt x="108" y="0"/>
                    </a:lnTo>
                    <a:lnTo>
                      <a:pt x="116" y="0"/>
                    </a:lnTo>
                    <a:lnTo>
                      <a:pt x="128" y="1"/>
                    </a:lnTo>
                    <a:lnTo>
                      <a:pt x="142" y="4"/>
                    </a:lnTo>
                    <a:lnTo>
                      <a:pt x="157" y="8"/>
                    </a:lnTo>
                    <a:lnTo>
                      <a:pt x="172" y="15"/>
                    </a:lnTo>
                    <a:lnTo>
                      <a:pt x="184" y="24"/>
                    </a:lnTo>
                    <a:lnTo>
                      <a:pt x="195" y="37"/>
                    </a:lnTo>
                    <a:lnTo>
                      <a:pt x="199" y="37"/>
                    </a:lnTo>
                    <a:lnTo>
                      <a:pt x="200" y="43"/>
                    </a:lnTo>
                    <a:lnTo>
                      <a:pt x="195" y="41"/>
                    </a:lnTo>
                    <a:lnTo>
                      <a:pt x="187" y="53"/>
                    </a:lnTo>
                    <a:lnTo>
                      <a:pt x="185" y="52"/>
                    </a:lnTo>
                    <a:lnTo>
                      <a:pt x="184" y="50"/>
                    </a:lnTo>
                    <a:lnTo>
                      <a:pt x="182" y="47"/>
                    </a:lnTo>
                    <a:lnTo>
                      <a:pt x="180" y="45"/>
                    </a:lnTo>
                    <a:lnTo>
                      <a:pt x="154" y="85"/>
                    </a:lnTo>
                    <a:lnTo>
                      <a:pt x="149" y="86"/>
                    </a:lnTo>
                    <a:lnTo>
                      <a:pt x="174" y="37"/>
                    </a:lnTo>
                    <a:lnTo>
                      <a:pt x="167" y="36"/>
                    </a:lnTo>
                    <a:lnTo>
                      <a:pt x="137" y="85"/>
                    </a:lnTo>
                    <a:lnTo>
                      <a:pt x="135" y="84"/>
                    </a:lnTo>
                    <a:lnTo>
                      <a:pt x="142" y="65"/>
                    </a:lnTo>
                    <a:lnTo>
                      <a:pt x="123" y="79"/>
                    </a:lnTo>
                    <a:lnTo>
                      <a:pt x="115" y="82"/>
                    </a:lnTo>
                    <a:lnTo>
                      <a:pt x="69" y="142"/>
                    </a:lnTo>
                    <a:lnTo>
                      <a:pt x="61" y="142"/>
                    </a:lnTo>
                    <a:lnTo>
                      <a:pt x="58" y="150"/>
                    </a:lnTo>
                    <a:lnTo>
                      <a:pt x="56" y="150"/>
                    </a:lnTo>
                    <a:lnTo>
                      <a:pt x="55" y="151"/>
                    </a:lnTo>
                    <a:lnTo>
                      <a:pt x="52" y="152"/>
                    </a:lnTo>
                    <a:lnTo>
                      <a:pt x="47" y="152"/>
                    </a:lnTo>
                    <a:lnTo>
                      <a:pt x="41" y="152"/>
                    </a:lnTo>
                    <a:lnTo>
                      <a:pt x="34" y="151"/>
                    </a:lnTo>
                    <a:lnTo>
                      <a:pt x="26" y="149"/>
                    </a:lnTo>
                    <a:lnTo>
                      <a:pt x="18" y="144"/>
                    </a:lnTo>
                    <a:lnTo>
                      <a:pt x="0" y="142"/>
                    </a:lnTo>
                    <a:lnTo>
                      <a:pt x="5" y="138"/>
                    </a:lnTo>
                    <a:lnTo>
                      <a:pt x="14" y="128"/>
                    </a:lnTo>
                    <a:lnTo>
                      <a:pt x="23" y="116"/>
                    </a:lnTo>
                    <a:lnTo>
                      <a:pt x="29" y="105"/>
                    </a:lnTo>
                    <a:lnTo>
                      <a:pt x="39" y="103"/>
                    </a:lnTo>
                    <a:lnTo>
                      <a:pt x="93" y="56"/>
                    </a:lnTo>
                    <a:lnTo>
                      <a:pt x="101" y="55"/>
                    </a:lnTo>
                    <a:lnTo>
                      <a:pt x="105" y="52"/>
                    </a:lnTo>
                    <a:lnTo>
                      <a:pt x="109" y="41"/>
                    </a:lnTo>
                    <a:lnTo>
                      <a:pt x="109" y="28"/>
                    </a:lnTo>
                    <a:lnTo>
                      <a:pt x="100" y="13"/>
                    </a:lnTo>
                    <a:lnTo>
                      <a:pt x="96" y="17"/>
                    </a:lnTo>
                    <a:lnTo>
                      <a:pt x="96" y="22"/>
                    </a:lnTo>
                    <a:lnTo>
                      <a:pt x="89" y="20"/>
                    </a:lnTo>
                    <a:close/>
                  </a:path>
                </a:pathLst>
              </a:custGeom>
              <a:solidFill>
                <a:srgbClr val="33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2" name="Freeform 1038"/>
              <p:cNvSpPr>
                <a:spLocks/>
              </p:cNvSpPr>
              <p:nvPr/>
            </p:nvSpPr>
            <p:spPr bwMode="auto">
              <a:xfrm>
                <a:off x="2852" y="892"/>
                <a:ext cx="13" cy="17"/>
              </a:xfrm>
              <a:custGeom>
                <a:avLst/>
                <a:gdLst>
                  <a:gd name="T0" fmla="*/ 1 w 25"/>
                  <a:gd name="T1" fmla="*/ 0 h 36"/>
                  <a:gd name="T2" fmla="*/ 1 w 25"/>
                  <a:gd name="T3" fmla="*/ 0 h 36"/>
                  <a:gd name="T4" fmla="*/ 1 w 25"/>
                  <a:gd name="T5" fmla="*/ 0 h 36"/>
                  <a:gd name="T6" fmla="*/ 0 w 25"/>
                  <a:gd name="T7" fmla="*/ 0 h 36"/>
                  <a:gd name="T8" fmla="*/ 1 w 25"/>
                  <a:gd name="T9" fmla="*/ 0 h 36"/>
                  <a:gd name="T10" fmla="*/ 1 w 25"/>
                  <a:gd name="T11" fmla="*/ 0 h 36"/>
                  <a:gd name="T12" fmla="*/ 1 w 25"/>
                  <a:gd name="T13" fmla="*/ 0 h 36"/>
                  <a:gd name="T14" fmla="*/ 1 w 25"/>
                  <a:gd name="T15" fmla="*/ 0 h 36"/>
                  <a:gd name="T16" fmla="*/ 1 w 25"/>
                  <a:gd name="T17" fmla="*/ 0 h 36"/>
                  <a:gd name="T18" fmla="*/ 1 w 25"/>
                  <a:gd name="T19" fmla="*/ 0 h 36"/>
                  <a:gd name="T20" fmla="*/ 1 w 25"/>
                  <a:gd name="T21" fmla="*/ 0 h 36"/>
                  <a:gd name="T22" fmla="*/ 1 w 25"/>
                  <a:gd name="T23" fmla="*/ 0 h 36"/>
                  <a:gd name="T24" fmla="*/ 1 w 25"/>
                  <a:gd name="T25" fmla="*/ 0 h 36"/>
                  <a:gd name="T26" fmla="*/ 1 w 25"/>
                  <a:gd name="T27" fmla="*/ 0 h 36"/>
                  <a:gd name="T28" fmla="*/ 1 w 25"/>
                  <a:gd name="T29" fmla="*/ 0 h 36"/>
                  <a:gd name="T30" fmla="*/ 1 w 25"/>
                  <a:gd name="T31" fmla="*/ 0 h 36"/>
                  <a:gd name="T32" fmla="*/ 1 w 25"/>
                  <a:gd name="T33" fmla="*/ 0 h 36"/>
                  <a:gd name="T34" fmla="*/ 1 w 25"/>
                  <a:gd name="T35" fmla="*/ 0 h 36"/>
                  <a:gd name="T36" fmla="*/ 1 w 25"/>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6"/>
                  <a:gd name="T59" fmla="*/ 25 w 25"/>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6">
                    <a:moveTo>
                      <a:pt x="6" y="0"/>
                    </a:moveTo>
                    <a:lnTo>
                      <a:pt x="2" y="5"/>
                    </a:lnTo>
                    <a:lnTo>
                      <a:pt x="2" y="11"/>
                    </a:lnTo>
                    <a:lnTo>
                      <a:pt x="0" y="16"/>
                    </a:lnTo>
                    <a:lnTo>
                      <a:pt x="1" y="36"/>
                    </a:lnTo>
                    <a:lnTo>
                      <a:pt x="22" y="36"/>
                    </a:lnTo>
                    <a:lnTo>
                      <a:pt x="23" y="32"/>
                    </a:lnTo>
                    <a:lnTo>
                      <a:pt x="25" y="26"/>
                    </a:lnTo>
                    <a:lnTo>
                      <a:pt x="25" y="19"/>
                    </a:lnTo>
                    <a:lnTo>
                      <a:pt x="22" y="15"/>
                    </a:lnTo>
                    <a:lnTo>
                      <a:pt x="21" y="15"/>
                    </a:lnTo>
                    <a:lnTo>
                      <a:pt x="18" y="16"/>
                    </a:lnTo>
                    <a:lnTo>
                      <a:pt x="16" y="19"/>
                    </a:lnTo>
                    <a:lnTo>
                      <a:pt x="15" y="21"/>
                    </a:lnTo>
                    <a:lnTo>
                      <a:pt x="12" y="22"/>
                    </a:lnTo>
                    <a:lnTo>
                      <a:pt x="9" y="12"/>
                    </a:lnTo>
                    <a:lnTo>
                      <a:pt x="13" y="8"/>
                    </a:lnTo>
                    <a:lnTo>
                      <a:pt x="13" y="3"/>
                    </a:lnTo>
                    <a:lnTo>
                      <a:pt x="6" y="0"/>
                    </a:lnTo>
                    <a:close/>
                  </a:path>
                </a:pathLst>
              </a:cu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3" name="Freeform 1039"/>
              <p:cNvSpPr>
                <a:spLocks/>
              </p:cNvSpPr>
              <p:nvPr/>
            </p:nvSpPr>
            <p:spPr bwMode="auto">
              <a:xfrm>
                <a:off x="2853" y="911"/>
                <a:ext cx="14" cy="5"/>
              </a:xfrm>
              <a:custGeom>
                <a:avLst/>
                <a:gdLst>
                  <a:gd name="T0" fmla="*/ 0 w 29"/>
                  <a:gd name="T1" fmla="*/ 0 h 12"/>
                  <a:gd name="T2" fmla="*/ 0 w 29"/>
                  <a:gd name="T3" fmla="*/ 0 h 12"/>
                  <a:gd name="T4" fmla="*/ 0 w 29"/>
                  <a:gd name="T5" fmla="*/ 0 h 12"/>
                  <a:gd name="T6" fmla="*/ 0 w 29"/>
                  <a:gd name="T7" fmla="*/ 0 h 12"/>
                  <a:gd name="T8" fmla="*/ 0 w 29"/>
                  <a:gd name="T9" fmla="*/ 0 h 12"/>
                  <a:gd name="T10" fmla="*/ 0 w 29"/>
                  <a:gd name="T11" fmla="*/ 0 h 12"/>
                  <a:gd name="T12" fmla="*/ 0 w 29"/>
                  <a:gd name="T13" fmla="*/ 0 h 12"/>
                  <a:gd name="T14" fmla="*/ 0 w 29"/>
                  <a:gd name="T15" fmla="*/ 0 h 12"/>
                  <a:gd name="T16" fmla="*/ 0 w 29"/>
                  <a:gd name="T17" fmla="*/ 0 h 12"/>
                  <a:gd name="T18" fmla="*/ 0 w 29"/>
                  <a:gd name="T19" fmla="*/ 0 h 12"/>
                  <a:gd name="T20" fmla="*/ 0 w 29"/>
                  <a:gd name="T21" fmla="*/ 0 h 12"/>
                  <a:gd name="T22" fmla="*/ 0 w 29"/>
                  <a:gd name="T23" fmla="*/ 0 h 12"/>
                  <a:gd name="T24" fmla="*/ 0 w 29"/>
                  <a:gd name="T25" fmla="*/ 0 h 12"/>
                  <a:gd name="T26" fmla="*/ 0 w 29"/>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2"/>
                  <a:gd name="T44" fmla="*/ 29 w 29"/>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2">
                    <a:moveTo>
                      <a:pt x="28" y="12"/>
                    </a:moveTo>
                    <a:lnTo>
                      <a:pt x="28" y="11"/>
                    </a:lnTo>
                    <a:lnTo>
                      <a:pt x="22" y="7"/>
                    </a:lnTo>
                    <a:lnTo>
                      <a:pt x="28" y="8"/>
                    </a:lnTo>
                    <a:lnTo>
                      <a:pt x="23" y="6"/>
                    </a:lnTo>
                    <a:lnTo>
                      <a:pt x="29" y="6"/>
                    </a:lnTo>
                    <a:lnTo>
                      <a:pt x="24" y="4"/>
                    </a:lnTo>
                    <a:lnTo>
                      <a:pt x="29" y="4"/>
                    </a:lnTo>
                    <a:lnTo>
                      <a:pt x="29" y="3"/>
                    </a:lnTo>
                    <a:lnTo>
                      <a:pt x="0" y="0"/>
                    </a:lnTo>
                    <a:lnTo>
                      <a:pt x="4" y="1"/>
                    </a:lnTo>
                    <a:lnTo>
                      <a:pt x="12" y="4"/>
                    </a:lnTo>
                    <a:lnTo>
                      <a:pt x="21" y="8"/>
                    </a:lnTo>
                    <a:lnTo>
                      <a:pt x="2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4" name="Freeform 1040"/>
              <p:cNvSpPr>
                <a:spLocks/>
              </p:cNvSpPr>
              <p:nvPr/>
            </p:nvSpPr>
            <p:spPr bwMode="auto">
              <a:xfrm>
                <a:off x="2719" y="985"/>
                <a:ext cx="79" cy="66"/>
              </a:xfrm>
              <a:custGeom>
                <a:avLst/>
                <a:gdLst>
                  <a:gd name="T0" fmla="*/ 1 w 158"/>
                  <a:gd name="T1" fmla="*/ 1 h 132"/>
                  <a:gd name="T2" fmla="*/ 1 w 158"/>
                  <a:gd name="T3" fmla="*/ 1 h 132"/>
                  <a:gd name="T4" fmla="*/ 1 w 158"/>
                  <a:gd name="T5" fmla="*/ 1 h 132"/>
                  <a:gd name="T6" fmla="*/ 1 w 158"/>
                  <a:gd name="T7" fmla="*/ 0 h 132"/>
                  <a:gd name="T8" fmla="*/ 1 w 158"/>
                  <a:gd name="T9" fmla="*/ 1 h 132"/>
                  <a:gd name="T10" fmla="*/ 1 w 158"/>
                  <a:gd name="T11" fmla="*/ 1 h 132"/>
                  <a:gd name="T12" fmla="*/ 1 w 158"/>
                  <a:gd name="T13" fmla="*/ 1 h 132"/>
                  <a:gd name="T14" fmla="*/ 1 w 158"/>
                  <a:gd name="T15" fmla="*/ 1 h 132"/>
                  <a:gd name="T16" fmla="*/ 1 w 158"/>
                  <a:gd name="T17" fmla="*/ 1 h 132"/>
                  <a:gd name="T18" fmla="*/ 1 w 158"/>
                  <a:gd name="T19" fmla="*/ 1 h 132"/>
                  <a:gd name="T20" fmla="*/ 1 w 158"/>
                  <a:gd name="T21" fmla="*/ 1 h 132"/>
                  <a:gd name="T22" fmla="*/ 1 w 158"/>
                  <a:gd name="T23" fmla="*/ 1 h 132"/>
                  <a:gd name="T24" fmla="*/ 1 w 158"/>
                  <a:gd name="T25" fmla="*/ 1 h 132"/>
                  <a:gd name="T26" fmla="*/ 1 w 158"/>
                  <a:gd name="T27" fmla="*/ 1 h 132"/>
                  <a:gd name="T28" fmla="*/ 1 w 158"/>
                  <a:gd name="T29" fmla="*/ 1 h 132"/>
                  <a:gd name="T30" fmla="*/ 1 w 158"/>
                  <a:gd name="T31" fmla="*/ 1 h 132"/>
                  <a:gd name="T32" fmla="*/ 1 w 158"/>
                  <a:gd name="T33" fmla="*/ 1 h 132"/>
                  <a:gd name="T34" fmla="*/ 1 w 158"/>
                  <a:gd name="T35" fmla="*/ 1 h 132"/>
                  <a:gd name="T36" fmla="*/ 1 w 158"/>
                  <a:gd name="T37" fmla="*/ 1 h 132"/>
                  <a:gd name="T38" fmla="*/ 1 w 158"/>
                  <a:gd name="T39" fmla="*/ 1 h 132"/>
                  <a:gd name="T40" fmla="*/ 1 w 158"/>
                  <a:gd name="T41" fmla="*/ 1 h 132"/>
                  <a:gd name="T42" fmla="*/ 1 w 158"/>
                  <a:gd name="T43" fmla="*/ 1 h 132"/>
                  <a:gd name="T44" fmla="*/ 1 w 158"/>
                  <a:gd name="T45" fmla="*/ 1 h 132"/>
                  <a:gd name="T46" fmla="*/ 1 w 158"/>
                  <a:gd name="T47" fmla="*/ 1 h 132"/>
                  <a:gd name="T48" fmla="*/ 1 w 158"/>
                  <a:gd name="T49" fmla="*/ 1 h 132"/>
                  <a:gd name="T50" fmla="*/ 1 w 158"/>
                  <a:gd name="T51" fmla="*/ 1 h 132"/>
                  <a:gd name="T52" fmla="*/ 1 w 158"/>
                  <a:gd name="T53" fmla="*/ 1 h 132"/>
                  <a:gd name="T54" fmla="*/ 1 w 158"/>
                  <a:gd name="T55" fmla="*/ 1 h 132"/>
                  <a:gd name="T56" fmla="*/ 1 w 158"/>
                  <a:gd name="T57" fmla="*/ 1 h 132"/>
                  <a:gd name="T58" fmla="*/ 1 w 158"/>
                  <a:gd name="T59" fmla="*/ 1 h 132"/>
                  <a:gd name="T60" fmla="*/ 1 w 158"/>
                  <a:gd name="T61" fmla="*/ 1 h 132"/>
                  <a:gd name="T62" fmla="*/ 1 w 158"/>
                  <a:gd name="T63" fmla="*/ 1 h 132"/>
                  <a:gd name="T64" fmla="*/ 1 w 158"/>
                  <a:gd name="T65" fmla="*/ 1 h 132"/>
                  <a:gd name="T66" fmla="*/ 1 w 158"/>
                  <a:gd name="T67" fmla="*/ 1 h 132"/>
                  <a:gd name="T68" fmla="*/ 1 w 158"/>
                  <a:gd name="T69" fmla="*/ 1 h 132"/>
                  <a:gd name="T70" fmla="*/ 1 w 158"/>
                  <a:gd name="T71" fmla="*/ 1 h 132"/>
                  <a:gd name="T72" fmla="*/ 1 w 158"/>
                  <a:gd name="T73" fmla="*/ 1 h 132"/>
                  <a:gd name="T74" fmla="*/ 1 w 158"/>
                  <a:gd name="T75" fmla="*/ 1 h 132"/>
                  <a:gd name="T76" fmla="*/ 1 w 158"/>
                  <a:gd name="T77" fmla="*/ 1 h 132"/>
                  <a:gd name="T78" fmla="*/ 1 w 158"/>
                  <a:gd name="T79" fmla="*/ 1 h 132"/>
                  <a:gd name="T80" fmla="*/ 1 w 158"/>
                  <a:gd name="T81" fmla="*/ 1 h 132"/>
                  <a:gd name="T82" fmla="*/ 1 w 158"/>
                  <a:gd name="T83" fmla="*/ 1 h 132"/>
                  <a:gd name="T84" fmla="*/ 1 w 158"/>
                  <a:gd name="T85" fmla="*/ 1 h 132"/>
                  <a:gd name="T86" fmla="*/ 1 w 158"/>
                  <a:gd name="T87" fmla="*/ 1 h 132"/>
                  <a:gd name="T88" fmla="*/ 1 w 158"/>
                  <a:gd name="T89" fmla="*/ 1 h 132"/>
                  <a:gd name="T90" fmla="*/ 1 w 158"/>
                  <a:gd name="T91" fmla="*/ 1 h 132"/>
                  <a:gd name="T92" fmla="*/ 1 w 158"/>
                  <a:gd name="T93" fmla="*/ 1 h 132"/>
                  <a:gd name="T94" fmla="*/ 1 w 158"/>
                  <a:gd name="T95" fmla="*/ 1 h 132"/>
                  <a:gd name="T96" fmla="*/ 0 w 158"/>
                  <a:gd name="T97" fmla="*/ 1 h 132"/>
                  <a:gd name="T98" fmla="*/ 1 w 158"/>
                  <a:gd name="T99" fmla="*/ 1 h 132"/>
                  <a:gd name="T100" fmla="*/ 1 w 158"/>
                  <a:gd name="T101" fmla="*/ 1 h 132"/>
                  <a:gd name="T102" fmla="*/ 1 w 158"/>
                  <a:gd name="T103" fmla="*/ 1 h 132"/>
                  <a:gd name="T104" fmla="*/ 1 w 158"/>
                  <a:gd name="T105" fmla="*/ 1 h 132"/>
                  <a:gd name="T106" fmla="*/ 1 w 158"/>
                  <a:gd name="T107" fmla="*/ 1 h 132"/>
                  <a:gd name="T108" fmla="*/ 1 w 158"/>
                  <a:gd name="T109" fmla="*/ 1 h 132"/>
                  <a:gd name="T110" fmla="*/ 1 w 158"/>
                  <a:gd name="T111" fmla="*/ 1 h 132"/>
                  <a:gd name="T112" fmla="*/ 1 w 158"/>
                  <a:gd name="T113" fmla="*/ 1 h 132"/>
                  <a:gd name="T114" fmla="*/ 1 w 158"/>
                  <a:gd name="T115" fmla="*/ 1 h 1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8"/>
                  <a:gd name="T175" fmla="*/ 0 h 132"/>
                  <a:gd name="T176" fmla="*/ 158 w 158"/>
                  <a:gd name="T177" fmla="*/ 132 h 1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8" h="132">
                    <a:moveTo>
                      <a:pt x="114" y="2"/>
                    </a:moveTo>
                    <a:lnTo>
                      <a:pt x="115" y="2"/>
                    </a:lnTo>
                    <a:lnTo>
                      <a:pt x="120" y="1"/>
                    </a:lnTo>
                    <a:lnTo>
                      <a:pt x="127" y="0"/>
                    </a:lnTo>
                    <a:lnTo>
                      <a:pt x="135" y="1"/>
                    </a:lnTo>
                    <a:lnTo>
                      <a:pt x="137" y="2"/>
                    </a:lnTo>
                    <a:lnTo>
                      <a:pt x="142" y="4"/>
                    </a:lnTo>
                    <a:lnTo>
                      <a:pt x="149" y="8"/>
                    </a:lnTo>
                    <a:lnTo>
                      <a:pt x="157" y="10"/>
                    </a:lnTo>
                    <a:lnTo>
                      <a:pt x="158" y="14"/>
                    </a:lnTo>
                    <a:lnTo>
                      <a:pt x="157" y="14"/>
                    </a:lnTo>
                    <a:lnTo>
                      <a:pt x="153" y="14"/>
                    </a:lnTo>
                    <a:lnTo>
                      <a:pt x="149" y="12"/>
                    </a:lnTo>
                    <a:lnTo>
                      <a:pt x="143" y="12"/>
                    </a:lnTo>
                    <a:lnTo>
                      <a:pt x="137" y="11"/>
                    </a:lnTo>
                    <a:lnTo>
                      <a:pt x="131" y="11"/>
                    </a:lnTo>
                    <a:lnTo>
                      <a:pt x="127" y="11"/>
                    </a:lnTo>
                    <a:lnTo>
                      <a:pt x="123" y="12"/>
                    </a:lnTo>
                    <a:lnTo>
                      <a:pt x="124" y="23"/>
                    </a:lnTo>
                    <a:lnTo>
                      <a:pt x="119" y="18"/>
                    </a:lnTo>
                    <a:lnTo>
                      <a:pt x="122" y="29"/>
                    </a:lnTo>
                    <a:lnTo>
                      <a:pt x="121" y="31"/>
                    </a:lnTo>
                    <a:lnTo>
                      <a:pt x="120" y="30"/>
                    </a:lnTo>
                    <a:lnTo>
                      <a:pt x="116" y="27"/>
                    </a:lnTo>
                    <a:lnTo>
                      <a:pt x="112" y="25"/>
                    </a:lnTo>
                    <a:lnTo>
                      <a:pt x="107" y="24"/>
                    </a:lnTo>
                    <a:lnTo>
                      <a:pt x="112" y="32"/>
                    </a:lnTo>
                    <a:lnTo>
                      <a:pt x="111" y="38"/>
                    </a:lnTo>
                    <a:lnTo>
                      <a:pt x="100" y="25"/>
                    </a:lnTo>
                    <a:lnTo>
                      <a:pt x="98" y="25"/>
                    </a:lnTo>
                    <a:lnTo>
                      <a:pt x="93" y="25"/>
                    </a:lnTo>
                    <a:lnTo>
                      <a:pt x="88" y="27"/>
                    </a:lnTo>
                    <a:lnTo>
                      <a:pt x="83" y="31"/>
                    </a:lnTo>
                    <a:lnTo>
                      <a:pt x="81" y="33"/>
                    </a:lnTo>
                    <a:lnTo>
                      <a:pt x="75" y="37"/>
                    </a:lnTo>
                    <a:lnTo>
                      <a:pt x="67" y="40"/>
                    </a:lnTo>
                    <a:lnTo>
                      <a:pt x="58" y="40"/>
                    </a:lnTo>
                    <a:lnTo>
                      <a:pt x="59" y="43"/>
                    </a:lnTo>
                    <a:lnTo>
                      <a:pt x="62" y="50"/>
                    </a:lnTo>
                    <a:lnTo>
                      <a:pt x="62" y="57"/>
                    </a:lnTo>
                    <a:lnTo>
                      <a:pt x="61" y="72"/>
                    </a:lnTo>
                    <a:lnTo>
                      <a:pt x="55" y="88"/>
                    </a:lnTo>
                    <a:lnTo>
                      <a:pt x="45" y="98"/>
                    </a:lnTo>
                    <a:lnTo>
                      <a:pt x="43" y="83"/>
                    </a:lnTo>
                    <a:lnTo>
                      <a:pt x="40" y="87"/>
                    </a:lnTo>
                    <a:lnTo>
                      <a:pt x="32" y="99"/>
                    </a:lnTo>
                    <a:lnTo>
                      <a:pt x="24" y="115"/>
                    </a:lnTo>
                    <a:lnTo>
                      <a:pt x="15" y="132"/>
                    </a:lnTo>
                    <a:lnTo>
                      <a:pt x="0" y="132"/>
                    </a:lnTo>
                    <a:lnTo>
                      <a:pt x="2" y="129"/>
                    </a:lnTo>
                    <a:lnTo>
                      <a:pt x="8" y="121"/>
                    </a:lnTo>
                    <a:lnTo>
                      <a:pt x="13" y="110"/>
                    </a:lnTo>
                    <a:lnTo>
                      <a:pt x="15" y="100"/>
                    </a:lnTo>
                    <a:lnTo>
                      <a:pt x="18" y="93"/>
                    </a:lnTo>
                    <a:lnTo>
                      <a:pt x="28" y="75"/>
                    </a:lnTo>
                    <a:lnTo>
                      <a:pt x="37" y="52"/>
                    </a:lnTo>
                    <a:lnTo>
                      <a:pt x="41" y="30"/>
                    </a:lnTo>
                    <a:lnTo>
                      <a:pt x="114" y="2"/>
                    </a:lnTo>
                    <a:close/>
                  </a:path>
                </a:pathLst>
              </a:custGeom>
              <a:solidFill>
                <a:srgbClr val="33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5" name="Freeform 1041"/>
              <p:cNvSpPr>
                <a:spLocks/>
              </p:cNvSpPr>
              <p:nvPr/>
            </p:nvSpPr>
            <p:spPr bwMode="auto">
              <a:xfrm>
                <a:off x="2868" y="930"/>
                <a:ext cx="69" cy="47"/>
              </a:xfrm>
              <a:custGeom>
                <a:avLst/>
                <a:gdLst>
                  <a:gd name="T0" fmla="*/ 0 w 137"/>
                  <a:gd name="T1" fmla="*/ 0 h 95"/>
                  <a:gd name="T2" fmla="*/ 0 w 137"/>
                  <a:gd name="T3" fmla="*/ 0 h 95"/>
                  <a:gd name="T4" fmla="*/ 1 w 137"/>
                  <a:gd name="T5" fmla="*/ 0 h 95"/>
                  <a:gd name="T6" fmla="*/ 1 w 137"/>
                  <a:gd name="T7" fmla="*/ 0 h 95"/>
                  <a:gd name="T8" fmla="*/ 1 w 137"/>
                  <a:gd name="T9" fmla="*/ 0 h 95"/>
                  <a:gd name="T10" fmla="*/ 1 w 137"/>
                  <a:gd name="T11" fmla="*/ 0 h 95"/>
                  <a:gd name="T12" fmla="*/ 1 w 137"/>
                  <a:gd name="T13" fmla="*/ 0 h 95"/>
                  <a:gd name="T14" fmla="*/ 1 w 137"/>
                  <a:gd name="T15" fmla="*/ 0 h 95"/>
                  <a:gd name="T16" fmla="*/ 1 w 137"/>
                  <a:gd name="T17" fmla="*/ 0 h 95"/>
                  <a:gd name="T18" fmla="*/ 1 w 137"/>
                  <a:gd name="T19" fmla="*/ 0 h 95"/>
                  <a:gd name="T20" fmla="*/ 1 w 137"/>
                  <a:gd name="T21" fmla="*/ 0 h 95"/>
                  <a:gd name="T22" fmla="*/ 1 w 137"/>
                  <a:gd name="T23" fmla="*/ 0 h 95"/>
                  <a:gd name="T24" fmla="*/ 1 w 137"/>
                  <a:gd name="T25" fmla="*/ 0 h 95"/>
                  <a:gd name="T26" fmla="*/ 1 w 137"/>
                  <a:gd name="T27" fmla="*/ 0 h 95"/>
                  <a:gd name="T28" fmla="*/ 1 w 137"/>
                  <a:gd name="T29" fmla="*/ 0 h 95"/>
                  <a:gd name="T30" fmla="*/ 1 w 137"/>
                  <a:gd name="T31" fmla="*/ 0 h 95"/>
                  <a:gd name="T32" fmla="*/ 1 w 137"/>
                  <a:gd name="T33" fmla="*/ 0 h 95"/>
                  <a:gd name="T34" fmla="*/ 1 w 137"/>
                  <a:gd name="T35" fmla="*/ 0 h 95"/>
                  <a:gd name="T36" fmla="*/ 1 w 137"/>
                  <a:gd name="T37" fmla="*/ 0 h 95"/>
                  <a:gd name="T38" fmla="*/ 1 w 137"/>
                  <a:gd name="T39" fmla="*/ 0 h 95"/>
                  <a:gd name="T40" fmla="*/ 1 w 137"/>
                  <a:gd name="T41" fmla="*/ 0 h 95"/>
                  <a:gd name="T42" fmla="*/ 1 w 137"/>
                  <a:gd name="T43" fmla="*/ 0 h 95"/>
                  <a:gd name="T44" fmla="*/ 1 w 137"/>
                  <a:gd name="T45" fmla="*/ 0 h 95"/>
                  <a:gd name="T46" fmla="*/ 1 w 137"/>
                  <a:gd name="T47" fmla="*/ 0 h 95"/>
                  <a:gd name="T48" fmla="*/ 1 w 137"/>
                  <a:gd name="T49" fmla="*/ 0 h 95"/>
                  <a:gd name="T50" fmla="*/ 1 w 137"/>
                  <a:gd name="T51" fmla="*/ 0 h 95"/>
                  <a:gd name="T52" fmla="*/ 1 w 137"/>
                  <a:gd name="T53" fmla="*/ 0 h 95"/>
                  <a:gd name="T54" fmla="*/ 1 w 137"/>
                  <a:gd name="T55" fmla="*/ 0 h 95"/>
                  <a:gd name="T56" fmla="*/ 1 w 137"/>
                  <a:gd name="T57" fmla="*/ 0 h 95"/>
                  <a:gd name="T58" fmla="*/ 1 w 137"/>
                  <a:gd name="T59" fmla="*/ 0 h 95"/>
                  <a:gd name="T60" fmla="*/ 1 w 137"/>
                  <a:gd name="T61" fmla="*/ 0 h 95"/>
                  <a:gd name="T62" fmla="*/ 1 w 137"/>
                  <a:gd name="T63" fmla="*/ 0 h 95"/>
                  <a:gd name="T64" fmla="*/ 0 w 137"/>
                  <a:gd name="T65" fmla="*/ 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95"/>
                  <a:gd name="T101" fmla="*/ 137 w 137"/>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95">
                    <a:moveTo>
                      <a:pt x="0" y="80"/>
                    </a:moveTo>
                    <a:lnTo>
                      <a:pt x="0" y="81"/>
                    </a:lnTo>
                    <a:lnTo>
                      <a:pt x="3" y="84"/>
                    </a:lnTo>
                    <a:lnTo>
                      <a:pt x="6" y="89"/>
                    </a:lnTo>
                    <a:lnTo>
                      <a:pt x="11" y="95"/>
                    </a:lnTo>
                    <a:lnTo>
                      <a:pt x="12" y="93"/>
                    </a:lnTo>
                    <a:lnTo>
                      <a:pt x="15" y="91"/>
                    </a:lnTo>
                    <a:lnTo>
                      <a:pt x="21" y="89"/>
                    </a:lnTo>
                    <a:lnTo>
                      <a:pt x="28" y="85"/>
                    </a:lnTo>
                    <a:lnTo>
                      <a:pt x="36" y="82"/>
                    </a:lnTo>
                    <a:lnTo>
                      <a:pt x="45" y="78"/>
                    </a:lnTo>
                    <a:lnTo>
                      <a:pt x="54" y="76"/>
                    </a:lnTo>
                    <a:lnTo>
                      <a:pt x="65" y="75"/>
                    </a:lnTo>
                    <a:lnTo>
                      <a:pt x="62" y="70"/>
                    </a:lnTo>
                    <a:lnTo>
                      <a:pt x="65" y="69"/>
                    </a:lnTo>
                    <a:lnTo>
                      <a:pt x="69" y="65"/>
                    </a:lnTo>
                    <a:lnTo>
                      <a:pt x="77" y="61"/>
                    </a:lnTo>
                    <a:lnTo>
                      <a:pt x="86" y="60"/>
                    </a:lnTo>
                    <a:lnTo>
                      <a:pt x="91" y="60"/>
                    </a:lnTo>
                    <a:lnTo>
                      <a:pt x="91" y="59"/>
                    </a:lnTo>
                    <a:lnTo>
                      <a:pt x="89" y="59"/>
                    </a:lnTo>
                    <a:lnTo>
                      <a:pt x="88" y="59"/>
                    </a:lnTo>
                    <a:lnTo>
                      <a:pt x="137" y="4"/>
                    </a:lnTo>
                    <a:lnTo>
                      <a:pt x="130" y="0"/>
                    </a:lnTo>
                    <a:lnTo>
                      <a:pt x="99" y="28"/>
                    </a:lnTo>
                    <a:lnTo>
                      <a:pt x="95" y="29"/>
                    </a:lnTo>
                    <a:lnTo>
                      <a:pt x="96" y="32"/>
                    </a:lnTo>
                    <a:lnTo>
                      <a:pt x="84" y="45"/>
                    </a:lnTo>
                    <a:lnTo>
                      <a:pt x="76" y="46"/>
                    </a:lnTo>
                    <a:lnTo>
                      <a:pt x="71" y="54"/>
                    </a:lnTo>
                    <a:lnTo>
                      <a:pt x="54" y="58"/>
                    </a:lnTo>
                    <a:lnTo>
                      <a:pt x="46" y="67"/>
                    </a:lnTo>
                    <a:lnTo>
                      <a:pt x="0" y="80"/>
                    </a:lnTo>
                    <a:close/>
                  </a:path>
                </a:pathLst>
              </a:custGeom>
              <a:solidFill>
                <a:srgbClr val="A52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6" name="Freeform 1042"/>
              <p:cNvSpPr>
                <a:spLocks/>
              </p:cNvSpPr>
              <p:nvPr/>
            </p:nvSpPr>
            <p:spPr bwMode="auto">
              <a:xfrm>
                <a:off x="2908" y="922"/>
                <a:ext cx="67" cy="62"/>
              </a:xfrm>
              <a:custGeom>
                <a:avLst/>
                <a:gdLst>
                  <a:gd name="T0" fmla="*/ 1 w 133"/>
                  <a:gd name="T1" fmla="*/ 0 h 123"/>
                  <a:gd name="T2" fmla="*/ 1 w 133"/>
                  <a:gd name="T3" fmla="*/ 1 h 123"/>
                  <a:gd name="T4" fmla="*/ 1 w 133"/>
                  <a:gd name="T5" fmla="*/ 1 h 123"/>
                  <a:gd name="T6" fmla="*/ 1 w 133"/>
                  <a:gd name="T7" fmla="*/ 1 h 123"/>
                  <a:gd name="T8" fmla="*/ 1 w 133"/>
                  <a:gd name="T9" fmla="*/ 1 h 123"/>
                  <a:gd name="T10" fmla="*/ 1 w 133"/>
                  <a:gd name="T11" fmla="*/ 1 h 123"/>
                  <a:gd name="T12" fmla="*/ 1 w 133"/>
                  <a:gd name="T13" fmla="*/ 1 h 123"/>
                  <a:gd name="T14" fmla="*/ 1 w 133"/>
                  <a:gd name="T15" fmla="*/ 1 h 123"/>
                  <a:gd name="T16" fmla="*/ 1 w 133"/>
                  <a:gd name="T17" fmla="*/ 1 h 123"/>
                  <a:gd name="T18" fmla="*/ 1 w 133"/>
                  <a:gd name="T19" fmla="*/ 1 h 123"/>
                  <a:gd name="T20" fmla="*/ 1 w 133"/>
                  <a:gd name="T21" fmla="*/ 1 h 123"/>
                  <a:gd name="T22" fmla="*/ 1 w 133"/>
                  <a:gd name="T23" fmla="*/ 1 h 123"/>
                  <a:gd name="T24" fmla="*/ 1 w 133"/>
                  <a:gd name="T25" fmla="*/ 1 h 123"/>
                  <a:gd name="T26" fmla="*/ 1 w 133"/>
                  <a:gd name="T27" fmla="*/ 1 h 123"/>
                  <a:gd name="T28" fmla="*/ 1 w 133"/>
                  <a:gd name="T29" fmla="*/ 1 h 123"/>
                  <a:gd name="T30" fmla="*/ 1 w 133"/>
                  <a:gd name="T31" fmla="*/ 1 h 123"/>
                  <a:gd name="T32" fmla="*/ 1 w 133"/>
                  <a:gd name="T33" fmla="*/ 1 h 123"/>
                  <a:gd name="T34" fmla="*/ 1 w 133"/>
                  <a:gd name="T35" fmla="*/ 1 h 123"/>
                  <a:gd name="T36" fmla="*/ 0 w 133"/>
                  <a:gd name="T37" fmla="*/ 1 h 123"/>
                  <a:gd name="T38" fmla="*/ 1 w 133"/>
                  <a:gd name="T39" fmla="*/ 1 h 123"/>
                  <a:gd name="T40" fmla="*/ 1 w 133"/>
                  <a:gd name="T41" fmla="*/ 1 h 123"/>
                  <a:gd name="T42" fmla="*/ 1 w 133"/>
                  <a:gd name="T43" fmla="*/ 1 h 123"/>
                  <a:gd name="T44" fmla="*/ 1 w 133"/>
                  <a:gd name="T45" fmla="*/ 1 h 123"/>
                  <a:gd name="T46" fmla="*/ 1 w 133"/>
                  <a:gd name="T47" fmla="*/ 1 h 123"/>
                  <a:gd name="T48" fmla="*/ 1 w 133"/>
                  <a:gd name="T49" fmla="*/ 1 h 123"/>
                  <a:gd name="T50" fmla="*/ 1 w 133"/>
                  <a:gd name="T51" fmla="*/ 1 h 123"/>
                  <a:gd name="T52" fmla="*/ 1 w 133"/>
                  <a:gd name="T53" fmla="*/ 1 h 123"/>
                  <a:gd name="T54" fmla="*/ 1 w 133"/>
                  <a:gd name="T55" fmla="*/ 1 h 123"/>
                  <a:gd name="T56" fmla="*/ 1 w 133"/>
                  <a:gd name="T57" fmla="*/ 1 h 123"/>
                  <a:gd name="T58" fmla="*/ 1 w 133"/>
                  <a:gd name="T59" fmla="*/ 1 h 123"/>
                  <a:gd name="T60" fmla="*/ 1 w 133"/>
                  <a:gd name="T61" fmla="*/ 1 h 123"/>
                  <a:gd name="T62" fmla="*/ 1 w 133"/>
                  <a:gd name="T63" fmla="*/ 1 h 123"/>
                  <a:gd name="T64" fmla="*/ 1 w 133"/>
                  <a:gd name="T65" fmla="*/ 1 h 123"/>
                  <a:gd name="T66" fmla="*/ 1 w 133"/>
                  <a:gd name="T67" fmla="*/ 1 h 123"/>
                  <a:gd name="T68" fmla="*/ 1 w 133"/>
                  <a:gd name="T69" fmla="*/ 1 h 123"/>
                  <a:gd name="T70" fmla="*/ 1 w 133"/>
                  <a:gd name="T71" fmla="*/ 1 h 123"/>
                  <a:gd name="T72" fmla="*/ 1 w 133"/>
                  <a:gd name="T73" fmla="*/ 1 h 123"/>
                  <a:gd name="T74" fmla="*/ 1 w 133"/>
                  <a:gd name="T75" fmla="*/ 1 h 123"/>
                  <a:gd name="T76" fmla="*/ 1 w 133"/>
                  <a:gd name="T77" fmla="*/ 1 h 123"/>
                  <a:gd name="T78" fmla="*/ 1 w 133"/>
                  <a:gd name="T79" fmla="*/ 1 h 123"/>
                  <a:gd name="T80" fmla="*/ 1 w 133"/>
                  <a:gd name="T81" fmla="*/ 1 h 123"/>
                  <a:gd name="T82" fmla="*/ 1 w 133"/>
                  <a:gd name="T83" fmla="*/ 0 h 123"/>
                  <a:gd name="T84" fmla="*/ 1 w 133"/>
                  <a:gd name="T85" fmla="*/ 0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123"/>
                  <a:gd name="T131" fmla="*/ 133 w 133"/>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123">
                    <a:moveTo>
                      <a:pt x="61" y="0"/>
                    </a:moveTo>
                    <a:lnTo>
                      <a:pt x="64" y="9"/>
                    </a:lnTo>
                    <a:lnTo>
                      <a:pt x="65" y="9"/>
                    </a:lnTo>
                    <a:lnTo>
                      <a:pt x="69" y="9"/>
                    </a:lnTo>
                    <a:lnTo>
                      <a:pt x="70" y="12"/>
                    </a:lnTo>
                    <a:lnTo>
                      <a:pt x="70" y="16"/>
                    </a:lnTo>
                    <a:lnTo>
                      <a:pt x="69" y="20"/>
                    </a:lnTo>
                    <a:lnTo>
                      <a:pt x="69" y="21"/>
                    </a:lnTo>
                    <a:lnTo>
                      <a:pt x="67" y="26"/>
                    </a:lnTo>
                    <a:lnTo>
                      <a:pt x="64" y="31"/>
                    </a:lnTo>
                    <a:lnTo>
                      <a:pt x="61" y="39"/>
                    </a:lnTo>
                    <a:lnTo>
                      <a:pt x="55" y="49"/>
                    </a:lnTo>
                    <a:lnTo>
                      <a:pt x="48" y="58"/>
                    </a:lnTo>
                    <a:lnTo>
                      <a:pt x="40" y="68"/>
                    </a:lnTo>
                    <a:lnTo>
                      <a:pt x="31" y="77"/>
                    </a:lnTo>
                    <a:lnTo>
                      <a:pt x="30" y="77"/>
                    </a:lnTo>
                    <a:lnTo>
                      <a:pt x="24" y="82"/>
                    </a:lnTo>
                    <a:lnTo>
                      <a:pt x="15" y="92"/>
                    </a:lnTo>
                    <a:lnTo>
                      <a:pt x="0" y="115"/>
                    </a:lnTo>
                    <a:lnTo>
                      <a:pt x="2" y="115"/>
                    </a:lnTo>
                    <a:lnTo>
                      <a:pt x="7" y="115"/>
                    </a:lnTo>
                    <a:lnTo>
                      <a:pt x="15" y="115"/>
                    </a:lnTo>
                    <a:lnTo>
                      <a:pt x="24" y="115"/>
                    </a:lnTo>
                    <a:lnTo>
                      <a:pt x="34" y="117"/>
                    </a:lnTo>
                    <a:lnTo>
                      <a:pt x="46" y="119"/>
                    </a:lnTo>
                    <a:lnTo>
                      <a:pt x="56" y="120"/>
                    </a:lnTo>
                    <a:lnTo>
                      <a:pt x="65" y="123"/>
                    </a:lnTo>
                    <a:lnTo>
                      <a:pt x="67" y="122"/>
                    </a:lnTo>
                    <a:lnTo>
                      <a:pt x="69" y="119"/>
                    </a:lnTo>
                    <a:lnTo>
                      <a:pt x="69" y="112"/>
                    </a:lnTo>
                    <a:lnTo>
                      <a:pt x="64" y="104"/>
                    </a:lnTo>
                    <a:lnTo>
                      <a:pt x="64" y="102"/>
                    </a:lnTo>
                    <a:lnTo>
                      <a:pt x="64" y="97"/>
                    </a:lnTo>
                    <a:lnTo>
                      <a:pt x="64" y="89"/>
                    </a:lnTo>
                    <a:lnTo>
                      <a:pt x="67" y="79"/>
                    </a:lnTo>
                    <a:lnTo>
                      <a:pt x="70" y="66"/>
                    </a:lnTo>
                    <a:lnTo>
                      <a:pt x="77" y="54"/>
                    </a:lnTo>
                    <a:lnTo>
                      <a:pt x="87" y="42"/>
                    </a:lnTo>
                    <a:lnTo>
                      <a:pt x="102" y="29"/>
                    </a:lnTo>
                    <a:lnTo>
                      <a:pt x="133" y="21"/>
                    </a:lnTo>
                    <a:lnTo>
                      <a:pt x="133" y="16"/>
                    </a:lnTo>
                    <a:lnTo>
                      <a:pt x="114" y="0"/>
                    </a:lnTo>
                    <a:lnTo>
                      <a:pt x="61" y="0"/>
                    </a:lnTo>
                    <a:close/>
                  </a:path>
                </a:pathLst>
              </a:custGeom>
              <a:solidFill>
                <a:srgbClr val="A52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7" name="Freeform 1043"/>
              <p:cNvSpPr>
                <a:spLocks/>
              </p:cNvSpPr>
              <p:nvPr/>
            </p:nvSpPr>
            <p:spPr bwMode="auto">
              <a:xfrm>
                <a:off x="2870" y="981"/>
                <a:ext cx="44" cy="39"/>
              </a:xfrm>
              <a:custGeom>
                <a:avLst/>
                <a:gdLst>
                  <a:gd name="T0" fmla="*/ 1 w 86"/>
                  <a:gd name="T1" fmla="*/ 0 h 78"/>
                  <a:gd name="T2" fmla="*/ 1 w 86"/>
                  <a:gd name="T3" fmla="*/ 1 h 78"/>
                  <a:gd name="T4" fmla="*/ 1 w 86"/>
                  <a:gd name="T5" fmla="*/ 1 h 78"/>
                  <a:gd name="T6" fmla="*/ 0 w 86"/>
                  <a:gd name="T7" fmla="*/ 1 h 78"/>
                  <a:gd name="T8" fmla="*/ 1 w 86"/>
                  <a:gd name="T9" fmla="*/ 1 h 78"/>
                  <a:gd name="T10" fmla="*/ 1 w 86"/>
                  <a:gd name="T11" fmla="*/ 1 h 78"/>
                  <a:gd name="T12" fmla="*/ 1 w 86"/>
                  <a:gd name="T13" fmla="*/ 1 h 78"/>
                  <a:gd name="T14" fmla="*/ 1 w 86"/>
                  <a:gd name="T15" fmla="*/ 1 h 78"/>
                  <a:gd name="T16" fmla="*/ 1 w 86"/>
                  <a:gd name="T17" fmla="*/ 1 h 78"/>
                  <a:gd name="T18" fmla="*/ 1 w 86"/>
                  <a:gd name="T19" fmla="*/ 1 h 78"/>
                  <a:gd name="T20" fmla="*/ 1 w 86"/>
                  <a:gd name="T21" fmla="*/ 1 h 78"/>
                  <a:gd name="T22" fmla="*/ 1 w 86"/>
                  <a:gd name="T23" fmla="*/ 1 h 78"/>
                  <a:gd name="T24" fmla="*/ 1 w 86"/>
                  <a:gd name="T25" fmla="*/ 1 h 78"/>
                  <a:gd name="T26" fmla="*/ 1 w 86"/>
                  <a:gd name="T27" fmla="*/ 1 h 78"/>
                  <a:gd name="T28" fmla="*/ 1 w 86"/>
                  <a:gd name="T29" fmla="*/ 1 h 78"/>
                  <a:gd name="T30" fmla="*/ 1 w 86"/>
                  <a:gd name="T31" fmla="*/ 1 h 78"/>
                  <a:gd name="T32" fmla="*/ 1 w 86"/>
                  <a:gd name="T33" fmla="*/ 1 h 78"/>
                  <a:gd name="T34" fmla="*/ 1 w 86"/>
                  <a:gd name="T35" fmla="*/ 1 h 78"/>
                  <a:gd name="T36" fmla="*/ 1 w 86"/>
                  <a:gd name="T37" fmla="*/ 1 h 78"/>
                  <a:gd name="T38" fmla="*/ 1 w 86"/>
                  <a:gd name="T39" fmla="*/ 1 h 78"/>
                  <a:gd name="T40" fmla="*/ 1 w 86"/>
                  <a:gd name="T41" fmla="*/ 1 h 78"/>
                  <a:gd name="T42" fmla="*/ 1 w 86"/>
                  <a:gd name="T43" fmla="*/ 1 h 78"/>
                  <a:gd name="T44" fmla="*/ 1 w 86"/>
                  <a:gd name="T45" fmla="*/ 1 h 78"/>
                  <a:gd name="T46" fmla="*/ 1 w 86"/>
                  <a:gd name="T47" fmla="*/ 1 h 78"/>
                  <a:gd name="T48" fmla="*/ 1 w 86"/>
                  <a:gd name="T49" fmla="*/ 1 h 78"/>
                  <a:gd name="T50" fmla="*/ 1 w 86"/>
                  <a:gd name="T51" fmla="*/ 1 h 78"/>
                  <a:gd name="T52" fmla="*/ 1 w 86"/>
                  <a:gd name="T53" fmla="*/ 1 h 78"/>
                  <a:gd name="T54" fmla="*/ 1 w 86"/>
                  <a:gd name="T55" fmla="*/ 1 h 78"/>
                  <a:gd name="T56" fmla="*/ 1 w 86"/>
                  <a:gd name="T57" fmla="*/ 1 h 78"/>
                  <a:gd name="T58" fmla="*/ 1 w 86"/>
                  <a:gd name="T59" fmla="*/ 0 h 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78"/>
                  <a:gd name="T92" fmla="*/ 86 w 86"/>
                  <a:gd name="T93" fmla="*/ 78 h 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78">
                    <a:moveTo>
                      <a:pt x="54" y="0"/>
                    </a:moveTo>
                    <a:lnTo>
                      <a:pt x="2" y="43"/>
                    </a:lnTo>
                    <a:lnTo>
                      <a:pt x="1" y="47"/>
                    </a:lnTo>
                    <a:lnTo>
                      <a:pt x="0" y="56"/>
                    </a:lnTo>
                    <a:lnTo>
                      <a:pt x="2" y="68"/>
                    </a:lnTo>
                    <a:lnTo>
                      <a:pt x="8" y="78"/>
                    </a:lnTo>
                    <a:lnTo>
                      <a:pt x="29" y="69"/>
                    </a:lnTo>
                    <a:lnTo>
                      <a:pt x="30" y="63"/>
                    </a:lnTo>
                    <a:lnTo>
                      <a:pt x="33" y="64"/>
                    </a:lnTo>
                    <a:lnTo>
                      <a:pt x="31" y="62"/>
                    </a:lnTo>
                    <a:lnTo>
                      <a:pt x="26" y="55"/>
                    </a:lnTo>
                    <a:lnTo>
                      <a:pt x="22" y="48"/>
                    </a:lnTo>
                    <a:lnTo>
                      <a:pt x="21" y="41"/>
                    </a:lnTo>
                    <a:lnTo>
                      <a:pt x="24" y="41"/>
                    </a:lnTo>
                    <a:lnTo>
                      <a:pt x="31" y="40"/>
                    </a:lnTo>
                    <a:lnTo>
                      <a:pt x="39" y="37"/>
                    </a:lnTo>
                    <a:lnTo>
                      <a:pt x="45" y="28"/>
                    </a:lnTo>
                    <a:lnTo>
                      <a:pt x="59" y="27"/>
                    </a:lnTo>
                    <a:lnTo>
                      <a:pt x="59" y="22"/>
                    </a:lnTo>
                    <a:lnTo>
                      <a:pt x="67" y="27"/>
                    </a:lnTo>
                    <a:lnTo>
                      <a:pt x="67" y="26"/>
                    </a:lnTo>
                    <a:lnTo>
                      <a:pt x="69" y="23"/>
                    </a:lnTo>
                    <a:lnTo>
                      <a:pt x="72" y="19"/>
                    </a:lnTo>
                    <a:lnTo>
                      <a:pt x="79" y="18"/>
                    </a:lnTo>
                    <a:lnTo>
                      <a:pt x="81" y="17"/>
                    </a:lnTo>
                    <a:lnTo>
                      <a:pt x="84" y="15"/>
                    </a:lnTo>
                    <a:lnTo>
                      <a:pt x="86" y="12"/>
                    </a:lnTo>
                    <a:lnTo>
                      <a:pt x="86" y="8"/>
                    </a:lnTo>
                    <a:lnTo>
                      <a:pt x="64" y="8"/>
                    </a:lnTo>
                    <a:lnTo>
                      <a:pt x="54" y="0"/>
                    </a:lnTo>
                    <a:close/>
                  </a:path>
                </a:pathLst>
              </a:custGeom>
              <a:solidFill>
                <a:srgbClr val="A52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8" name="Freeform 1044"/>
              <p:cNvSpPr>
                <a:spLocks/>
              </p:cNvSpPr>
              <p:nvPr/>
            </p:nvSpPr>
            <p:spPr bwMode="auto">
              <a:xfrm>
                <a:off x="2875" y="1027"/>
                <a:ext cx="10" cy="23"/>
              </a:xfrm>
              <a:custGeom>
                <a:avLst/>
                <a:gdLst>
                  <a:gd name="T0" fmla="*/ 0 w 20"/>
                  <a:gd name="T1" fmla="*/ 0 h 46"/>
                  <a:gd name="T2" fmla="*/ 1 w 20"/>
                  <a:gd name="T3" fmla="*/ 1 h 46"/>
                  <a:gd name="T4" fmla="*/ 1 w 20"/>
                  <a:gd name="T5" fmla="*/ 1 h 46"/>
                  <a:gd name="T6" fmla="*/ 1 w 20"/>
                  <a:gd name="T7" fmla="*/ 1 h 46"/>
                  <a:gd name="T8" fmla="*/ 0 w 20"/>
                  <a:gd name="T9" fmla="*/ 0 h 46"/>
                  <a:gd name="T10" fmla="*/ 0 60000 65536"/>
                  <a:gd name="T11" fmla="*/ 0 60000 65536"/>
                  <a:gd name="T12" fmla="*/ 0 60000 65536"/>
                  <a:gd name="T13" fmla="*/ 0 60000 65536"/>
                  <a:gd name="T14" fmla="*/ 0 60000 65536"/>
                  <a:gd name="T15" fmla="*/ 0 w 20"/>
                  <a:gd name="T16" fmla="*/ 0 h 46"/>
                  <a:gd name="T17" fmla="*/ 20 w 20"/>
                  <a:gd name="T18" fmla="*/ 46 h 46"/>
                </a:gdLst>
                <a:ahLst/>
                <a:cxnLst>
                  <a:cxn ang="T10">
                    <a:pos x="T0" y="T1"/>
                  </a:cxn>
                  <a:cxn ang="T11">
                    <a:pos x="T2" y="T3"/>
                  </a:cxn>
                  <a:cxn ang="T12">
                    <a:pos x="T4" y="T5"/>
                  </a:cxn>
                  <a:cxn ang="T13">
                    <a:pos x="T6" y="T7"/>
                  </a:cxn>
                  <a:cxn ang="T14">
                    <a:pos x="T8" y="T9"/>
                  </a:cxn>
                </a:cxnLst>
                <a:rect l="T15" t="T16" r="T17" b="T18"/>
                <a:pathLst>
                  <a:path w="20" h="46">
                    <a:moveTo>
                      <a:pt x="0" y="0"/>
                    </a:moveTo>
                    <a:lnTo>
                      <a:pt x="20" y="1"/>
                    </a:lnTo>
                    <a:lnTo>
                      <a:pt x="10" y="46"/>
                    </a:lnTo>
                    <a:lnTo>
                      <a:pt x="4" y="46"/>
                    </a:lnTo>
                    <a:lnTo>
                      <a:pt x="0" y="0"/>
                    </a:lnTo>
                    <a:close/>
                  </a:path>
                </a:pathLst>
              </a:custGeom>
              <a:solidFill>
                <a:srgbClr val="E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9" name="Freeform 1045"/>
              <p:cNvSpPr>
                <a:spLocks/>
              </p:cNvSpPr>
              <p:nvPr/>
            </p:nvSpPr>
            <p:spPr bwMode="auto">
              <a:xfrm>
                <a:off x="2911" y="1022"/>
                <a:ext cx="14" cy="28"/>
              </a:xfrm>
              <a:custGeom>
                <a:avLst/>
                <a:gdLst>
                  <a:gd name="T0" fmla="*/ 0 w 27"/>
                  <a:gd name="T1" fmla="*/ 1 h 56"/>
                  <a:gd name="T2" fmla="*/ 1 w 27"/>
                  <a:gd name="T3" fmla="*/ 0 h 56"/>
                  <a:gd name="T4" fmla="*/ 1 w 27"/>
                  <a:gd name="T5" fmla="*/ 1 h 56"/>
                  <a:gd name="T6" fmla="*/ 1 w 27"/>
                  <a:gd name="T7" fmla="*/ 1 h 56"/>
                  <a:gd name="T8" fmla="*/ 1 w 27"/>
                  <a:gd name="T9" fmla="*/ 1 h 56"/>
                  <a:gd name="T10" fmla="*/ 1 w 27"/>
                  <a:gd name="T11" fmla="*/ 1 h 56"/>
                  <a:gd name="T12" fmla="*/ 1 w 27"/>
                  <a:gd name="T13" fmla="*/ 1 h 56"/>
                  <a:gd name="T14" fmla="*/ 0 w 27"/>
                  <a:gd name="T15" fmla="*/ 1 h 56"/>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6"/>
                  <a:gd name="T26" fmla="*/ 27 w 27"/>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6">
                    <a:moveTo>
                      <a:pt x="0" y="6"/>
                    </a:moveTo>
                    <a:lnTo>
                      <a:pt x="7" y="0"/>
                    </a:lnTo>
                    <a:lnTo>
                      <a:pt x="9" y="4"/>
                    </a:lnTo>
                    <a:lnTo>
                      <a:pt x="16" y="17"/>
                    </a:lnTo>
                    <a:lnTo>
                      <a:pt x="23" y="34"/>
                    </a:lnTo>
                    <a:lnTo>
                      <a:pt x="27" y="53"/>
                    </a:lnTo>
                    <a:lnTo>
                      <a:pt x="26" y="56"/>
                    </a:lnTo>
                    <a:lnTo>
                      <a:pt x="0" y="6"/>
                    </a:lnTo>
                    <a:close/>
                  </a:path>
                </a:pathLst>
              </a:custGeom>
              <a:solidFill>
                <a:srgbClr val="E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0" name="Freeform 1046"/>
              <p:cNvSpPr>
                <a:spLocks/>
              </p:cNvSpPr>
              <p:nvPr/>
            </p:nvSpPr>
            <p:spPr bwMode="auto">
              <a:xfrm>
                <a:off x="2955" y="895"/>
                <a:ext cx="10" cy="21"/>
              </a:xfrm>
              <a:custGeom>
                <a:avLst/>
                <a:gdLst>
                  <a:gd name="T0" fmla="*/ 0 w 20"/>
                  <a:gd name="T1" fmla="*/ 0 h 43"/>
                  <a:gd name="T2" fmla="*/ 0 w 20"/>
                  <a:gd name="T3" fmla="*/ 0 h 43"/>
                  <a:gd name="T4" fmla="*/ 0 w 20"/>
                  <a:gd name="T5" fmla="*/ 0 h 43"/>
                  <a:gd name="T6" fmla="*/ 1 w 20"/>
                  <a:gd name="T7" fmla="*/ 0 h 43"/>
                  <a:gd name="T8" fmla="*/ 1 w 20"/>
                  <a:gd name="T9" fmla="*/ 0 h 43"/>
                  <a:gd name="T10" fmla="*/ 1 w 20"/>
                  <a:gd name="T11" fmla="*/ 0 h 43"/>
                  <a:gd name="T12" fmla="*/ 1 w 20"/>
                  <a:gd name="T13" fmla="*/ 0 h 43"/>
                  <a:gd name="T14" fmla="*/ 1 w 20"/>
                  <a:gd name="T15" fmla="*/ 0 h 43"/>
                  <a:gd name="T16" fmla="*/ 1 w 20"/>
                  <a:gd name="T17" fmla="*/ 0 h 43"/>
                  <a:gd name="T18" fmla="*/ 1 w 20"/>
                  <a:gd name="T19" fmla="*/ 0 h 43"/>
                  <a:gd name="T20" fmla="*/ 1 w 20"/>
                  <a:gd name="T21" fmla="*/ 0 h 43"/>
                  <a:gd name="T22" fmla="*/ 1 w 20"/>
                  <a:gd name="T23" fmla="*/ 0 h 43"/>
                  <a:gd name="T24" fmla="*/ 1 w 20"/>
                  <a:gd name="T25" fmla="*/ 0 h 43"/>
                  <a:gd name="T26" fmla="*/ 1 w 20"/>
                  <a:gd name="T27" fmla="*/ 0 h 43"/>
                  <a:gd name="T28" fmla="*/ 0 w 20"/>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3"/>
                  <a:gd name="T47" fmla="*/ 20 w 20"/>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3">
                    <a:moveTo>
                      <a:pt x="0" y="0"/>
                    </a:moveTo>
                    <a:lnTo>
                      <a:pt x="0" y="5"/>
                    </a:lnTo>
                    <a:lnTo>
                      <a:pt x="0" y="17"/>
                    </a:lnTo>
                    <a:lnTo>
                      <a:pt x="1" y="31"/>
                    </a:lnTo>
                    <a:lnTo>
                      <a:pt x="6" y="43"/>
                    </a:lnTo>
                    <a:lnTo>
                      <a:pt x="20" y="43"/>
                    </a:lnTo>
                    <a:lnTo>
                      <a:pt x="18" y="39"/>
                    </a:lnTo>
                    <a:lnTo>
                      <a:pt x="15" y="31"/>
                    </a:lnTo>
                    <a:lnTo>
                      <a:pt x="14" y="21"/>
                    </a:lnTo>
                    <a:lnTo>
                      <a:pt x="20" y="14"/>
                    </a:lnTo>
                    <a:lnTo>
                      <a:pt x="20" y="8"/>
                    </a:lnTo>
                    <a:lnTo>
                      <a:pt x="18" y="6"/>
                    </a:lnTo>
                    <a:lnTo>
                      <a:pt x="14" y="2"/>
                    </a:lnTo>
                    <a:lnTo>
                      <a:pt x="7" y="0"/>
                    </a:lnTo>
                    <a:lnTo>
                      <a:pt x="0" y="0"/>
                    </a:lnTo>
                    <a:close/>
                  </a:path>
                </a:pathLst>
              </a:custGeom>
              <a:solidFill>
                <a:srgbClr val="FF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1" name="Freeform 1047"/>
              <p:cNvSpPr>
                <a:spLocks/>
              </p:cNvSpPr>
              <p:nvPr/>
            </p:nvSpPr>
            <p:spPr bwMode="auto">
              <a:xfrm>
                <a:off x="2964" y="901"/>
                <a:ext cx="11" cy="19"/>
              </a:xfrm>
              <a:custGeom>
                <a:avLst/>
                <a:gdLst>
                  <a:gd name="T0" fmla="*/ 1 w 20"/>
                  <a:gd name="T1" fmla="*/ 0 h 37"/>
                  <a:gd name="T2" fmla="*/ 1 w 20"/>
                  <a:gd name="T3" fmla="*/ 1 h 37"/>
                  <a:gd name="T4" fmla="*/ 1 w 20"/>
                  <a:gd name="T5" fmla="*/ 1 h 37"/>
                  <a:gd name="T6" fmla="*/ 1 w 20"/>
                  <a:gd name="T7" fmla="*/ 1 h 37"/>
                  <a:gd name="T8" fmla="*/ 0 w 20"/>
                  <a:gd name="T9" fmla="*/ 1 h 37"/>
                  <a:gd name="T10" fmla="*/ 1 w 20"/>
                  <a:gd name="T11" fmla="*/ 1 h 37"/>
                  <a:gd name="T12" fmla="*/ 1 w 20"/>
                  <a:gd name="T13" fmla="*/ 1 h 37"/>
                  <a:gd name="T14" fmla="*/ 1 w 20"/>
                  <a:gd name="T15" fmla="*/ 1 h 37"/>
                  <a:gd name="T16" fmla="*/ 1 w 20"/>
                  <a:gd name="T17" fmla="*/ 1 h 37"/>
                  <a:gd name="T18" fmla="*/ 1 w 20"/>
                  <a:gd name="T19" fmla="*/ 1 h 37"/>
                  <a:gd name="T20" fmla="*/ 1 w 20"/>
                  <a:gd name="T21" fmla="*/ 1 h 37"/>
                  <a:gd name="T22" fmla="*/ 1 w 20"/>
                  <a:gd name="T23" fmla="*/ 1 h 37"/>
                  <a:gd name="T24" fmla="*/ 1 w 2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7"/>
                  <a:gd name="T41" fmla="*/ 20 w 2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7">
                    <a:moveTo>
                      <a:pt x="12" y="0"/>
                    </a:moveTo>
                    <a:lnTo>
                      <a:pt x="10" y="1"/>
                    </a:lnTo>
                    <a:lnTo>
                      <a:pt x="5" y="4"/>
                    </a:lnTo>
                    <a:lnTo>
                      <a:pt x="1" y="9"/>
                    </a:lnTo>
                    <a:lnTo>
                      <a:pt x="0" y="16"/>
                    </a:lnTo>
                    <a:lnTo>
                      <a:pt x="1" y="19"/>
                    </a:lnTo>
                    <a:lnTo>
                      <a:pt x="5" y="26"/>
                    </a:lnTo>
                    <a:lnTo>
                      <a:pt x="12" y="33"/>
                    </a:lnTo>
                    <a:lnTo>
                      <a:pt x="20" y="37"/>
                    </a:lnTo>
                    <a:lnTo>
                      <a:pt x="18" y="32"/>
                    </a:lnTo>
                    <a:lnTo>
                      <a:pt x="15" y="22"/>
                    </a:lnTo>
                    <a:lnTo>
                      <a:pt x="12" y="10"/>
                    </a:lnTo>
                    <a:lnTo>
                      <a:pt x="12" y="0"/>
                    </a:lnTo>
                    <a:close/>
                  </a:path>
                </a:pathLst>
              </a:custGeom>
              <a:solidFill>
                <a:srgbClr val="FF5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2" name="Freeform 1048"/>
              <p:cNvSpPr>
                <a:spLocks/>
              </p:cNvSpPr>
              <p:nvPr/>
            </p:nvSpPr>
            <p:spPr bwMode="auto">
              <a:xfrm>
                <a:off x="2953" y="878"/>
                <a:ext cx="22" cy="20"/>
              </a:xfrm>
              <a:custGeom>
                <a:avLst/>
                <a:gdLst>
                  <a:gd name="T0" fmla="*/ 1 w 44"/>
                  <a:gd name="T1" fmla="*/ 1 h 40"/>
                  <a:gd name="T2" fmla="*/ 1 w 44"/>
                  <a:gd name="T3" fmla="*/ 1 h 40"/>
                  <a:gd name="T4" fmla="*/ 1 w 44"/>
                  <a:gd name="T5" fmla="*/ 1 h 40"/>
                  <a:gd name="T6" fmla="*/ 1 w 44"/>
                  <a:gd name="T7" fmla="*/ 1 h 40"/>
                  <a:gd name="T8" fmla="*/ 1 w 44"/>
                  <a:gd name="T9" fmla="*/ 1 h 40"/>
                  <a:gd name="T10" fmla="*/ 1 w 44"/>
                  <a:gd name="T11" fmla="*/ 1 h 40"/>
                  <a:gd name="T12" fmla="*/ 1 w 44"/>
                  <a:gd name="T13" fmla="*/ 1 h 40"/>
                  <a:gd name="T14" fmla="*/ 1 w 44"/>
                  <a:gd name="T15" fmla="*/ 1 h 40"/>
                  <a:gd name="T16" fmla="*/ 1 w 44"/>
                  <a:gd name="T17" fmla="*/ 1 h 40"/>
                  <a:gd name="T18" fmla="*/ 1 w 44"/>
                  <a:gd name="T19" fmla="*/ 1 h 40"/>
                  <a:gd name="T20" fmla="*/ 1 w 44"/>
                  <a:gd name="T21" fmla="*/ 1 h 40"/>
                  <a:gd name="T22" fmla="*/ 1 w 44"/>
                  <a:gd name="T23" fmla="*/ 1 h 40"/>
                  <a:gd name="T24" fmla="*/ 1 w 44"/>
                  <a:gd name="T25" fmla="*/ 1 h 40"/>
                  <a:gd name="T26" fmla="*/ 1 w 44"/>
                  <a:gd name="T27" fmla="*/ 1 h 40"/>
                  <a:gd name="T28" fmla="*/ 1 w 44"/>
                  <a:gd name="T29" fmla="*/ 1 h 40"/>
                  <a:gd name="T30" fmla="*/ 1 w 44"/>
                  <a:gd name="T31" fmla="*/ 1 h 40"/>
                  <a:gd name="T32" fmla="*/ 1 w 44"/>
                  <a:gd name="T33" fmla="*/ 1 h 40"/>
                  <a:gd name="T34" fmla="*/ 1 w 44"/>
                  <a:gd name="T35" fmla="*/ 1 h 40"/>
                  <a:gd name="T36" fmla="*/ 1 w 44"/>
                  <a:gd name="T37" fmla="*/ 1 h 40"/>
                  <a:gd name="T38" fmla="*/ 1 w 44"/>
                  <a:gd name="T39" fmla="*/ 1 h 40"/>
                  <a:gd name="T40" fmla="*/ 1 w 44"/>
                  <a:gd name="T41" fmla="*/ 1 h 40"/>
                  <a:gd name="T42" fmla="*/ 1 w 44"/>
                  <a:gd name="T43" fmla="*/ 1 h 40"/>
                  <a:gd name="T44" fmla="*/ 1 w 44"/>
                  <a:gd name="T45" fmla="*/ 1 h 40"/>
                  <a:gd name="T46" fmla="*/ 1 w 44"/>
                  <a:gd name="T47" fmla="*/ 1 h 40"/>
                  <a:gd name="T48" fmla="*/ 1 w 44"/>
                  <a:gd name="T49" fmla="*/ 1 h 40"/>
                  <a:gd name="T50" fmla="*/ 1 w 44"/>
                  <a:gd name="T51" fmla="*/ 1 h 40"/>
                  <a:gd name="T52" fmla="*/ 1 w 44"/>
                  <a:gd name="T53" fmla="*/ 1 h 40"/>
                  <a:gd name="T54" fmla="*/ 1 w 44"/>
                  <a:gd name="T55" fmla="*/ 1 h 40"/>
                  <a:gd name="T56" fmla="*/ 1 w 44"/>
                  <a:gd name="T57" fmla="*/ 1 h 40"/>
                  <a:gd name="T58" fmla="*/ 1 w 44"/>
                  <a:gd name="T59" fmla="*/ 1 h 40"/>
                  <a:gd name="T60" fmla="*/ 1 w 44"/>
                  <a:gd name="T61" fmla="*/ 1 h 40"/>
                  <a:gd name="T62" fmla="*/ 1 w 44"/>
                  <a:gd name="T63" fmla="*/ 1 h 40"/>
                  <a:gd name="T64" fmla="*/ 1 w 44"/>
                  <a:gd name="T65" fmla="*/ 1 h 40"/>
                  <a:gd name="T66" fmla="*/ 1 w 44"/>
                  <a:gd name="T67" fmla="*/ 1 h 40"/>
                  <a:gd name="T68" fmla="*/ 1 w 44"/>
                  <a:gd name="T69" fmla="*/ 1 h 40"/>
                  <a:gd name="T70" fmla="*/ 1 w 44"/>
                  <a:gd name="T71" fmla="*/ 1 h 40"/>
                  <a:gd name="T72" fmla="*/ 1 w 44"/>
                  <a:gd name="T73" fmla="*/ 0 h 40"/>
                  <a:gd name="T74" fmla="*/ 1 w 44"/>
                  <a:gd name="T75" fmla="*/ 1 h 40"/>
                  <a:gd name="T76" fmla="*/ 1 w 44"/>
                  <a:gd name="T77" fmla="*/ 1 h 40"/>
                  <a:gd name="T78" fmla="*/ 1 w 44"/>
                  <a:gd name="T79" fmla="*/ 1 h 40"/>
                  <a:gd name="T80" fmla="*/ 0 w 44"/>
                  <a:gd name="T81" fmla="*/ 1 h 40"/>
                  <a:gd name="T82" fmla="*/ 1 w 44"/>
                  <a:gd name="T83" fmla="*/ 1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40"/>
                  <a:gd name="T128" fmla="*/ 44 w 4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40">
                    <a:moveTo>
                      <a:pt x="4" y="23"/>
                    </a:moveTo>
                    <a:lnTo>
                      <a:pt x="6" y="23"/>
                    </a:lnTo>
                    <a:lnTo>
                      <a:pt x="9" y="23"/>
                    </a:lnTo>
                    <a:lnTo>
                      <a:pt x="15" y="24"/>
                    </a:lnTo>
                    <a:lnTo>
                      <a:pt x="22" y="28"/>
                    </a:lnTo>
                    <a:lnTo>
                      <a:pt x="22" y="30"/>
                    </a:lnTo>
                    <a:lnTo>
                      <a:pt x="24" y="34"/>
                    </a:lnTo>
                    <a:lnTo>
                      <a:pt x="26" y="38"/>
                    </a:lnTo>
                    <a:lnTo>
                      <a:pt x="30" y="40"/>
                    </a:lnTo>
                    <a:lnTo>
                      <a:pt x="30" y="32"/>
                    </a:lnTo>
                    <a:lnTo>
                      <a:pt x="31" y="32"/>
                    </a:lnTo>
                    <a:lnTo>
                      <a:pt x="33" y="33"/>
                    </a:lnTo>
                    <a:lnTo>
                      <a:pt x="37" y="35"/>
                    </a:lnTo>
                    <a:lnTo>
                      <a:pt x="39" y="38"/>
                    </a:lnTo>
                    <a:lnTo>
                      <a:pt x="36" y="27"/>
                    </a:lnTo>
                    <a:lnTo>
                      <a:pt x="44" y="31"/>
                    </a:lnTo>
                    <a:lnTo>
                      <a:pt x="44" y="30"/>
                    </a:lnTo>
                    <a:lnTo>
                      <a:pt x="42" y="26"/>
                    </a:lnTo>
                    <a:lnTo>
                      <a:pt x="38" y="21"/>
                    </a:lnTo>
                    <a:lnTo>
                      <a:pt x="30" y="18"/>
                    </a:lnTo>
                    <a:lnTo>
                      <a:pt x="29" y="18"/>
                    </a:lnTo>
                    <a:lnTo>
                      <a:pt x="27" y="16"/>
                    </a:lnTo>
                    <a:lnTo>
                      <a:pt x="24" y="15"/>
                    </a:lnTo>
                    <a:lnTo>
                      <a:pt x="19" y="15"/>
                    </a:lnTo>
                    <a:lnTo>
                      <a:pt x="27" y="21"/>
                    </a:lnTo>
                    <a:lnTo>
                      <a:pt x="23" y="25"/>
                    </a:lnTo>
                    <a:lnTo>
                      <a:pt x="19" y="24"/>
                    </a:lnTo>
                    <a:lnTo>
                      <a:pt x="14" y="20"/>
                    </a:lnTo>
                    <a:lnTo>
                      <a:pt x="9" y="16"/>
                    </a:lnTo>
                    <a:lnTo>
                      <a:pt x="10" y="9"/>
                    </a:lnTo>
                    <a:lnTo>
                      <a:pt x="11" y="8"/>
                    </a:lnTo>
                    <a:lnTo>
                      <a:pt x="16" y="5"/>
                    </a:lnTo>
                    <a:lnTo>
                      <a:pt x="21" y="3"/>
                    </a:lnTo>
                    <a:lnTo>
                      <a:pt x="24" y="3"/>
                    </a:lnTo>
                    <a:lnTo>
                      <a:pt x="24" y="2"/>
                    </a:lnTo>
                    <a:lnTo>
                      <a:pt x="22" y="1"/>
                    </a:lnTo>
                    <a:lnTo>
                      <a:pt x="18" y="0"/>
                    </a:lnTo>
                    <a:lnTo>
                      <a:pt x="14" y="1"/>
                    </a:lnTo>
                    <a:lnTo>
                      <a:pt x="10" y="4"/>
                    </a:lnTo>
                    <a:lnTo>
                      <a:pt x="4" y="12"/>
                    </a:lnTo>
                    <a:lnTo>
                      <a:pt x="0" y="19"/>
                    </a:lnTo>
                    <a:lnTo>
                      <a:pt x="4" y="23"/>
                    </a:lnTo>
                    <a:close/>
                  </a:path>
                </a:pathLst>
              </a:custGeom>
              <a:solidFill>
                <a:srgbClr val="FF5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3" name="Freeform 1049"/>
              <p:cNvSpPr>
                <a:spLocks/>
              </p:cNvSpPr>
              <p:nvPr/>
            </p:nvSpPr>
            <p:spPr bwMode="auto">
              <a:xfrm>
                <a:off x="2974" y="917"/>
                <a:ext cx="108" cy="71"/>
              </a:xfrm>
              <a:custGeom>
                <a:avLst/>
                <a:gdLst>
                  <a:gd name="T0" fmla="*/ 0 w 217"/>
                  <a:gd name="T1" fmla="*/ 1 h 141"/>
                  <a:gd name="T2" fmla="*/ 0 w 217"/>
                  <a:gd name="T3" fmla="*/ 1 h 141"/>
                  <a:gd name="T4" fmla="*/ 0 w 217"/>
                  <a:gd name="T5" fmla="*/ 1 h 141"/>
                  <a:gd name="T6" fmla="*/ 0 w 217"/>
                  <a:gd name="T7" fmla="*/ 1 h 141"/>
                  <a:gd name="T8" fmla="*/ 0 w 217"/>
                  <a:gd name="T9" fmla="*/ 1 h 141"/>
                  <a:gd name="T10" fmla="*/ 0 w 217"/>
                  <a:gd name="T11" fmla="*/ 1 h 141"/>
                  <a:gd name="T12" fmla="*/ 0 w 217"/>
                  <a:gd name="T13" fmla="*/ 1 h 141"/>
                  <a:gd name="T14" fmla="*/ 0 w 217"/>
                  <a:gd name="T15" fmla="*/ 1 h 141"/>
                  <a:gd name="T16" fmla="*/ 0 w 217"/>
                  <a:gd name="T17" fmla="*/ 1 h 141"/>
                  <a:gd name="T18" fmla="*/ 0 w 217"/>
                  <a:gd name="T19" fmla="*/ 1 h 141"/>
                  <a:gd name="T20" fmla="*/ 0 w 217"/>
                  <a:gd name="T21" fmla="*/ 1 h 141"/>
                  <a:gd name="T22" fmla="*/ 0 w 217"/>
                  <a:gd name="T23" fmla="*/ 1 h 141"/>
                  <a:gd name="T24" fmla="*/ 0 w 217"/>
                  <a:gd name="T25" fmla="*/ 1 h 141"/>
                  <a:gd name="T26" fmla="*/ 0 w 217"/>
                  <a:gd name="T27" fmla="*/ 1 h 141"/>
                  <a:gd name="T28" fmla="*/ 0 w 217"/>
                  <a:gd name="T29" fmla="*/ 1 h 141"/>
                  <a:gd name="T30" fmla="*/ 0 w 217"/>
                  <a:gd name="T31" fmla="*/ 1 h 141"/>
                  <a:gd name="T32" fmla="*/ 0 w 217"/>
                  <a:gd name="T33" fmla="*/ 1 h 141"/>
                  <a:gd name="T34" fmla="*/ 0 w 217"/>
                  <a:gd name="T35" fmla="*/ 1 h 141"/>
                  <a:gd name="T36" fmla="*/ 0 w 217"/>
                  <a:gd name="T37" fmla="*/ 1 h 141"/>
                  <a:gd name="T38" fmla="*/ 0 w 217"/>
                  <a:gd name="T39" fmla="*/ 1 h 141"/>
                  <a:gd name="T40" fmla="*/ 0 w 217"/>
                  <a:gd name="T41" fmla="*/ 1 h 141"/>
                  <a:gd name="T42" fmla="*/ 0 w 217"/>
                  <a:gd name="T43" fmla="*/ 1 h 141"/>
                  <a:gd name="T44" fmla="*/ 0 w 217"/>
                  <a:gd name="T45" fmla="*/ 1 h 141"/>
                  <a:gd name="T46" fmla="*/ 0 w 217"/>
                  <a:gd name="T47" fmla="*/ 1 h 141"/>
                  <a:gd name="T48" fmla="*/ 0 w 217"/>
                  <a:gd name="T49" fmla="*/ 1 h 141"/>
                  <a:gd name="T50" fmla="*/ 0 w 217"/>
                  <a:gd name="T51" fmla="*/ 1 h 141"/>
                  <a:gd name="T52" fmla="*/ 0 w 217"/>
                  <a:gd name="T53" fmla="*/ 0 h 141"/>
                  <a:gd name="T54" fmla="*/ 0 w 217"/>
                  <a:gd name="T55" fmla="*/ 1 h 141"/>
                  <a:gd name="T56" fmla="*/ 0 w 217"/>
                  <a:gd name="T57" fmla="*/ 1 h 141"/>
                  <a:gd name="T58" fmla="*/ 0 w 217"/>
                  <a:gd name="T59" fmla="*/ 1 h 141"/>
                  <a:gd name="T60" fmla="*/ 0 w 217"/>
                  <a:gd name="T61" fmla="*/ 1 h 141"/>
                  <a:gd name="T62" fmla="*/ 0 w 217"/>
                  <a:gd name="T63" fmla="*/ 1 h 141"/>
                  <a:gd name="T64" fmla="*/ 0 w 217"/>
                  <a:gd name="T65" fmla="*/ 1 h 141"/>
                  <a:gd name="T66" fmla="*/ 0 w 217"/>
                  <a:gd name="T67" fmla="*/ 1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41"/>
                  <a:gd name="T104" fmla="*/ 217 w 217"/>
                  <a:gd name="T105" fmla="*/ 141 h 1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41">
                    <a:moveTo>
                      <a:pt x="6" y="106"/>
                    </a:moveTo>
                    <a:lnTo>
                      <a:pt x="0" y="117"/>
                    </a:lnTo>
                    <a:lnTo>
                      <a:pt x="70" y="106"/>
                    </a:lnTo>
                    <a:lnTo>
                      <a:pt x="75" y="97"/>
                    </a:lnTo>
                    <a:lnTo>
                      <a:pt x="82" y="98"/>
                    </a:lnTo>
                    <a:lnTo>
                      <a:pt x="82" y="92"/>
                    </a:lnTo>
                    <a:lnTo>
                      <a:pt x="106" y="61"/>
                    </a:lnTo>
                    <a:lnTo>
                      <a:pt x="111" y="62"/>
                    </a:lnTo>
                    <a:lnTo>
                      <a:pt x="112" y="60"/>
                    </a:lnTo>
                    <a:lnTo>
                      <a:pt x="115" y="53"/>
                    </a:lnTo>
                    <a:lnTo>
                      <a:pt x="120" y="47"/>
                    </a:lnTo>
                    <a:lnTo>
                      <a:pt x="125" y="45"/>
                    </a:lnTo>
                    <a:lnTo>
                      <a:pt x="123" y="42"/>
                    </a:lnTo>
                    <a:lnTo>
                      <a:pt x="120" y="37"/>
                    </a:lnTo>
                    <a:lnTo>
                      <a:pt x="119" y="30"/>
                    </a:lnTo>
                    <a:lnTo>
                      <a:pt x="119" y="25"/>
                    </a:lnTo>
                    <a:lnTo>
                      <a:pt x="120" y="25"/>
                    </a:lnTo>
                    <a:lnTo>
                      <a:pt x="123" y="25"/>
                    </a:lnTo>
                    <a:lnTo>
                      <a:pt x="128" y="27"/>
                    </a:lnTo>
                    <a:lnTo>
                      <a:pt x="131" y="31"/>
                    </a:lnTo>
                    <a:lnTo>
                      <a:pt x="141" y="32"/>
                    </a:lnTo>
                    <a:lnTo>
                      <a:pt x="143" y="29"/>
                    </a:lnTo>
                    <a:lnTo>
                      <a:pt x="150" y="31"/>
                    </a:lnTo>
                    <a:lnTo>
                      <a:pt x="148" y="38"/>
                    </a:lnTo>
                    <a:lnTo>
                      <a:pt x="142" y="55"/>
                    </a:lnTo>
                    <a:lnTo>
                      <a:pt x="135" y="76"/>
                    </a:lnTo>
                    <a:lnTo>
                      <a:pt x="133" y="93"/>
                    </a:lnTo>
                    <a:lnTo>
                      <a:pt x="138" y="95"/>
                    </a:lnTo>
                    <a:lnTo>
                      <a:pt x="135" y="98"/>
                    </a:lnTo>
                    <a:lnTo>
                      <a:pt x="128" y="105"/>
                    </a:lnTo>
                    <a:lnTo>
                      <a:pt x="121" y="112"/>
                    </a:lnTo>
                    <a:lnTo>
                      <a:pt x="118" y="118"/>
                    </a:lnTo>
                    <a:lnTo>
                      <a:pt x="114" y="120"/>
                    </a:lnTo>
                    <a:lnTo>
                      <a:pt x="111" y="112"/>
                    </a:lnTo>
                    <a:lnTo>
                      <a:pt x="110" y="117"/>
                    </a:lnTo>
                    <a:lnTo>
                      <a:pt x="92" y="120"/>
                    </a:lnTo>
                    <a:lnTo>
                      <a:pt x="95" y="122"/>
                    </a:lnTo>
                    <a:lnTo>
                      <a:pt x="102" y="129"/>
                    </a:lnTo>
                    <a:lnTo>
                      <a:pt x="108" y="136"/>
                    </a:lnTo>
                    <a:lnTo>
                      <a:pt x="115" y="141"/>
                    </a:lnTo>
                    <a:lnTo>
                      <a:pt x="115" y="136"/>
                    </a:lnTo>
                    <a:lnTo>
                      <a:pt x="178" y="140"/>
                    </a:lnTo>
                    <a:lnTo>
                      <a:pt x="188" y="26"/>
                    </a:lnTo>
                    <a:lnTo>
                      <a:pt x="203" y="13"/>
                    </a:lnTo>
                    <a:lnTo>
                      <a:pt x="204" y="17"/>
                    </a:lnTo>
                    <a:lnTo>
                      <a:pt x="204" y="7"/>
                    </a:lnTo>
                    <a:lnTo>
                      <a:pt x="209" y="6"/>
                    </a:lnTo>
                    <a:lnTo>
                      <a:pt x="213" y="13"/>
                    </a:lnTo>
                    <a:lnTo>
                      <a:pt x="217" y="13"/>
                    </a:lnTo>
                    <a:lnTo>
                      <a:pt x="214" y="4"/>
                    </a:lnTo>
                    <a:lnTo>
                      <a:pt x="212" y="3"/>
                    </a:lnTo>
                    <a:lnTo>
                      <a:pt x="205" y="2"/>
                    </a:lnTo>
                    <a:lnTo>
                      <a:pt x="195" y="1"/>
                    </a:lnTo>
                    <a:lnTo>
                      <a:pt x="181" y="0"/>
                    </a:lnTo>
                    <a:lnTo>
                      <a:pt x="165" y="1"/>
                    </a:lnTo>
                    <a:lnTo>
                      <a:pt x="146" y="3"/>
                    </a:lnTo>
                    <a:lnTo>
                      <a:pt x="128" y="9"/>
                    </a:lnTo>
                    <a:lnTo>
                      <a:pt x="110" y="18"/>
                    </a:lnTo>
                    <a:lnTo>
                      <a:pt x="104" y="21"/>
                    </a:lnTo>
                    <a:lnTo>
                      <a:pt x="105" y="33"/>
                    </a:lnTo>
                    <a:lnTo>
                      <a:pt x="75" y="83"/>
                    </a:lnTo>
                    <a:lnTo>
                      <a:pt x="72" y="84"/>
                    </a:lnTo>
                    <a:lnTo>
                      <a:pt x="63" y="86"/>
                    </a:lnTo>
                    <a:lnTo>
                      <a:pt x="52" y="90"/>
                    </a:lnTo>
                    <a:lnTo>
                      <a:pt x="39" y="93"/>
                    </a:lnTo>
                    <a:lnTo>
                      <a:pt x="27" y="97"/>
                    </a:lnTo>
                    <a:lnTo>
                      <a:pt x="16" y="101"/>
                    </a:lnTo>
                    <a:lnTo>
                      <a:pt x="8" y="103"/>
                    </a:lnTo>
                    <a:lnTo>
                      <a:pt x="6" y="106"/>
                    </a:lnTo>
                    <a:close/>
                  </a:path>
                </a:pathLst>
              </a:custGeom>
              <a:solidFill>
                <a:srgbClr val="A5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4" name="Freeform 1050"/>
              <p:cNvSpPr>
                <a:spLocks/>
              </p:cNvSpPr>
              <p:nvPr/>
            </p:nvSpPr>
            <p:spPr bwMode="auto">
              <a:xfrm>
                <a:off x="2947" y="983"/>
                <a:ext cx="76" cy="66"/>
              </a:xfrm>
              <a:custGeom>
                <a:avLst/>
                <a:gdLst>
                  <a:gd name="T0" fmla="*/ 1 w 152"/>
                  <a:gd name="T1" fmla="*/ 0 h 134"/>
                  <a:gd name="T2" fmla="*/ 1 w 152"/>
                  <a:gd name="T3" fmla="*/ 0 h 134"/>
                  <a:gd name="T4" fmla="*/ 1 w 152"/>
                  <a:gd name="T5" fmla="*/ 0 h 134"/>
                  <a:gd name="T6" fmla="*/ 1 w 152"/>
                  <a:gd name="T7" fmla="*/ 0 h 134"/>
                  <a:gd name="T8" fmla="*/ 1 w 152"/>
                  <a:gd name="T9" fmla="*/ 0 h 134"/>
                  <a:gd name="T10" fmla="*/ 1 w 152"/>
                  <a:gd name="T11" fmla="*/ 0 h 134"/>
                  <a:gd name="T12" fmla="*/ 1 w 152"/>
                  <a:gd name="T13" fmla="*/ 0 h 134"/>
                  <a:gd name="T14" fmla="*/ 1 w 152"/>
                  <a:gd name="T15" fmla="*/ 0 h 134"/>
                  <a:gd name="T16" fmla="*/ 1 w 152"/>
                  <a:gd name="T17" fmla="*/ 0 h 134"/>
                  <a:gd name="T18" fmla="*/ 1 w 152"/>
                  <a:gd name="T19" fmla="*/ 0 h 134"/>
                  <a:gd name="T20" fmla="*/ 1 w 152"/>
                  <a:gd name="T21" fmla="*/ 0 h 134"/>
                  <a:gd name="T22" fmla="*/ 1 w 152"/>
                  <a:gd name="T23" fmla="*/ 0 h 134"/>
                  <a:gd name="T24" fmla="*/ 1 w 152"/>
                  <a:gd name="T25" fmla="*/ 0 h 134"/>
                  <a:gd name="T26" fmla="*/ 1 w 152"/>
                  <a:gd name="T27" fmla="*/ 0 h 134"/>
                  <a:gd name="T28" fmla="*/ 1 w 152"/>
                  <a:gd name="T29" fmla="*/ 0 h 134"/>
                  <a:gd name="T30" fmla="*/ 1 w 152"/>
                  <a:gd name="T31" fmla="*/ 0 h 134"/>
                  <a:gd name="T32" fmla="*/ 1 w 152"/>
                  <a:gd name="T33" fmla="*/ 0 h 134"/>
                  <a:gd name="T34" fmla="*/ 1 w 152"/>
                  <a:gd name="T35" fmla="*/ 0 h 134"/>
                  <a:gd name="T36" fmla="*/ 1 w 152"/>
                  <a:gd name="T37" fmla="*/ 0 h 134"/>
                  <a:gd name="T38" fmla="*/ 1 w 152"/>
                  <a:gd name="T39" fmla="*/ 0 h 134"/>
                  <a:gd name="T40" fmla="*/ 1 w 152"/>
                  <a:gd name="T41" fmla="*/ 0 h 134"/>
                  <a:gd name="T42" fmla="*/ 1 w 152"/>
                  <a:gd name="T43" fmla="*/ 0 h 134"/>
                  <a:gd name="T44" fmla="*/ 1 w 152"/>
                  <a:gd name="T45" fmla="*/ 0 h 134"/>
                  <a:gd name="T46" fmla="*/ 0 w 152"/>
                  <a:gd name="T47" fmla="*/ 0 h 134"/>
                  <a:gd name="T48" fmla="*/ 1 w 152"/>
                  <a:gd name="T49" fmla="*/ 0 h 134"/>
                  <a:gd name="T50" fmla="*/ 1 w 152"/>
                  <a:gd name="T51" fmla="*/ 0 h 134"/>
                  <a:gd name="T52" fmla="*/ 1 w 152"/>
                  <a:gd name="T53" fmla="*/ 0 h 1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4"/>
                  <a:gd name="T83" fmla="*/ 152 w 152"/>
                  <a:gd name="T84" fmla="*/ 134 h 1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4">
                    <a:moveTo>
                      <a:pt x="125" y="1"/>
                    </a:moveTo>
                    <a:lnTo>
                      <a:pt x="135" y="0"/>
                    </a:lnTo>
                    <a:lnTo>
                      <a:pt x="136" y="2"/>
                    </a:lnTo>
                    <a:lnTo>
                      <a:pt x="138" y="7"/>
                    </a:lnTo>
                    <a:lnTo>
                      <a:pt x="144" y="13"/>
                    </a:lnTo>
                    <a:lnTo>
                      <a:pt x="152" y="19"/>
                    </a:lnTo>
                    <a:lnTo>
                      <a:pt x="151" y="20"/>
                    </a:lnTo>
                    <a:lnTo>
                      <a:pt x="146" y="23"/>
                    </a:lnTo>
                    <a:lnTo>
                      <a:pt x="141" y="27"/>
                    </a:lnTo>
                    <a:lnTo>
                      <a:pt x="133" y="31"/>
                    </a:lnTo>
                    <a:lnTo>
                      <a:pt x="123" y="35"/>
                    </a:lnTo>
                    <a:lnTo>
                      <a:pt x="114" y="38"/>
                    </a:lnTo>
                    <a:lnTo>
                      <a:pt x="103" y="39"/>
                    </a:lnTo>
                    <a:lnTo>
                      <a:pt x="92" y="37"/>
                    </a:lnTo>
                    <a:lnTo>
                      <a:pt x="38" y="120"/>
                    </a:lnTo>
                    <a:lnTo>
                      <a:pt x="42" y="128"/>
                    </a:lnTo>
                    <a:lnTo>
                      <a:pt x="40" y="128"/>
                    </a:lnTo>
                    <a:lnTo>
                      <a:pt x="37" y="129"/>
                    </a:lnTo>
                    <a:lnTo>
                      <a:pt x="31" y="131"/>
                    </a:lnTo>
                    <a:lnTo>
                      <a:pt x="24" y="133"/>
                    </a:lnTo>
                    <a:lnTo>
                      <a:pt x="17" y="134"/>
                    </a:lnTo>
                    <a:lnTo>
                      <a:pt x="10" y="134"/>
                    </a:lnTo>
                    <a:lnTo>
                      <a:pt x="5" y="134"/>
                    </a:lnTo>
                    <a:lnTo>
                      <a:pt x="0" y="131"/>
                    </a:lnTo>
                    <a:lnTo>
                      <a:pt x="65" y="30"/>
                    </a:lnTo>
                    <a:lnTo>
                      <a:pt x="77" y="28"/>
                    </a:lnTo>
                    <a:lnTo>
                      <a:pt x="125" y="1"/>
                    </a:lnTo>
                    <a:close/>
                  </a:path>
                </a:pathLst>
              </a:custGeom>
              <a:solidFill>
                <a:srgbClr val="A5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5" name="Freeform 1051"/>
              <p:cNvSpPr>
                <a:spLocks/>
              </p:cNvSpPr>
              <p:nvPr/>
            </p:nvSpPr>
            <p:spPr bwMode="auto">
              <a:xfrm>
                <a:off x="3049" y="890"/>
                <a:ext cx="13" cy="22"/>
              </a:xfrm>
              <a:custGeom>
                <a:avLst/>
                <a:gdLst>
                  <a:gd name="T0" fmla="*/ 1 w 25"/>
                  <a:gd name="T1" fmla="*/ 0 h 44"/>
                  <a:gd name="T2" fmla="*/ 1 w 25"/>
                  <a:gd name="T3" fmla="*/ 1 h 44"/>
                  <a:gd name="T4" fmla="*/ 1 w 25"/>
                  <a:gd name="T5" fmla="*/ 1 h 44"/>
                  <a:gd name="T6" fmla="*/ 0 w 25"/>
                  <a:gd name="T7" fmla="*/ 1 h 44"/>
                  <a:gd name="T8" fmla="*/ 0 w 25"/>
                  <a:gd name="T9" fmla="*/ 1 h 44"/>
                  <a:gd name="T10" fmla="*/ 1 w 25"/>
                  <a:gd name="T11" fmla="*/ 1 h 44"/>
                  <a:gd name="T12" fmla="*/ 1 w 25"/>
                  <a:gd name="T13" fmla="*/ 1 h 44"/>
                  <a:gd name="T14" fmla="*/ 1 w 25"/>
                  <a:gd name="T15" fmla="*/ 1 h 44"/>
                  <a:gd name="T16" fmla="*/ 1 w 25"/>
                  <a:gd name="T17" fmla="*/ 1 h 44"/>
                  <a:gd name="T18" fmla="*/ 1 w 25"/>
                  <a:gd name="T19" fmla="*/ 1 h 44"/>
                  <a:gd name="T20" fmla="*/ 1 w 25"/>
                  <a:gd name="T21" fmla="*/ 1 h 44"/>
                  <a:gd name="T22" fmla="*/ 1 w 25"/>
                  <a:gd name="T23" fmla="*/ 1 h 44"/>
                  <a:gd name="T24" fmla="*/ 1 w 25"/>
                  <a:gd name="T25" fmla="*/ 1 h 44"/>
                  <a:gd name="T26" fmla="*/ 1 w 25"/>
                  <a:gd name="T27" fmla="*/ 1 h 44"/>
                  <a:gd name="T28" fmla="*/ 1 w 25"/>
                  <a:gd name="T29" fmla="*/ 1 h 44"/>
                  <a:gd name="T30" fmla="*/ 1 w 25"/>
                  <a:gd name="T31" fmla="*/ 1 h 44"/>
                  <a:gd name="T32" fmla="*/ 1 w 25"/>
                  <a:gd name="T33" fmla="*/ 1 h 44"/>
                  <a:gd name="T34" fmla="*/ 1 w 25"/>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4"/>
                  <a:gd name="T56" fmla="*/ 25 w 25"/>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4">
                    <a:moveTo>
                      <a:pt x="13" y="0"/>
                    </a:moveTo>
                    <a:lnTo>
                      <a:pt x="10" y="5"/>
                    </a:lnTo>
                    <a:lnTo>
                      <a:pt x="5" y="16"/>
                    </a:lnTo>
                    <a:lnTo>
                      <a:pt x="0" y="31"/>
                    </a:lnTo>
                    <a:lnTo>
                      <a:pt x="0" y="44"/>
                    </a:lnTo>
                    <a:lnTo>
                      <a:pt x="5" y="41"/>
                    </a:lnTo>
                    <a:lnTo>
                      <a:pt x="14" y="36"/>
                    </a:lnTo>
                    <a:lnTo>
                      <a:pt x="22" y="26"/>
                    </a:lnTo>
                    <a:lnTo>
                      <a:pt x="25" y="15"/>
                    </a:lnTo>
                    <a:lnTo>
                      <a:pt x="24" y="14"/>
                    </a:lnTo>
                    <a:lnTo>
                      <a:pt x="22" y="15"/>
                    </a:lnTo>
                    <a:lnTo>
                      <a:pt x="21" y="16"/>
                    </a:lnTo>
                    <a:lnTo>
                      <a:pt x="14" y="16"/>
                    </a:lnTo>
                    <a:lnTo>
                      <a:pt x="15" y="14"/>
                    </a:lnTo>
                    <a:lnTo>
                      <a:pt x="17" y="8"/>
                    </a:lnTo>
                    <a:lnTo>
                      <a:pt x="17" y="2"/>
                    </a:lnTo>
                    <a:lnTo>
                      <a:pt x="13" y="0"/>
                    </a:lnTo>
                    <a:close/>
                  </a:path>
                </a:pathLst>
              </a:custGeom>
              <a:solidFill>
                <a:srgbClr val="B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grpSp>
      </p:grpSp>
      <p:sp>
        <p:nvSpPr>
          <p:cNvPr id="31" name="Down Arrow 30"/>
          <p:cNvSpPr/>
          <p:nvPr/>
        </p:nvSpPr>
        <p:spPr>
          <a:xfrm>
            <a:off x="5086261" y="4393172"/>
            <a:ext cx="484632" cy="71438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2800">
              <a:solidFill>
                <a:srgbClr val="FFFFFF"/>
              </a:solidFill>
              <a:latin typeface="+mn-lt"/>
            </a:endParaRPr>
          </a:p>
        </p:txBody>
      </p:sp>
      <p:sp>
        <p:nvSpPr>
          <p:cNvPr id="32" name="TextBox 31"/>
          <p:cNvSpPr txBox="1">
            <a:spLocks noChangeArrowheads="1"/>
          </p:cNvSpPr>
          <p:nvPr/>
        </p:nvSpPr>
        <p:spPr bwMode="auto">
          <a:xfrm>
            <a:off x="4110500" y="5155554"/>
            <a:ext cx="26178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en-US" sz="3200" dirty="0">
                <a:latin typeface="+mn-lt"/>
              </a:rPr>
              <a:t>Intern / Extern</a:t>
            </a:r>
            <a:endParaRPr lang="en-US" altLang="en-US" sz="3200" dirty="0">
              <a:latin typeface="+mn-lt"/>
            </a:endParaRPr>
          </a:p>
        </p:txBody>
      </p:sp>
      <p:sp>
        <p:nvSpPr>
          <p:cNvPr id="33" name="Rectangle 3"/>
          <p:cNvSpPr>
            <a:spLocks noChangeArrowheads="1"/>
          </p:cNvSpPr>
          <p:nvPr/>
        </p:nvSpPr>
        <p:spPr bwMode="auto">
          <a:xfrm>
            <a:off x="1059366" y="1808979"/>
            <a:ext cx="104263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3200" dirty="0" err="1">
                <a:solidFill>
                  <a:schemeClr val="accent2"/>
                </a:solidFill>
                <a:latin typeface="+mn-lt"/>
                <a:cs typeface="Arial"/>
              </a:rPr>
              <a:t>Als</a:t>
            </a:r>
            <a:r>
              <a:rPr lang="en-US" altLang="en-US" sz="3200" dirty="0">
                <a:solidFill>
                  <a:schemeClr val="accent2"/>
                </a:solidFill>
                <a:latin typeface="+mn-lt"/>
                <a:cs typeface="Arial"/>
              </a:rPr>
              <a:t> de KLANT </a:t>
            </a:r>
            <a:r>
              <a:rPr lang="en-US" altLang="en-US" sz="3200" dirty="0" err="1">
                <a:solidFill>
                  <a:schemeClr val="accent2"/>
                </a:solidFill>
                <a:latin typeface="+mn-lt"/>
                <a:cs typeface="Arial"/>
              </a:rPr>
              <a:t>vraagt</a:t>
            </a:r>
            <a:r>
              <a:rPr lang="en-US" altLang="en-US" sz="3200" dirty="0">
                <a:solidFill>
                  <a:schemeClr val="accent2"/>
                </a:solidFill>
                <a:latin typeface="+mn-lt"/>
                <a:cs typeface="Arial"/>
              </a:rPr>
              <a:t> </a:t>
            </a:r>
            <a:r>
              <a:rPr lang="en-US" altLang="en-US" sz="3200" dirty="0" err="1">
                <a:solidFill>
                  <a:schemeClr val="accent2"/>
                </a:solidFill>
                <a:latin typeface="+mn-lt"/>
                <a:cs typeface="Arial"/>
              </a:rPr>
              <a:t>naar</a:t>
            </a:r>
            <a:r>
              <a:rPr lang="en-US" altLang="en-US" sz="3200" dirty="0">
                <a:solidFill>
                  <a:schemeClr val="accent2"/>
                </a:solidFill>
                <a:latin typeface="+mn-lt"/>
                <a:cs typeface="Arial"/>
              </a:rPr>
              <a:t> </a:t>
            </a:r>
            <a:r>
              <a:rPr lang="en-US" altLang="en-US" sz="3200" dirty="0" err="1">
                <a:solidFill>
                  <a:schemeClr val="accent2"/>
                </a:solidFill>
                <a:latin typeface="+mn-lt"/>
                <a:cs typeface="Arial"/>
              </a:rPr>
              <a:t>een</a:t>
            </a:r>
            <a:r>
              <a:rPr lang="en-US" altLang="en-US" sz="3200" dirty="0">
                <a:solidFill>
                  <a:schemeClr val="accent2"/>
                </a:solidFill>
                <a:latin typeface="+mn-lt"/>
                <a:cs typeface="Arial"/>
              </a:rPr>
              <a:t> product of </a:t>
            </a:r>
            <a:r>
              <a:rPr lang="en-US" altLang="en-US" sz="3200" dirty="0" err="1">
                <a:solidFill>
                  <a:schemeClr val="accent2"/>
                </a:solidFill>
                <a:latin typeface="+mn-lt"/>
                <a:cs typeface="Arial"/>
              </a:rPr>
              <a:t>dienst</a:t>
            </a:r>
            <a:r>
              <a:rPr lang="en-US" altLang="en-US" sz="3200" dirty="0">
                <a:solidFill>
                  <a:schemeClr val="accent2"/>
                </a:solidFill>
                <a:latin typeface="+mn-lt"/>
                <a:cs typeface="Arial"/>
              </a:rPr>
              <a:t> dan </a:t>
            </a:r>
            <a:r>
              <a:rPr lang="en-US" altLang="en-US" sz="3200" dirty="0" err="1">
                <a:solidFill>
                  <a:schemeClr val="accent2"/>
                </a:solidFill>
                <a:latin typeface="+mn-lt"/>
                <a:cs typeface="Arial"/>
              </a:rPr>
              <a:t>noemen</a:t>
            </a:r>
            <a:r>
              <a:rPr lang="en-US" altLang="en-US" sz="3200" dirty="0">
                <a:solidFill>
                  <a:schemeClr val="accent2"/>
                </a:solidFill>
                <a:latin typeface="+mn-lt"/>
                <a:cs typeface="Arial"/>
              </a:rPr>
              <a:t> we </a:t>
            </a:r>
            <a:r>
              <a:rPr lang="en-US" altLang="en-US" sz="3200" dirty="0" err="1">
                <a:solidFill>
                  <a:schemeClr val="accent2"/>
                </a:solidFill>
                <a:latin typeface="+mn-lt"/>
                <a:cs typeface="Arial"/>
              </a:rPr>
              <a:t>dat</a:t>
            </a:r>
            <a:r>
              <a:rPr lang="en-US" altLang="en-US" sz="3200" dirty="0">
                <a:solidFill>
                  <a:schemeClr val="accent2"/>
                </a:solidFill>
                <a:latin typeface="+mn-lt"/>
                <a:cs typeface="Arial"/>
              </a:rPr>
              <a:t> </a:t>
            </a:r>
            <a:r>
              <a:rPr lang="en-US" altLang="en-US" sz="4000" b="1" dirty="0">
                <a:solidFill>
                  <a:schemeClr val="accent2"/>
                </a:solidFill>
                <a:latin typeface="+mn-lt"/>
                <a:cs typeface="Arial"/>
              </a:rPr>
              <a:t>TREKKEN - PULL- </a:t>
            </a:r>
            <a:r>
              <a:rPr lang="en-US" altLang="en-US" sz="4000" b="1" dirty="0" err="1">
                <a:solidFill>
                  <a:schemeClr val="accent2"/>
                </a:solidFill>
                <a:latin typeface="+mn-lt"/>
                <a:cs typeface="Arial"/>
              </a:rPr>
              <a:t>aan</a:t>
            </a:r>
            <a:r>
              <a:rPr lang="en-US" altLang="en-US" sz="4000" b="1" dirty="0">
                <a:solidFill>
                  <a:schemeClr val="accent2"/>
                </a:solidFill>
                <a:latin typeface="+mn-lt"/>
                <a:cs typeface="Arial"/>
              </a:rPr>
              <a:t> het </a:t>
            </a:r>
            <a:r>
              <a:rPr lang="en-US" altLang="en-US" sz="4000" b="1" dirty="0" err="1">
                <a:solidFill>
                  <a:schemeClr val="accent2"/>
                </a:solidFill>
                <a:latin typeface="+mn-lt"/>
                <a:cs typeface="Arial"/>
              </a:rPr>
              <a:t>productieproces</a:t>
            </a:r>
            <a:endParaRPr lang="en-US" altLang="en-US" sz="4000" b="1" dirty="0">
              <a:solidFill>
                <a:schemeClr val="accent2"/>
              </a:solidFill>
              <a:latin typeface="+mn-lt"/>
              <a:cs typeface="Arial"/>
            </a:endParaRPr>
          </a:p>
        </p:txBody>
      </p:sp>
      <p:sp>
        <p:nvSpPr>
          <p:cNvPr id="30"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Principe 4</a:t>
            </a:r>
          </a:p>
        </p:txBody>
      </p:sp>
      <p:sp>
        <p:nvSpPr>
          <p:cNvPr id="34" name="Tekstvak 33">
            <a:extLst>
              <a:ext uri="{FF2B5EF4-FFF2-40B4-BE49-F238E27FC236}">
                <a16:creationId xmlns:a16="http://schemas.microsoft.com/office/drawing/2014/main" id="{43F146A1-ECC7-469A-98EA-1E9EA5111E77}"/>
              </a:ext>
            </a:extLst>
          </p:cNvPr>
          <p:cNvSpPr txBox="1"/>
          <p:nvPr/>
        </p:nvSpPr>
        <p:spPr>
          <a:xfrm>
            <a:off x="3048930" y="3199429"/>
            <a:ext cx="6094140" cy="2123658"/>
          </a:xfrm>
          <a:prstGeom prst="rect">
            <a:avLst/>
          </a:prstGeom>
          <a:noFill/>
        </p:spPr>
        <p:txBody>
          <a:bodyPr wrap="square" lIns="91440" tIns="45720" rIns="91440" bIns="45720" anchor="t">
            <a:spAutoFit/>
          </a:bodyPr>
          <a:lstStyle/>
          <a:p>
            <a:endParaRPr lang="nl-NL" sz="2400" b="1" dirty="0"/>
          </a:p>
          <a:p>
            <a:r>
              <a:rPr lang="nl-NL" sz="2400" b="1" dirty="0"/>
              <a:t>     KLANT trekt aan het proces…</a:t>
            </a:r>
          </a:p>
          <a:p>
            <a:endParaRPr lang="nl-NL" sz="2400" b="1" dirty="0">
              <a:cs typeface="Calibri" panose="020F0502020204030204"/>
            </a:endParaRPr>
          </a:p>
          <a:p>
            <a:endParaRPr lang="nl-NL" sz="2400" b="1" dirty="0">
              <a:cs typeface="Calibri" panose="020F0502020204030204"/>
            </a:endParaRPr>
          </a:p>
          <a:p>
            <a:endParaRPr lang="nl-NL" sz="1200" b="1" dirty="0">
              <a:cs typeface="Calibri" panose="020F0502020204030204"/>
            </a:endParaRPr>
          </a:p>
          <a:p>
            <a:endParaRPr lang="nl-NL" sz="2400" b="1" dirty="0">
              <a:cs typeface="Calibri" panose="020F0502020204030204"/>
            </a:endParaRPr>
          </a:p>
        </p:txBody>
      </p:sp>
    </p:spTree>
    <p:extLst>
      <p:ext uri="{BB962C8B-B14F-4D97-AF65-F5344CB8AC3E}">
        <p14:creationId xmlns:p14="http://schemas.microsoft.com/office/powerpoint/2010/main" val="3808184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ox(in)">
                                      <p:cBhvr>
                                        <p:cTn id="13" dur="500"/>
                                        <p:tgtEl>
                                          <p:spTgt spid="3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ox(in)">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384CB0-762E-40D3-9F94-8B9FC19F8A5C}"/>
              </a:ext>
            </a:extLst>
          </p:cNvPr>
          <p:cNvSpPr txBox="1"/>
          <p:nvPr/>
        </p:nvSpPr>
        <p:spPr>
          <a:xfrm>
            <a:off x="1680593" y="1559165"/>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a:t>
            </a:r>
            <a:r>
              <a:rPr lang="nl-NL" b="1" dirty="0">
                <a:cs typeface="Calibri"/>
              </a:rPr>
              <a:t>PUSH" SYSTEEM;</a:t>
            </a:r>
          </a:p>
          <a:p>
            <a:r>
              <a:rPr lang="nl-NL" b="1" dirty="0">
                <a:cs typeface="Calibri"/>
              </a:rPr>
              <a:t>Het verplaatsen van de materialen, zonder rekening te houden met het feit of de taak al dan niet kan worden uitgevoerd.</a:t>
            </a:r>
            <a:endParaRPr lang="en-US" b="1" dirty="0">
              <a:cs typeface="Calibri"/>
            </a:endParaRPr>
          </a:p>
        </p:txBody>
      </p:sp>
      <p:sp>
        <p:nvSpPr>
          <p:cNvPr id="4" name="TextBox 3">
            <a:extLst>
              <a:ext uri="{FF2B5EF4-FFF2-40B4-BE49-F238E27FC236}">
                <a16:creationId xmlns:a16="http://schemas.microsoft.com/office/drawing/2014/main" id="{2EC06CC8-5772-4E27-8921-11C3C49AD21A}"/>
              </a:ext>
            </a:extLst>
          </p:cNvPr>
          <p:cNvSpPr txBox="1"/>
          <p:nvPr/>
        </p:nvSpPr>
        <p:spPr>
          <a:xfrm>
            <a:off x="6833226" y="1790182"/>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t>“PULL" SYSTEEM;</a:t>
            </a:r>
          </a:p>
          <a:p>
            <a:r>
              <a:rPr lang="nl-NL" b="1" dirty="0"/>
              <a:t>De materialen worden alleen geproduceerd als het nodig is en het wordt alleen geleverd wanneer en waar het nodig is.</a:t>
            </a:r>
          </a:p>
          <a:p>
            <a:endParaRPr lang="nl-NL" b="1" dirty="0"/>
          </a:p>
        </p:txBody>
      </p:sp>
      <p:pic>
        <p:nvPicPr>
          <p:cNvPr id="5" name="Afbeelding 4">
            <a:extLst>
              <a:ext uri="{FF2B5EF4-FFF2-40B4-BE49-F238E27FC236}">
                <a16:creationId xmlns:a16="http://schemas.microsoft.com/office/drawing/2014/main" id="{1A22262B-5B5F-45D3-8490-205752EFDB23}"/>
              </a:ext>
            </a:extLst>
          </p:cNvPr>
          <p:cNvPicPr>
            <a:picLocks noChangeAspect="1"/>
          </p:cNvPicPr>
          <p:nvPr/>
        </p:nvPicPr>
        <p:blipFill>
          <a:blip r:embed="rId3"/>
          <a:stretch>
            <a:fillRect/>
          </a:stretch>
        </p:blipFill>
        <p:spPr>
          <a:xfrm>
            <a:off x="1686749" y="3590490"/>
            <a:ext cx="3747528" cy="2105635"/>
          </a:xfrm>
          <a:prstGeom prst="rect">
            <a:avLst/>
          </a:prstGeom>
        </p:spPr>
      </p:pic>
      <p:pic>
        <p:nvPicPr>
          <p:cNvPr id="7" name="Afbeelding 6">
            <a:extLst>
              <a:ext uri="{FF2B5EF4-FFF2-40B4-BE49-F238E27FC236}">
                <a16:creationId xmlns:a16="http://schemas.microsoft.com/office/drawing/2014/main" id="{3A6E3002-976C-4CB2-A969-CE8B255801BF}"/>
              </a:ext>
            </a:extLst>
          </p:cNvPr>
          <p:cNvPicPr>
            <a:picLocks noChangeAspect="1"/>
          </p:cNvPicPr>
          <p:nvPr/>
        </p:nvPicPr>
        <p:blipFill>
          <a:blip r:embed="rId4"/>
          <a:stretch>
            <a:fillRect/>
          </a:stretch>
        </p:blipFill>
        <p:spPr>
          <a:xfrm>
            <a:off x="6833226" y="3590490"/>
            <a:ext cx="3678181" cy="2107129"/>
          </a:xfrm>
          <a:prstGeom prst="rect">
            <a:avLst/>
          </a:prstGeom>
        </p:spPr>
      </p:pic>
    </p:spTree>
    <p:extLst>
      <p:ext uri="{BB962C8B-B14F-4D97-AF65-F5344CB8AC3E}">
        <p14:creationId xmlns:p14="http://schemas.microsoft.com/office/powerpoint/2010/main" val="111438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4294967295"/>
          </p:nvPr>
        </p:nvSpPr>
        <p:spPr>
          <a:xfrm>
            <a:off x="533695" y="1998016"/>
            <a:ext cx="4743450" cy="690563"/>
          </a:xfrm>
          <a:prstGeom prst="rect">
            <a:avLst/>
          </a:prstGeom>
        </p:spPr>
        <p:txBody>
          <a:bodyPr lIns="91440" tIns="45720" rIns="91440" bIns="45720" anchor="t">
            <a:normAutofit/>
          </a:bodyPr>
          <a:lstStyle/>
          <a:p>
            <a:pPr marL="0" indent="0">
              <a:buNone/>
            </a:pPr>
            <a:r>
              <a:rPr lang="en-GB" altLang="en-US" sz="3200" b="1" dirty="0"/>
              <a:t>Pull </a:t>
            </a:r>
            <a:r>
              <a:rPr lang="en-GB" altLang="en-US" sz="3200" b="1" dirty="0" err="1"/>
              <a:t>systeem</a:t>
            </a:r>
            <a:r>
              <a:rPr lang="en-GB" altLang="en-US" sz="3200" b="1" dirty="0"/>
              <a:t> </a:t>
            </a:r>
            <a:r>
              <a:rPr lang="en-GB" altLang="en-US" sz="3200" b="1" dirty="0" err="1"/>
              <a:t>voorwaarden</a:t>
            </a:r>
            <a:endParaRPr lang="en-GB" altLang="en-US" sz="3200" b="1" dirty="0"/>
          </a:p>
        </p:txBody>
      </p:sp>
      <p:sp>
        <p:nvSpPr>
          <p:cNvPr id="7" name="TextBox 6"/>
          <p:cNvSpPr txBox="1"/>
          <p:nvPr/>
        </p:nvSpPr>
        <p:spPr>
          <a:xfrm>
            <a:off x="2388554" y="5367116"/>
            <a:ext cx="7008137"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sz="2400" dirty="0" err="1">
                <a:solidFill>
                  <a:srgbClr val="FFFFFF"/>
                </a:solidFill>
                <a:latin typeface="+mn-lt"/>
              </a:rPr>
              <a:t>Plaatsen</a:t>
            </a:r>
            <a:r>
              <a:rPr lang="en-GB" sz="2400" dirty="0">
                <a:solidFill>
                  <a:srgbClr val="FFFFFF"/>
                </a:solidFill>
                <a:latin typeface="+mn-lt"/>
              </a:rPr>
              <a:t> </a:t>
            </a:r>
            <a:r>
              <a:rPr lang="en-GB" sz="2400" dirty="0" err="1">
                <a:solidFill>
                  <a:srgbClr val="FFFFFF"/>
                </a:solidFill>
                <a:latin typeface="+mn-lt"/>
              </a:rPr>
              <a:t>waar</a:t>
            </a:r>
            <a:r>
              <a:rPr lang="en-GB" sz="2400" dirty="0">
                <a:solidFill>
                  <a:srgbClr val="FFFFFF"/>
                </a:solidFill>
                <a:latin typeface="+mn-lt"/>
              </a:rPr>
              <a:t> de </a:t>
            </a:r>
            <a:r>
              <a:rPr lang="en-GB" sz="2400" dirty="0" err="1">
                <a:solidFill>
                  <a:srgbClr val="FFFFFF"/>
                </a:solidFill>
                <a:latin typeface="+mn-lt"/>
              </a:rPr>
              <a:t>klant</a:t>
            </a:r>
            <a:r>
              <a:rPr lang="en-GB" sz="2400" dirty="0">
                <a:solidFill>
                  <a:srgbClr val="FFFFFF"/>
                </a:solidFill>
                <a:latin typeface="+mn-lt"/>
              </a:rPr>
              <a:t> </a:t>
            </a:r>
            <a:r>
              <a:rPr lang="en-GB" sz="2400" dirty="0" err="1">
                <a:solidFill>
                  <a:srgbClr val="FFFFFF"/>
                </a:solidFill>
                <a:latin typeface="+mn-lt"/>
              </a:rPr>
              <a:t>zijn</a:t>
            </a:r>
            <a:r>
              <a:rPr lang="en-GB" sz="2400" dirty="0">
                <a:solidFill>
                  <a:srgbClr val="FFFFFF"/>
                </a:solidFill>
                <a:latin typeface="+mn-lt"/>
              </a:rPr>
              <a:t> </a:t>
            </a:r>
            <a:r>
              <a:rPr lang="en-GB" sz="2400" dirty="0" err="1">
                <a:solidFill>
                  <a:srgbClr val="FFFFFF"/>
                </a:solidFill>
                <a:latin typeface="+mn-lt"/>
              </a:rPr>
              <a:t>bestelling</a:t>
            </a:r>
            <a:r>
              <a:rPr lang="en-GB" sz="2400" dirty="0">
                <a:solidFill>
                  <a:srgbClr val="FFFFFF"/>
                </a:solidFill>
                <a:latin typeface="+mn-lt"/>
              </a:rPr>
              <a:t> </a:t>
            </a:r>
            <a:r>
              <a:rPr lang="en-GB" sz="2400" dirty="0" err="1">
                <a:solidFill>
                  <a:srgbClr val="FFFFFF"/>
                </a:solidFill>
                <a:latin typeface="+mn-lt"/>
              </a:rPr>
              <a:t>kan</a:t>
            </a:r>
            <a:r>
              <a:rPr lang="en-GB" sz="2400" dirty="0">
                <a:solidFill>
                  <a:srgbClr val="FFFFFF"/>
                </a:solidFill>
                <a:latin typeface="+mn-lt"/>
              </a:rPr>
              <a:t> </a:t>
            </a:r>
            <a:r>
              <a:rPr lang="en-GB" sz="2400" dirty="0" err="1">
                <a:solidFill>
                  <a:srgbClr val="FFFFFF"/>
                </a:solidFill>
                <a:latin typeface="+mn-lt"/>
              </a:rPr>
              <a:t>ophalen</a:t>
            </a:r>
            <a:r>
              <a:rPr lang="en-GB" sz="2400" dirty="0">
                <a:solidFill>
                  <a:srgbClr val="FFFFFF"/>
                </a:solidFill>
                <a:latin typeface="+mn-lt"/>
              </a:rPr>
              <a:t>. </a:t>
            </a:r>
            <a:endParaRPr lang="en-US" sz="2400" dirty="0">
              <a:solidFill>
                <a:srgbClr val="FFFFFF"/>
              </a:solidFill>
              <a:latin typeface="+mn-lt"/>
            </a:endParaRPr>
          </a:p>
        </p:txBody>
      </p:sp>
      <p:sp>
        <p:nvSpPr>
          <p:cNvPr id="10" name="TextBox 9"/>
          <p:cNvSpPr txBox="1">
            <a:spLocks noChangeArrowheads="1"/>
          </p:cNvSpPr>
          <p:nvPr/>
        </p:nvSpPr>
        <p:spPr bwMode="auto">
          <a:xfrm>
            <a:off x="2443379" y="3427216"/>
            <a:ext cx="4347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PT" altLang="en-US" sz="2800" dirty="0">
                <a:latin typeface="+mn-lt"/>
                <a:cs typeface="Arial"/>
              </a:rPr>
              <a:t>Klant / Leverancier relatie</a:t>
            </a:r>
            <a:endParaRPr lang="en-US" altLang="en-US" sz="2800" dirty="0">
              <a:latin typeface="+mn-lt"/>
              <a:cs typeface="Arial"/>
            </a:endParaRPr>
          </a:p>
        </p:txBody>
      </p:sp>
      <p:sp>
        <p:nvSpPr>
          <p:cNvPr id="2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Pull </a:t>
            </a:r>
            <a:r>
              <a:rPr lang="en-US" sz="3300" b="1" dirty="0" err="1">
                <a:latin typeface="+mn-lt"/>
              </a:rPr>
              <a:t>Systeem</a:t>
            </a:r>
            <a:endParaRPr lang="en-US" sz="3300" b="1" dirty="0">
              <a:latin typeface="+mn-lt"/>
            </a:endParaRPr>
          </a:p>
        </p:txBody>
      </p:sp>
      <p:grpSp>
        <p:nvGrpSpPr>
          <p:cNvPr id="140297" name="Group 140296"/>
          <p:cNvGrpSpPr/>
          <p:nvPr/>
        </p:nvGrpSpPr>
        <p:grpSpPr>
          <a:xfrm>
            <a:off x="6658504" y="2517292"/>
            <a:ext cx="2989759" cy="2430986"/>
            <a:chOff x="5943927" y="2226365"/>
            <a:chExt cx="2989759" cy="2430986"/>
          </a:xfrm>
        </p:grpSpPr>
        <p:sp>
          <p:nvSpPr>
            <p:cNvPr id="5" name="Cube 4"/>
            <p:cNvSpPr/>
            <p:nvPr/>
          </p:nvSpPr>
          <p:spPr>
            <a:xfrm>
              <a:off x="6295238" y="2608126"/>
              <a:ext cx="853387" cy="424780"/>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a:solidFill>
                    <a:schemeClr val="tx1"/>
                  </a:solidFill>
                </a:rPr>
                <a:t>Process</a:t>
              </a:r>
            </a:p>
            <a:p>
              <a:pPr algn="ctr"/>
              <a:r>
                <a:rPr lang="en-GB" sz="1600" b="1">
                  <a:solidFill>
                    <a:schemeClr val="tx1"/>
                  </a:solidFill>
                </a:rPr>
                <a:t>A</a:t>
              </a:r>
            </a:p>
          </p:txBody>
        </p:sp>
        <p:sp>
          <p:nvSpPr>
            <p:cNvPr id="30" name="Cube 29"/>
            <p:cNvSpPr/>
            <p:nvPr/>
          </p:nvSpPr>
          <p:spPr>
            <a:xfrm>
              <a:off x="7028882" y="2608126"/>
              <a:ext cx="853387" cy="424780"/>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a:solidFill>
                    <a:schemeClr val="tx1"/>
                  </a:solidFill>
                </a:rPr>
                <a:t>Process</a:t>
              </a:r>
            </a:p>
            <a:p>
              <a:pPr algn="ctr"/>
              <a:r>
                <a:rPr lang="en-GB" sz="1600" b="1">
                  <a:solidFill>
                    <a:schemeClr val="tx1"/>
                  </a:solidFill>
                </a:rPr>
                <a:t>B</a:t>
              </a:r>
            </a:p>
          </p:txBody>
        </p:sp>
        <p:sp>
          <p:nvSpPr>
            <p:cNvPr id="31" name="Cube 30"/>
            <p:cNvSpPr/>
            <p:nvPr/>
          </p:nvSpPr>
          <p:spPr>
            <a:xfrm>
              <a:off x="7773350" y="2608126"/>
              <a:ext cx="853387" cy="424780"/>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a:solidFill>
                    <a:schemeClr val="tx1"/>
                  </a:solidFill>
                </a:rPr>
                <a:t>Process</a:t>
              </a:r>
            </a:p>
            <a:p>
              <a:pPr algn="ctr"/>
              <a:r>
                <a:rPr lang="en-GB" sz="1600" b="1">
                  <a:solidFill>
                    <a:schemeClr val="tx1"/>
                  </a:solidFill>
                </a:rPr>
                <a:t>C</a:t>
              </a:r>
            </a:p>
          </p:txBody>
        </p:sp>
        <p:sp>
          <p:nvSpPr>
            <p:cNvPr id="6" name="Rectangle 5"/>
            <p:cNvSpPr/>
            <p:nvPr/>
          </p:nvSpPr>
          <p:spPr>
            <a:xfrm>
              <a:off x="6289825" y="3083615"/>
              <a:ext cx="2551149" cy="6690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339191" y="3159827"/>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535135" y="3159827"/>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741965" y="3159827"/>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937909" y="3159827"/>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7133849"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329793"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536623"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7732567"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939396"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8135340"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535135" y="3366657"/>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731079" y="3366657"/>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6937909" y="3366657"/>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7133853" y="3366657"/>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7329793"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525737"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732567"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7928511"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135340"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8331284"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6741965" y="356260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6937909" y="356260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7144739" y="356260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7340683" y="356260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536623"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732567"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7939397"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8135341"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8342170"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8538114"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6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058" y="2226365"/>
              <a:ext cx="428628" cy="857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3927" y="2293278"/>
              <a:ext cx="357190" cy="8148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40288" name="Straight Connector 140287"/>
            <p:cNvCxnSpPr/>
            <p:nvPr/>
          </p:nvCxnSpPr>
          <p:spPr>
            <a:xfrm>
              <a:off x="6339191" y="3913419"/>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842908" y="3924304"/>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291" name="Straight Arrow Connector 140290"/>
            <p:cNvCxnSpPr/>
            <p:nvPr/>
          </p:nvCxnSpPr>
          <p:spPr>
            <a:xfrm>
              <a:off x="8505058" y="4002988"/>
              <a:ext cx="3378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6338799" y="4002990"/>
              <a:ext cx="3378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292" name="TextBox 140291"/>
            <p:cNvSpPr txBox="1"/>
            <p:nvPr/>
          </p:nvSpPr>
          <p:spPr>
            <a:xfrm>
              <a:off x="6607135" y="3826354"/>
              <a:ext cx="1905407"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200" b="1" dirty="0"/>
                <a:t>12 min </a:t>
              </a:r>
              <a:r>
                <a:rPr lang="en-GB" sz="1200" b="1" dirty="0" err="1"/>
                <a:t>voor</a:t>
              </a:r>
              <a:r>
                <a:rPr lang="en-GB" sz="1200" b="1" dirty="0"/>
                <a:t> de </a:t>
              </a:r>
              <a:r>
                <a:rPr lang="en-GB" sz="1200" b="1" dirty="0" err="1"/>
                <a:t>totale</a:t>
              </a:r>
              <a:r>
                <a:rPr lang="en-GB" sz="1200" b="1" dirty="0"/>
                <a:t> </a:t>
              </a:r>
              <a:r>
                <a:rPr lang="en-GB" sz="1200" b="1" dirty="0" err="1"/>
                <a:t>bestelling</a:t>
              </a:r>
              <a:endParaRPr lang="en-GB" sz="1200" b="1" dirty="0"/>
            </a:p>
            <a:p>
              <a:pPr algn="ctr"/>
              <a:r>
                <a:rPr lang="en-GB" sz="1200" b="1" dirty="0"/>
                <a:t>3 min </a:t>
              </a:r>
              <a:r>
                <a:rPr lang="en-GB" sz="1200" b="1" dirty="0" err="1"/>
                <a:t>voor</a:t>
              </a:r>
              <a:r>
                <a:rPr lang="en-GB" sz="1200" b="1" dirty="0"/>
                <a:t> de 1ste </a:t>
              </a:r>
              <a:r>
                <a:rPr lang="en-GB" sz="1200" b="1" dirty="0" err="1"/>
                <a:t>bestelling</a:t>
              </a:r>
              <a:r>
                <a:rPr lang="en-GB" sz="1200" b="1" dirty="0"/>
                <a:t> </a:t>
              </a:r>
            </a:p>
          </p:txBody>
        </p:sp>
        <p:cxnSp>
          <p:nvCxnSpPr>
            <p:cNvPr id="140294" name="Curved Connector 140293"/>
            <p:cNvCxnSpPr/>
            <p:nvPr/>
          </p:nvCxnSpPr>
          <p:spPr>
            <a:xfrm rot="16200000" flipV="1">
              <a:off x="7035656" y="2347499"/>
              <a:ext cx="12700" cy="733644"/>
            </a:xfrm>
            <a:prstGeom prst="curvedConnector3">
              <a:avLst>
                <a:gd name="adj1" fmla="val 2636181"/>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31" idx="1"/>
              <a:endCxn id="30" idx="1"/>
            </p:cNvCxnSpPr>
            <p:nvPr/>
          </p:nvCxnSpPr>
          <p:spPr>
            <a:xfrm rot="16200000" flipV="1">
              <a:off x="7774712" y="2342087"/>
              <a:ext cx="12700" cy="744468"/>
            </a:xfrm>
            <a:prstGeom prst="curvedConnector3">
              <a:avLst>
                <a:gd name="adj1" fmla="val 2636181"/>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0569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862" y="1103489"/>
            <a:ext cx="6481835" cy="486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21935" y="4865799"/>
            <a:ext cx="580608" cy="369332"/>
          </a:xfrm>
          <a:prstGeom prst="rect">
            <a:avLst/>
          </a:prstGeom>
          <a:noFill/>
        </p:spPr>
        <p:txBody>
          <a:bodyPr wrap="none" rtlCol="0">
            <a:spAutoFit/>
          </a:bodyPr>
          <a:lstStyle/>
          <a:p>
            <a:r>
              <a:rPr lang="pt-PT"/>
              <a:t>LIDL</a:t>
            </a:r>
            <a:endParaRPr lang="en-GB"/>
          </a:p>
        </p:txBody>
      </p:sp>
      <p:sp>
        <p:nvSpPr>
          <p:cNvPr id="4" name="TextBox 3"/>
          <p:cNvSpPr txBox="1"/>
          <p:nvPr/>
        </p:nvSpPr>
        <p:spPr>
          <a:xfrm>
            <a:off x="7520763" y="4681133"/>
            <a:ext cx="1255024" cy="369332"/>
          </a:xfrm>
          <a:prstGeom prst="rect">
            <a:avLst/>
          </a:prstGeom>
          <a:noFill/>
        </p:spPr>
        <p:txBody>
          <a:bodyPr wrap="none" rtlCol="0">
            <a:spAutoFit/>
          </a:bodyPr>
          <a:lstStyle/>
          <a:p>
            <a:r>
              <a:rPr lang="pt-PT"/>
              <a:t>VODAFONE</a:t>
            </a:r>
            <a:endParaRPr lang="en-GB"/>
          </a:p>
        </p:txBody>
      </p:sp>
      <p:sp>
        <p:nvSpPr>
          <p:cNvPr id="3" name="TextBox 2">
            <a:extLst>
              <a:ext uri="{FF2B5EF4-FFF2-40B4-BE49-F238E27FC236}">
                <a16:creationId xmlns:a16="http://schemas.microsoft.com/office/drawing/2014/main" id="{A7D9B656-45CE-4463-B7EC-E7E1250A73BA}"/>
              </a:ext>
            </a:extLst>
          </p:cNvPr>
          <p:cNvSpPr txBox="1"/>
          <p:nvPr/>
        </p:nvSpPr>
        <p:spPr>
          <a:xfrm>
            <a:off x="2586325" y="1689389"/>
            <a:ext cx="4367500"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cs typeface="Calibri"/>
              </a:rPr>
              <a:t>Vraag</a:t>
            </a:r>
            <a:r>
              <a:rPr lang="en-US" b="1" dirty="0">
                <a:cs typeface="Calibri"/>
              </a:rPr>
              <a:t>;</a:t>
            </a:r>
            <a:endParaRPr lang="nl-NL" dirty="0"/>
          </a:p>
          <a:p>
            <a:r>
              <a:rPr lang="en-US" b="1" dirty="0" err="1">
                <a:cs typeface="Calibri"/>
              </a:rPr>
              <a:t>Zijn</a:t>
            </a:r>
            <a:r>
              <a:rPr lang="en-US" b="1" dirty="0">
                <a:cs typeface="Calibri"/>
              </a:rPr>
              <a:t> </a:t>
            </a:r>
            <a:r>
              <a:rPr lang="en-US" b="1" dirty="0" err="1">
                <a:cs typeface="Calibri"/>
              </a:rPr>
              <a:t>deze</a:t>
            </a:r>
            <a:r>
              <a:rPr lang="en-US" b="1" dirty="0">
                <a:cs typeface="Calibri"/>
              </a:rPr>
              <a:t> </a:t>
            </a:r>
            <a:r>
              <a:rPr lang="en-US" b="1" dirty="0" err="1">
                <a:cs typeface="Calibri"/>
              </a:rPr>
              <a:t>diensten</a:t>
            </a:r>
            <a:r>
              <a:rPr lang="en-US" b="1" dirty="0">
                <a:cs typeface="Calibri"/>
              </a:rPr>
              <a:t> "PULL" of "PUSH"?</a:t>
            </a:r>
          </a:p>
        </p:txBody>
      </p:sp>
    </p:spTree>
    <p:extLst>
      <p:ext uri="{BB962C8B-B14F-4D97-AF65-F5344CB8AC3E}">
        <p14:creationId xmlns:p14="http://schemas.microsoft.com/office/powerpoint/2010/main" val="82088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http://www.vieiros.com/enlaces/novas/imx/grande/0792692001192527949-non-todo-o-mundo-pode-encher-o-carrino-do-supermercado-imaxe-f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844" y="2536132"/>
            <a:ext cx="4908489" cy="327232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2" name="TextBox 11"/>
          <p:cNvSpPr txBox="1">
            <a:spLocks noChangeArrowheads="1"/>
          </p:cNvSpPr>
          <p:nvPr/>
        </p:nvSpPr>
        <p:spPr bwMode="auto">
          <a:xfrm>
            <a:off x="529999" y="1994593"/>
            <a:ext cx="5566001"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2500"/>
              </a:lnSpc>
              <a:spcAft>
                <a:spcPts val="600"/>
              </a:spcAft>
            </a:pPr>
            <a:r>
              <a:rPr lang="pt-PT" altLang="en-US" sz="3200" b="1" dirty="0">
                <a:latin typeface="+mn-lt"/>
                <a:cs typeface="Arial"/>
              </a:rPr>
              <a:t>Enkele voordelen: </a:t>
            </a:r>
          </a:p>
          <a:p>
            <a:pPr eaLnBrk="1" hangingPunct="1">
              <a:lnSpc>
                <a:spcPts val="2500"/>
              </a:lnSpc>
              <a:spcAft>
                <a:spcPts val="600"/>
              </a:spcAft>
            </a:pPr>
            <a:endParaRPr lang="pt-PT" altLang="en-US" sz="3200" b="1" dirty="0">
              <a:latin typeface="+mn-lt"/>
              <a:cs typeface="Arial"/>
            </a:endParaRPr>
          </a:p>
          <a:p>
            <a:pPr marL="457200" indent="-457200" eaLnBrk="1" hangingPunct="1">
              <a:lnSpc>
                <a:spcPts val="2500"/>
              </a:lnSpc>
              <a:spcAft>
                <a:spcPts val="600"/>
              </a:spcAft>
              <a:buFont typeface="Arial" panose="020B0604020202020204" pitchFamily="34" charset="0"/>
              <a:buChar char="•"/>
            </a:pPr>
            <a:r>
              <a:rPr lang="nl-NL" altLang="en-US" sz="2400" dirty="0">
                <a:latin typeface="+mn-lt"/>
                <a:cs typeface="Arial"/>
              </a:rPr>
              <a:t>De klant is direct tevreden, er is geen wachttijd</a:t>
            </a:r>
          </a:p>
          <a:p>
            <a:pPr marL="457200" indent="-457200" eaLnBrk="1" hangingPunct="1">
              <a:lnSpc>
                <a:spcPts val="2500"/>
              </a:lnSpc>
              <a:spcAft>
                <a:spcPts val="600"/>
              </a:spcAft>
              <a:buFont typeface="Arial" panose="020B0604020202020204" pitchFamily="34" charset="0"/>
              <a:buChar char="•"/>
            </a:pPr>
            <a:r>
              <a:rPr lang="nl-NL" altLang="en-US" sz="2400" dirty="0">
                <a:latin typeface="+mn-lt"/>
                <a:cs typeface="Arial"/>
              </a:rPr>
              <a:t>De productieplanning is vereenvoudigd en zelfregulerend (</a:t>
            </a:r>
            <a:r>
              <a:rPr lang="nl-NL" altLang="en-US" sz="2400" dirty="0" err="1">
                <a:latin typeface="+mn-lt"/>
                <a:cs typeface="Arial"/>
              </a:rPr>
              <a:t>kanban</a:t>
            </a:r>
            <a:r>
              <a:rPr lang="nl-NL" altLang="en-US" sz="2400" dirty="0">
                <a:latin typeface="+mn-lt"/>
                <a:cs typeface="Arial"/>
              </a:rPr>
              <a:t>)</a:t>
            </a:r>
          </a:p>
          <a:p>
            <a:pPr marL="457200" indent="-457200" eaLnBrk="1" hangingPunct="1">
              <a:lnSpc>
                <a:spcPts val="2500"/>
              </a:lnSpc>
              <a:spcAft>
                <a:spcPts val="600"/>
              </a:spcAft>
              <a:buFont typeface="Arial" panose="020B0604020202020204" pitchFamily="34" charset="0"/>
              <a:buChar char="•"/>
            </a:pPr>
            <a:r>
              <a:rPr lang="nl-NL" altLang="en-US" sz="2400" dirty="0">
                <a:latin typeface="+mn-lt"/>
                <a:cs typeface="Arial"/>
              </a:rPr>
              <a:t>Dienst- of productieritme is bepaald door de </a:t>
            </a:r>
            <a:r>
              <a:rPr lang="nl-NL" altLang="en-US" sz="2400" dirty="0" err="1">
                <a:latin typeface="+mn-lt"/>
                <a:cs typeface="Arial"/>
              </a:rPr>
              <a:t>takttijd</a:t>
            </a:r>
            <a:r>
              <a:rPr lang="nl-NL" altLang="en-US" sz="2400" dirty="0">
                <a:latin typeface="+mn-lt"/>
                <a:cs typeface="Arial"/>
              </a:rPr>
              <a:t> </a:t>
            </a:r>
          </a:p>
          <a:p>
            <a:pPr marL="457200" indent="-457200" eaLnBrk="1" hangingPunct="1">
              <a:lnSpc>
                <a:spcPts val="2500"/>
              </a:lnSpc>
              <a:spcAft>
                <a:spcPts val="600"/>
              </a:spcAft>
              <a:buFont typeface="Arial" panose="020B0604020202020204" pitchFamily="34" charset="0"/>
              <a:buChar char="•"/>
            </a:pPr>
            <a:r>
              <a:rPr lang="nl-NL" altLang="en-US" sz="2400" dirty="0">
                <a:latin typeface="+mn-lt"/>
                <a:cs typeface="Arial"/>
              </a:rPr>
              <a:t>Minder voorraad of opslag</a:t>
            </a:r>
          </a:p>
          <a:p>
            <a:pPr eaLnBrk="1" hangingPunct="1">
              <a:lnSpc>
                <a:spcPts val="2500"/>
              </a:lnSpc>
              <a:spcAft>
                <a:spcPts val="600"/>
              </a:spcAft>
            </a:pPr>
            <a:endParaRPr lang="nl-NL" altLang="en-US" sz="3200" b="1" dirty="0">
              <a:latin typeface="+mn-lt"/>
              <a:cs typeface="Arial"/>
            </a:endParaRPr>
          </a:p>
          <a:p>
            <a:pPr eaLnBrk="1" hangingPunct="1">
              <a:lnSpc>
                <a:spcPts val="2500"/>
              </a:lnSpc>
              <a:spcAft>
                <a:spcPts val="600"/>
              </a:spcAft>
            </a:pPr>
            <a:endParaRPr lang="pt-PT" altLang="en-US" sz="3200" b="1" dirty="0">
              <a:latin typeface="+mn-lt"/>
              <a:cs typeface="Arial"/>
            </a:endParaRPr>
          </a:p>
        </p:txBody>
      </p:sp>
      <p:sp>
        <p:nvSpPr>
          <p:cNvPr id="2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Pull </a:t>
            </a:r>
            <a:r>
              <a:rPr lang="en-US" sz="3300" b="1" dirty="0" err="1">
                <a:latin typeface="+mn-lt"/>
              </a:rPr>
              <a:t>Systeem</a:t>
            </a:r>
            <a:endParaRPr lang="en-US" sz="3300" b="1" dirty="0">
              <a:latin typeface="+mn-lt"/>
            </a:endParaRPr>
          </a:p>
        </p:txBody>
      </p:sp>
      <p:sp>
        <p:nvSpPr>
          <p:cNvPr id="7" name="Rectangle 6"/>
          <p:cNvSpPr/>
          <p:nvPr/>
        </p:nvSpPr>
        <p:spPr>
          <a:xfrm>
            <a:off x="6338844" y="5320802"/>
            <a:ext cx="4908489" cy="49347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6"/>
          <p:cNvSpPr txBox="1">
            <a:spLocks noChangeArrowheads="1"/>
          </p:cNvSpPr>
          <p:nvPr/>
        </p:nvSpPr>
        <p:spPr bwMode="auto">
          <a:xfrm>
            <a:off x="6338844" y="5365303"/>
            <a:ext cx="1411284" cy="400110"/>
          </a:xfrm>
          <a:prstGeom prst="rect">
            <a:avLst/>
          </a:prstGeom>
          <a:noFill/>
          <a:ln w="9525">
            <a:noFill/>
            <a:miter lim="800000"/>
            <a:headEnd/>
            <a:tailEnd/>
          </a:ln>
        </p:spPr>
        <p:txBody>
          <a:bodyPr wrap="none">
            <a:spAutoFit/>
          </a:bodyPr>
          <a:lstStyle/>
          <a:p>
            <a:r>
              <a:rPr lang="pt-PT" sz="2000" dirty="0">
                <a:solidFill>
                  <a:schemeClr val="bg1"/>
                </a:solidFill>
              </a:rPr>
              <a:t>Supermarkt</a:t>
            </a:r>
            <a:endParaRPr lang="en-US" sz="2000" dirty="0">
              <a:solidFill>
                <a:schemeClr val="bg1"/>
              </a:solidFill>
            </a:endParaRPr>
          </a:p>
        </p:txBody>
      </p:sp>
    </p:spTree>
    <p:extLst>
      <p:ext uri="{BB962C8B-B14F-4D97-AF65-F5344CB8AC3E}">
        <p14:creationId xmlns:p14="http://schemas.microsoft.com/office/powerpoint/2010/main" val="1996992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Principe 4</a:t>
            </a:r>
          </a:p>
          <a:p>
            <a:pPr algn="ctr"/>
            <a:r>
              <a:rPr lang="en-US" sz="3300" b="1" dirty="0">
                <a:latin typeface="+mn-lt"/>
              </a:rPr>
              <a:t>Kanban</a:t>
            </a:r>
          </a:p>
        </p:txBody>
      </p:sp>
      <p:sp>
        <p:nvSpPr>
          <p:cNvPr id="3" name="TextBox 12"/>
          <p:cNvSpPr txBox="1">
            <a:spLocks noChangeArrowheads="1"/>
          </p:cNvSpPr>
          <p:nvPr/>
        </p:nvSpPr>
        <p:spPr bwMode="auto">
          <a:xfrm>
            <a:off x="691376" y="1550021"/>
            <a:ext cx="1063397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3200" b="1" dirty="0">
                <a:latin typeface="+mn-lt"/>
                <a:cs typeface="Arial"/>
              </a:rPr>
              <a:t>Wat is </a:t>
            </a:r>
            <a:r>
              <a:rPr lang="nl-NL" altLang="en-US" sz="3200" b="1" dirty="0" err="1">
                <a:latin typeface="+mn-lt"/>
                <a:cs typeface="Arial"/>
              </a:rPr>
              <a:t>kanban</a:t>
            </a:r>
            <a:r>
              <a:rPr lang="nl-NL" altLang="en-US" sz="3200" b="1" dirty="0">
                <a:latin typeface="+mn-lt"/>
                <a:cs typeface="Arial"/>
              </a:rPr>
              <a:t>?</a:t>
            </a:r>
          </a:p>
          <a:p>
            <a:pPr eaLnBrk="1" hangingPunct="1"/>
            <a:endParaRPr lang="nl-NL" altLang="en-US" sz="3200" b="1" dirty="0">
              <a:latin typeface="+mn-lt"/>
            </a:endParaRPr>
          </a:p>
          <a:p>
            <a:pPr marL="457200" indent="-457200" eaLnBrk="1" hangingPunct="1">
              <a:buFont typeface="Arial" panose="020B0604020202020204" pitchFamily="34" charset="0"/>
              <a:buChar char="•"/>
            </a:pPr>
            <a:r>
              <a:rPr lang="nl-NL" altLang="en-US" sz="2400" dirty="0" err="1">
                <a:latin typeface="+mn-lt"/>
              </a:rPr>
              <a:t>Kanban</a:t>
            </a:r>
            <a:r>
              <a:rPr lang="nl-NL" altLang="en-US" sz="2400" dirty="0">
                <a:latin typeface="+mn-lt"/>
              </a:rPr>
              <a:t> is een visueel systeem voor het beheren van werk terwijl het zich door een proces beweegt. </a:t>
            </a:r>
          </a:p>
          <a:p>
            <a:pPr eaLnBrk="1" hangingPunct="1"/>
            <a:endParaRPr lang="nl-NL" altLang="en-US" sz="2400" dirty="0">
              <a:latin typeface="+mn-lt"/>
            </a:endParaRPr>
          </a:p>
          <a:p>
            <a:pPr marL="457200" indent="-457200" eaLnBrk="1" hangingPunct="1">
              <a:buFont typeface="Arial" panose="020B0604020202020204" pitchFamily="34" charset="0"/>
              <a:buChar char="•"/>
            </a:pPr>
            <a:r>
              <a:rPr lang="nl-NL" altLang="en-US" sz="2400" dirty="0" err="1">
                <a:latin typeface="+mn-lt"/>
              </a:rPr>
              <a:t>Kanban</a:t>
            </a:r>
            <a:r>
              <a:rPr lang="nl-NL" altLang="en-US" sz="2400" dirty="0">
                <a:latin typeface="+mn-lt"/>
              </a:rPr>
              <a:t> visualiseert zowel het proces (de workflow) als het eigenlijke werk dat door dat proces gaat. </a:t>
            </a:r>
          </a:p>
          <a:p>
            <a:pPr marL="457200" indent="-457200" eaLnBrk="1" hangingPunct="1">
              <a:buFont typeface="Arial" panose="020B0604020202020204" pitchFamily="34" charset="0"/>
              <a:buChar char="•"/>
            </a:pPr>
            <a:endParaRPr lang="nl-NL" altLang="en-US" sz="2400" dirty="0">
              <a:latin typeface="+mn-lt"/>
            </a:endParaRPr>
          </a:p>
          <a:p>
            <a:pPr marL="457200" indent="-457200" eaLnBrk="1" hangingPunct="1">
              <a:buFont typeface="Arial" panose="020B0604020202020204" pitchFamily="34" charset="0"/>
              <a:buChar char="•"/>
            </a:pPr>
            <a:r>
              <a:rPr lang="nl-NL" altLang="en-US" sz="2400" dirty="0">
                <a:latin typeface="+mn-lt"/>
              </a:rPr>
              <a:t>Het doel van </a:t>
            </a:r>
            <a:r>
              <a:rPr lang="nl-NL" altLang="en-US" sz="2400" dirty="0" err="1">
                <a:latin typeface="+mn-lt"/>
              </a:rPr>
              <a:t>Kanban</a:t>
            </a:r>
            <a:r>
              <a:rPr lang="nl-NL" altLang="en-US" sz="2400" dirty="0">
                <a:latin typeface="+mn-lt"/>
              </a:rPr>
              <a:t> is om mogelijke knelpunten in het proces waar te nemen en te verhelpen, zodat het werk op een rendabele manier en met een optimale snelheid of doorvoer snelheid door het proces kan stromen.</a:t>
            </a:r>
            <a:endParaRPr lang="en-US" sz="2400" dirty="0">
              <a:latin typeface="Arial"/>
            </a:endParaRPr>
          </a:p>
        </p:txBody>
      </p:sp>
    </p:spTree>
    <p:extLst>
      <p:ext uri="{BB962C8B-B14F-4D97-AF65-F5344CB8AC3E}">
        <p14:creationId xmlns:p14="http://schemas.microsoft.com/office/powerpoint/2010/main" val="146950845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B7FE31D87FC944BC2242F5F365016A" ma:contentTypeVersion="12" ma:contentTypeDescription="Een nieuw document maken." ma:contentTypeScope="" ma:versionID="380028dbbac3d4dbbef1c3baaffbfc35">
  <xsd:schema xmlns:xsd="http://www.w3.org/2001/XMLSchema" xmlns:xs="http://www.w3.org/2001/XMLSchema" xmlns:p="http://schemas.microsoft.com/office/2006/metadata/properties" xmlns:ns2="231c4e8d-8d33-4f83-9b03-dff978f9daf7" xmlns:ns3="dbb4bb59-340b-40d7-b36a-e65cb49f14f9" targetNamespace="http://schemas.microsoft.com/office/2006/metadata/properties" ma:root="true" ma:fieldsID="24b67d8ec96fa85957c0c2e8b61d9ead" ns2:_="" ns3:_="">
    <xsd:import namespace="231c4e8d-8d33-4f83-9b03-dff978f9daf7"/>
    <xsd:import namespace="dbb4bb59-340b-40d7-b36a-e65cb49f1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c4e8d-8d33-4f83-9b03-dff978f9d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4bb59-340b-40d7-b36a-e65cb49f14f9"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C6E1E1-2391-4497-8B1D-43D891CD2B9D}">
  <ds:schemaRefs>
    <ds:schemaRef ds:uri="231c4e8d-8d33-4f83-9b03-dff978f9daf7"/>
    <ds:schemaRef ds:uri="dbb4bb59-340b-40d7-b36a-e65cb49f14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4440A1-3272-4FF9-BB46-6E531CC13FAE}">
  <ds:schemaRefs>
    <ds:schemaRef ds:uri="http://schemas.microsoft.com/sharepoint/v3/contenttype/forms"/>
  </ds:schemaRefs>
</ds:datastoreItem>
</file>

<file path=customXml/itemProps3.xml><?xml version="1.0" encoding="utf-8"?>
<ds:datastoreItem xmlns:ds="http://schemas.openxmlformats.org/officeDocument/2006/customXml" ds:itemID="{6E958D2E-6B52-441B-B262-B38B1EC44278}"/>
</file>

<file path=docProps/app.xml><?xml version="1.0" encoding="utf-8"?>
<Properties xmlns="http://schemas.openxmlformats.org/officeDocument/2006/extended-properties" xmlns:vt="http://schemas.openxmlformats.org/officeDocument/2006/docPropsVTypes">
  <TotalTime>208</TotalTime>
  <Words>1282</Words>
  <Application>Microsoft Office PowerPoint</Application>
  <PresentationFormat>Breedbeeld</PresentationFormat>
  <Paragraphs>540</Paragraphs>
  <Slides>25</Slides>
  <Notes>19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Calibri</vt:lpstr>
      <vt:lpstr>Wingdings</vt:lpstr>
      <vt:lpstr>Office-tema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Nedergård Jan</dc:creator>
  <cp:lastModifiedBy>Marlies Centen</cp:lastModifiedBy>
  <cp:revision>116</cp:revision>
  <dcterms:created xsi:type="dcterms:W3CDTF">2019-08-21T07:31:50Z</dcterms:created>
  <dcterms:modified xsi:type="dcterms:W3CDTF">2020-12-11T11:31:04Z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0x0101007FB7FE31D87FC944BC2242F5F365016A</vt:lpwstr>
  </property>
</Properties>
</file>