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sldIdLst>
    <p:sldId id="259" r:id="rId5"/>
    <p:sldId id="314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90" r:id="rId27"/>
    <p:sldId id="291" r:id="rId28"/>
    <p:sldId id="292" r:id="rId29"/>
    <p:sldId id="293" r:id="rId30"/>
    <p:sldId id="289" r:id="rId31"/>
    <p:sldId id="294" r:id="rId32"/>
    <p:sldId id="296" r:id="rId33"/>
    <p:sldId id="297" r:id="rId34"/>
    <p:sldId id="295" r:id="rId35"/>
    <p:sldId id="298" r:id="rId36"/>
    <p:sldId id="299" r:id="rId37"/>
    <p:sldId id="301" r:id="rId38"/>
    <p:sldId id="315" r:id="rId39"/>
    <p:sldId id="307" r:id="rId40"/>
    <p:sldId id="308" r:id="rId41"/>
    <p:sldId id="310" r:id="rId42"/>
    <p:sldId id="306" r:id="rId43"/>
    <p:sldId id="305" r:id="rId44"/>
    <p:sldId id="316" r:id="rId45"/>
    <p:sldId id="261" r:id="rId46"/>
    <p:sldId id="262" r:id="rId47"/>
    <p:sldId id="263" r:id="rId48"/>
    <p:sldId id="264" r:id="rId49"/>
    <p:sldId id="265" r:id="rId50"/>
    <p:sldId id="313" r:id="rId51"/>
  </p:sldIdLst>
  <p:sldSz cx="12192000" cy="6858000"/>
  <p:notesSz cx="6858000" cy="10572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191" autoAdjust="0"/>
  </p:normalViewPr>
  <p:slideViewPr>
    <p:cSldViewPr snapToGrid="0" snapToObjects="1">
      <p:cViewPr varScale="1">
        <p:scale>
          <a:sx n="71" d="100"/>
          <a:sy n="71" d="100"/>
        </p:scale>
        <p:origin x="1032" y="58"/>
      </p:cViewPr>
      <p:guideLst>
        <p:guide orient="horz" pos="125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BCA71-BB5F-46B3-9231-7B282636976D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A4077-1352-4DFB-A212-1BA374DA3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30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FBEB4D-516E-4FA1-BE0F-ECF4BEF0F730}" type="slidenum">
              <a:rPr lang="de-DE" altLang="en-US"/>
              <a:pPr eaLnBrk="1" hangingPunct="1"/>
              <a:t>5</a:t>
            </a:fld>
            <a:endParaRPr lang="de-DE" altLang="en-US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16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217EC7-4EBB-4C7E-8950-D5CE828D02C4}" type="slidenum">
              <a:rPr lang="de-DE" altLang="en-US"/>
              <a:pPr eaLnBrk="1" hangingPunct="1"/>
              <a:t>21</a:t>
            </a:fld>
            <a:endParaRPr lang="de-DE" altLang="en-US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6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en-US" dirty="0"/>
              <a:t>Mais uma vez o mesmo exercício, utilizando esta folha. Os números começam no lado inferior esquerdo e sobem, 1 número por quadrado.</a:t>
            </a: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F65A06-C8EA-4D5E-8B73-9AAA1A927391}" type="slidenum">
              <a:rPr lang="en-CA" altLang="en-US"/>
              <a:pPr eaLnBrk="1" hangingPunct="1"/>
              <a:t>22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3545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BE62A5-9C12-4F30-A6F9-DADA2E2EE0BE}" type="slidenum">
              <a:rPr lang="de-DE" altLang="en-US"/>
              <a:pPr eaLnBrk="1" hangingPunct="1"/>
              <a:t>25</a:t>
            </a:fld>
            <a:endParaRPr lang="de-DE" altLang="en-US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6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6BE224-E584-447F-A065-5492F68E2C5F}" type="slidenum">
              <a:rPr lang="en-CA" altLang="en-US"/>
              <a:pPr eaLnBrk="1" hangingPunct="1"/>
              <a:t>27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1011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BR" altLang="en-US" sz="1800" u="sng" dirty="0"/>
              <a:t>Exemplo:</a:t>
            </a:r>
            <a:r>
              <a:rPr lang="pt-BR" altLang="en-US" sz="1800" u="none" dirty="0"/>
              <a:t>  Criar um plano semanal ou mensal.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BR" altLang="en-US" sz="1800" u="none" dirty="0"/>
              <a:t>Algumas organizações, especialmente na indústria de serviços, também vêem a "manutenção" como sendo parte do 4º S, como por exemplo através de pequenos serviços como a troca de baterias,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3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103401-EBB8-4EE4-A9CE-6701EE75911A}" type="slidenum">
              <a:rPr lang="de-DE" altLang="en-US"/>
              <a:pPr eaLnBrk="1" hangingPunct="1"/>
              <a:t>29</a:t>
            </a:fld>
            <a:endParaRPr lang="de-DE" alt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635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47450D-0918-4BD1-A089-E0E0DB620945}" type="slidenum">
              <a:rPr lang="de-DE" altLang="en-US"/>
              <a:pPr eaLnBrk="1" hangingPunct="1"/>
              <a:t>30</a:t>
            </a:fld>
            <a:endParaRPr lang="de-DE" altLang="en-US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775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en-US" dirty="0"/>
              <a:t>Todos os números ainda estão por ordem como no 3º passo, mas agora todos eles têm a mesma forma e tamanho.</a:t>
            </a: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A1C93B-ADAE-4A90-A5E1-786515D596BD}" type="slidenum">
              <a:rPr lang="en-CA" altLang="en-US"/>
              <a:pPr eaLnBrk="1" hangingPunct="1"/>
              <a:t>31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572199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Professor: Familiarizar com exemplos de 5S (na indústria, escritórios, ...)</a:t>
            </a:r>
          </a:p>
          <a:p>
            <a:r>
              <a:rPr lang="pt-BR" dirty="0"/>
              <a:t>Ligar ao Thinglink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Normalização do processo: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Qualidade das normas concebidas numa pirâmide de três níveis: </a:t>
            </a:r>
          </a:p>
          <a:p>
            <a:endParaRPr lang="pt-BR" sz="8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8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Ferramentas:</a:t>
            </a:r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uma estrutura ou questão para o ajudar.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 KANO, VSM, 5S</a:t>
            </a:r>
          </a:p>
          <a:p>
            <a:endParaRPr lang="pt-BR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8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Orientações</a:t>
            </a:r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sinais ou protocolos ou instruções que pode seguir para fazer o trabalho.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: o painel de bordo de um carro dá-lhe informações sobre km, combustível ect...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aeroporto, segue os sinais para ir até ao portão.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jogo da esferográfica tem lições de um ponto, código QR </a:t>
            </a:r>
          </a:p>
          <a:p>
            <a:endParaRPr lang="pt-BR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8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prova de falha</a:t>
            </a:r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sinais ou apenas uma forma que tem de seguir ou passar. Não pode escolher qualquer outra opção!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 para entrar num edifício, tem um cartão para passar a entrada.  </a:t>
            </a:r>
          </a:p>
          <a:p>
            <a:r>
              <a:rPr lang="pt-BR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 há uma maneira de seguir senão não pode entrar (ou/e fazer o seu trabalho)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30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CBC0EB-141C-4113-954C-7DCDF468371B}" type="slidenum">
              <a:rPr lang="de-DE" altLang="en-US"/>
              <a:pPr eaLnBrk="1" hangingPunct="1"/>
              <a:t>8</a:t>
            </a:fld>
            <a:endParaRPr lang="de-DE" altLang="en-US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741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O poder da normalização é:</a:t>
            </a:r>
          </a:p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1) Exemplos do local de estacionamento - pode ver por si mesmo </a:t>
            </a:r>
          </a:p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2) Trabalho conjunto da Cruz Vermelha no furacão do Katrina.  Porque em todo o mundo a Cruz Vermelha tem a mesma forma de cuidar das vítimas e estas utilizam o mesmo equipamento</a:t>
            </a:r>
          </a:p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3) Se não houver normalização, a sua organização ou empresa não está a melhorar. </a:t>
            </a:r>
          </a:p>
          <a:p>
            <a:pPr marL="0" indent="0">
              <a:buFontTx/>
              <a:buNone/>
            </a:pPr>
            <a:endParaRPr lang="pt-BR" altLang="nl-NL" sz="1000" dirty="0">
              <a:latin typeface="+mn-lt"/>
            </a:endParaRPr>
          </a:p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Reduza as diferentes formas de fazer: por exemplo, as diferenças que observa na prática, como a teoria foi traduzida para a prática. </a:t>
            </a:r>
          </a:p>
          <a:p>
            <a:pPr marL="0" indent="0">
              <a:buFontTx/>
              <a:buNone/>
            </a:pPr>
            <a:r>
              <a:rPr lang="pt-BR" altLang="nl-NL" sz="1000" dirty="0">
                <a:latin typeface="+mn-lt"/>
              </a:rPr>
              <a:t>Assim, se quiser ter um processo suave (estável), é necessária uma normalização.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05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descrever uma forma padrão de trabalho, um protocolo ou uma lição de um ponto, pode utilizá-la como uma lista de verificação. As perguntas ajudam-no a não se esquecer de nada.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50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normalização é necessária para obter o controlo do processo. Pode-se medir porque se utiliza uma normalização.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 de normalização do processo - se se candidatar a um emprego numa empresa ou formação.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 de normalização de tarefas - na forma de treinar pessoas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preciso estar consciente do objetivo da normalização. Por exemplo, se as pessoas sentirem que há muita normalização de tarefas, não podem ser elas próprias e perder a propriedade do trabalho que fazem.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93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existe o material “Carro Lego", o formador decide se quer utilizá-lo. (T03-Gc Lego Carro de Lego).</a:t>
            </a:r>
          </a:p>
          <a:p>
            <a:r>
              <a:rPr lang="pt-BR" dirty="0"/>
              <a:t>Caso contrário, podem usar o "Avião de Papel" (T03-Gb)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29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 dirty="0"/>
              <a:t>O objetivo é subdividir ao máximo as tarefas de modo a que a cadência seja cada vez mais reduzida</a:t>
            </a:r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09/12/2020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42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94713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197136-D096-4119-8B52-DC0D5932D9EB}" type="datetime1">
              <a:rPr lang="pt-PT" altLang="en-US" smtClean="0"/>
              <a:pPr eaLnBrk="1" hangingPunct="1"/>
              <a:t>09/12/2020</a:t>
            </a:fld>
            <a:endParaRPr lang="pt-PT" altLang="en-US"/>
          </a:p>
        </p:txBody>
      </p:sp>
      <p:sp>
        <p:nvSpPr>
          <p:cNvPr id="235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6B9123-CEC6-4AB7-A73C-FAADF169F762}" type="slidenum">
              <a:rPr lang="pt-PT" altLang="en-US"/>
              <a:pPr eaLnBrk="1" hangingPunct="1"/>
              <a:t>44</a:t>
            </a:fld>
            <a:endParaRPr lang="pt-PT" altLang="en-US"/>
          </a:p>
        </p:txBody>
      </p:sp>
      <p:sp>
        <p:nvSpPr>
          <p:cNvPr id="235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/>
              <a:t>Este método é bom desde que os danos não sejam demasiado severos e as pessoas tenham a capacidade de otimizar o processo para que o problema não volte a surgir. Assim, é necessário um certo nível de estabilidade antes de se tentar criar um fluxo contínuo.</a:t>
            </a:r>
          </a:p>
          <a:p>
            <a:pPr eaLnBrk="1" hangingPunct="1"/>
            <a:endParaRPr lang="pt-BR" altLang="en-US" dirty="0"/>
          </a:p>
          <a:p>
            <a:pPr eaLnBrk="1" hangingPunct="1"/>
            <a:r>
              <a:rPr lang="pt-BR" altLang="en-US" dirty="0"/>
              <a:t>Muitas organizações veem este método como inaceitável e parar a produção significa desemprego. No entanto, a Toyota vê isto como uma oportunidade para melhorar e identificar uma fraqueza no sistema. Desta forma, é possível atacá-lo e reforçar o sistema.</a:t>
            </a:r>
          </a:p>
          <a:p>
            <a:pPr eaLnBrk="1" hangingPunct="1"/>
            <a:endParaRPr lang="pt-BR" altLang="en-US" dirty="0"/>
          </a:p>
          <a:p>
            <a:pPr eaLnBrk="1" hangingPunct="1"/>
            <a:r>
              <a:rPr lang="pt-BR" altLang="en-US" dirty="0"/>
              <a:t>Por conseguinte, mais uma vez é necessário desenvolver uma mudança lenta para que o sistema desenvolva continuamente ao longo do tempo uma mentalidade de resolução de problemas.</a:t>
            </a:r>
          </a:p>
        </p:txBody>
      </p:sp>
    </p:spTree>
    <p:extLst>
      <p:ext uri="{BB962C8B-B14F-4D97-AF65-F5344CB8AC3E}">
        <p14:creationId xmlns:p14="http://schemas.microsoft.com/office/powerpoint/2010/main" val="2007953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dirty="0"/>
              <a:t>A ferramenta "Stay in the Circle" é ir ao local com o objetivo de observar e compreender, de modo a identificar os desperdícios e as condições que causaram o aparecimento desses desperdícios. É aconselhável que as pessoas observem um trabalho durante pelo menos 8 horas. Esta ferramenta está relacionada com a percepção, é global, temporal, seletiva e afetiva. Durante a primeira hora a mente só pode observar o todo, mas com o tempo a perceção evolui e nós percebemos os detalhes e passamos a um nível de consciência mais elevado.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012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Professor: Existem muitas ferramentas diferentes para desenvolver um fluxo de produção contínuo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9FD132-D34F-4B31-8D92-3840C41D7325}" type="slidenum">
              <a:rPr lang="de-DE" altLang="en-US"/>
              <a:pPr eaLnBrk="1" hangingPunct="1"/>
              <a:t>9</a:t>
            </a:fld>
            <a:endParaRPr lang="de-DE" altLang="en-US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9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en-US" dirty="0"/>
              <a:t>Imprimir 1 folha para cada aluno. </a:t>
            </a:r>
          </a:p>
          <a:p>
            <a:pPr eaLnBrk="1" hangingPunct="1">
              <a:spcBef>
                <a:spcPct val="0"/>
              </a:spcBef>
            </a:pPr>
            <a:r>
              <a:rPr lang="pt-BR" altLang="en-US" dirty="0"/>
              <a:t>Cada um tem de desenhar à volta de cada número, por ordem, desde "1" até ao número "49" em 60 segundos. Todos têm de começar ao mesmo tempo.</a:t>
            </a: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CF28BB-9802-47DA-BBE9-9DF845757E2D}" type="slidenum">
              <a:rPr lang="en-CA" altLang="en-US"/>
              <a:pPr eaLnBrk="1" hangingPunct="1"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410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3"/>
          <p:cNvSpPr txBox="1">
            <a:spLocks noGrp="1" noChangeArrowheads="1"/>
          </p:cNvSpPr>
          <p:nvPr/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343FDF3-FEF3-4159-994C-79533956BD08}" type="datetime1">
              <a:rPr lang="pt-PT" altLang="en-US" sz="1200"/>
              <a:pPr algn="r" eaLnBrk="1" hangingPunct="1"/>
              <a:t>09/12/2020</a:t>
            </a:fld>
            <a:endParaRPr lang="pt-PT" altLang="en-US" sz="1200"/>
          </a:p>
        </p:txBody>
      </p:sp>
      <p:sp>
        <p:nvSpPr>
          <p:cNvPr id="241667" name="Rectangle 6"/>
          <p:cNvSpPr txBox="1">
            <a:spLocks noGrp="1" noChangeArrowheads="1"/>
          </p:cNvSpPr>
          <p:nvPr/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1200"/>
              <a:t>GSP/SS . Lean Production </a:t>
            </a:r>
          </a:p>
        </p:txBody>
      </p:sp>
      <p:sp>
        <p:nvSpPr>
          <p:cNvPr id="241668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D35FE2C-2FE0-49FA-86AD-07A13A72E92B}" type="slidenum">
              <a:rPr lang="pt-PT" altLang="en-US" sz="1200"/>
              <a:pPr algn="r" eaLnBrk="1" hangingPunct="1"/>
              <a:t>11</a:t>
            </a:fld>
            <a:endParaRPr lang="pt-PT" altLang="en-US" sz="1200"/>
          </a:p>
        </p:txBody>
      </p:sp>
      <p:sp>
        <p:nvSpPr>
          <p:cNvPr id="241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altLang="en-US" sz="900" dirty="0"/>
              <a:t>5S é uma ferramenta para identificar e eliminar desperdícios e cria estabilidade e leva a um fluxo contínuo ...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 err="1"/>
              <a:t>Seiri</a:t>
            </a:r>
            <a:r>
              <a:rPr lang="pt-PT" altLang="en-US" sz="900" dirty="0"/>
              <a:t> (</a:t>
            </a:r>
            <a:r>
              <a:rPr lang="ja-JP" altLang="en-US" sz="900" dirty="0"/>
              <a:t>整理</a:t>
            </a:r>
            <a:r>
              <a:rPr lang="en-US" altLang="ja-JP" sz="900" dirty="0"/>
              <a:t>): </a:t>
            </a:r>
            <a:r>
              <a:rPr lang="pt-PT" altLang="en-US" sz="900" dirty="0"/>
              <a:t>Sentido de utilização. Visa eliminar os desperdícios relacionados com o movimento e/ou a procura de materiais.</a:t>
            </a:r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/>
              <a:t>Refere-se à prática de verificar todas as ferramentas, materiais, etc. na área de trabalho e manter apenas os itens essenciais para o trabalho que está a ser realizado. Tudo o resto é guardado ou eliminado. Este processo leva a uma redução das barreiras à produtividade laboral.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 err="1"/>
              <a:t>Seiton</a:t>
            </a:r>
            <a:r>
              <a:rPr lang="pt-PT" altLang="en-US" sz="900" dirty="0"/>
              <a:t> (</a:t>
            </a:r>
            <a:r>
              <a:rPr lang="ja-JP" altLang="en-US" sz="900" dirty="0"/>
              <a:t>整頓</a:t>
            </a:r>
            <a:r>
              <a:rPr lang="en-US" altLang="ja-JP" sz="900" dirty="0"/>
              <a:t>): </a:t>
            </a:r>
            <a:r>
              <a:rPr lang="pt-PT" altLang="en-US" sz="900" dirty="0"/>
              <a:t>Sentido de organização. Concentra-se na necessidade de um espaço organizado. A organização, neste sentido, refere-se à disposição de ferramentas e equipamentos numa ordem que permita o fluxo do trabalho. As ferramentas e o equipamento devem ser deixados nos locais onde serão utilizados posteriormente. O processo deve ser feito de forma a eliminar movimentos desnecessários.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/>
              <a:t>O que preciso de fazer do meu trabalho?</a:t>
            </a:r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/>
              <a:t>Onde devo localizar este item?</a:t>
            </a:r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/>
              <a:t>Quantos deste item preciso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 err="1"/>
              <a:t>Seisō</a:t>
            </a:r>
            <a:r>
              <a:rPr lang="pt-PT" altLang="en-US" sz="900" dirty="0"/>
              <a:t> (</a:t>
            </a:r>
            <a:r>
              <a:rPr lang="ja-JP" altLang="en-US" sz="900" dirty="0"/>
              <a:t>清掃</a:t>
            </a:r>
            <a:r>
              <a:rPr lang="en-US" altLang="ja-JP" sz="900" dirty="0"/>
              <a:t>): </a:t>
            </a:r>
            <a:r>
              <a:rPr lang="pt-PT" altLang="en-US" sz="900" dirty="0"/>
              <a:t>Sentido de limpeza. Designa a necessidade de manter o espaço de trabalho tão limpo quanto possível. A limpeza em empresas japonesas é uma atividade diária. No final de cada dia de trabalho, o ambiente é limpo e tudo é recolocado no lugar, tornando mais fácil saber o que vai para onde, e saber onde é o essencial. O objetivo deste procedimento é lembrar que a limpeza deve fazer parte do trabalho diário, e não apenas uma atividade ocasional quando os objetos estão demasiado desorganizados.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 err="1"/>
              <a:t>Seiketsu</a:t>
            </a:r>
            <a:r>
              <a:rPr lang="pt-PT" altLang="en-US" sz="900" dirty="0"/>
              <a:t> (</a:t>
            </a:r>
            <a:r>
              <a:rPr lang="ja-JP" altLang="en-US" sz="900" dirty="0"/>
              <a:t>清潔</a:t>
            </a:r>
            <a:r>
              <a:rPr lang="en-US" altLang="ja-JP" sz="900" dirty="0"/>
              <a:t>): </a:t>
            </a:r>
            <a:r>
              <a:rPr lang="pt-PT" altLang="en-US" sz="900" dirty="0"/>
              <a:t>Sentido de normalização. Refere-se à normalização das práticas de trabalho, tais como a manutenção de objetos semelhantes em locais semelhantes. Este procedimento induz uma prática de trabalho e uma disposição padronizada.</a:t>
            </a:r>
          </a:p>
          <a:p>
            <a:pPr eaLnBrk="1" hangingPunct="1">
              <a:lnSpc>
                <a:spcPct val="90000"/>
              </a:lnSpc>
            </a:pPr>
            <a:endParaRPr lang="pt-PT" altLang="en-US" sz="900" dirty="0"/>
          </a:p>
          <a:p>
            <a:pPr eaLnBrk="1" hangingPunct="1">
              <a:lnSpc>
                <a:spcPct val="90000"/>
              </a:lnSpc>
            </a:pPr>
            <a:r>
              <a:rPr lang="pt-PT" altLang="en-US" sz="900" dirty="0" err="1"/>
              <a:t>Shitsuke</a:t>
            </a:r>
            <a:r>
              <a:rPr lang="pt-PT" altLang="en-US" sz="900" dirty="0"/>
              <a:t> (</a:t>
            </a:r>
            <a:r>
              <a:rPr lang="ja-JP" altLang="en-US" sz="900" dirty="0"/>
              <a:t>躾</a:t>
            </a:r>
            <a:r>
              <a:rPr lang="en-US" altLang="ja-JP" sz="900" dirty="0"/>
              <a:t>): </a:t>
            </a:r>
            <a:r>
              <a:rPr lang="pt-PT" altLang="en-US" sz="900" dirty="0"/>
              <a:t>Sentido de autodisciplina. Refere-se à manutenção e revisão de normas. Uma vez estabelecidos os 4 S anteriores, estes tornam-se uma nova forma de trabalho, não permitindo um regresso a práticas antigas. Contudo, quando uma nova melhoria, ou um novo instrumento de trabalho, ou a decisão de implementar novas práticas, pode ser aconselhável rever os quatro princípios acima referidos.</a:t>
            </a:r>
          </a:p>
        </p:txBody>
      </p:sp>
    </p:spTree>
    <p:extLst>
      <p:ext uri="{BB962C8B-B14F-4D97-AF65-F5344CB8AC3E}">
        <p14:creationId xmlns:p14="http://schemas.microsoft.com/office/powerpoint/2010/main" val="31769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sz="1200" dirty="0">
                <a:latin typeface="+mn-lt"/>
              </a:rPr>
              <a:t>Dependendo das circunstâncias, a marcação de objetos que, se necessário, ainda são utilizados, é efectuada através do cartão</a:t>
            </a:r>
            <a:endParaRPr lang="en-GB" alt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7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E0954E-30E8-4FF2-A957-3368A42D14B0}" type="slidenum">
              <a:rPr lang="de-DE" altLang="en-US"/>
              <a:pPr eaLnBrk="1" hangingPunct="1"/>
              <a:t>16</a:t>
            </a:fld>
            <a:endParaRPr lang="de-DE" altLang="en-US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19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FED7A9-F8E5-4B31-B468-14457B7864CF}" type="slidenum">
              <a:rPr lang="de-DE" altLang="en-US"/>
              <a:pPr eaLnBrk="1" hangingPunct="1"/>
              <a:t>17</a:t>
            </a:fld>
            <a:endParaRPr lang="de-DE" altLang="en-US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 dirty="0"/>
              <a:t>NOTA: Os artigos identificados para eliminação podem ser para sucata ou venda</a:t>
            </a:r>
          </a:p>
        </p:txBody>
      </p:sp>
    </p:spTree>
    <p:extLst>
      <p:ext uri="{BB962C8B-B14F-4D97-AF65-F5344CB8AC3E}">
        <p14:creationId xmlns:p14="http://schemas.microsoft.com/office/powerpoint/2010/main" val="59438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en-US" dirty="0"/>
              <a:t>Repetir o mesmo exercício, mas com esta folha, que eliminou todos os números que não eram necessários.</a:t>
            </a: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6BAD8C-7E49-491D-AA18-C9EB28C71B6C}" type="slidenum">
              <a:rPr lang="en-CA" altLang="en-US"/>
              <a:pPr eaLnBrk="1" hangingPunct="1"/>
              <a:t>18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787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6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5" y="99152"/>
            <a:ext cx="12081045" cy="76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8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uratto.org/otica/Duas58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764256" y="2000868"/>
            <a:ext cx="868142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2000" dirty="0">
                <a:ea typeface="Arial" charset="0"/>
                <a:cs typeface="Arial"/>
              </a:rPr>
              <a:t>T03</a:t>
            </a:r>
          </a:p>
          <a:p>
            <a:pPr algn="ctr"/>
            <a:r>
              <a:rPr lang="sv-SE" sz="4000" dirty="0">
                <a:ea typeface="Arial" charset="0"/>
                <a:cs typeface="Arial" charset="0"/>
              </a:rPr>
              <a:t>FORMAÇÃO BÁSICA EM LEAN</a:t>
            </a:r>
          </a:p>
          <a:p>
            <a:pPr algn="ctr"/>
            <a:r>
              <a:rPr lang="en-US" sz="6000" dirty="0" err="1">
                <a:latin typeface="Calibri" pitchFamily="34" charset="0"/>
              </a:rPr>
              <a:t>Princípio</a:t>
            </a:r>
            <a:r>
              <a:rPr lang="en-US" sz="6000" dirty="0">
                <a:latin typeface="Calibri" pitchFamily="34" charset="0"/>
              </a:rPr>
              <a:t> 3</a:t>
            </a:r>
          </a:p>
          <a:p>
            <a:pPr algn="ctr"/>
            <a:r>
              <a:rPr lang="en-US" sz="6000" dirty="0" err="1">
                <a:latin typeface="Calibri" pitchFamily="34" charset="0"/>
              </a:rPr>
              <a:t>Criar</a:t>
            </a:r>
            <a:r>
              <a:rPr lang="en-US" sz="6000" dirty="0">
                <a:latin typeface="Calibri" pitchFamily="34" charset="0"/>
              </a:rPr>
              <a:t> </a:t>
            </a:r>
            <a:r>
              <a:rPr lang="en-US" sz="6000" dirty="0" err="1">
                <a:latin typeface="Calibri" pitchFamily="34" charset="0"/>
              </a:rPr>
              <a:t>Fluxo</a:t>
            </a:r>
            <a:endParaRPr lang="en-US" sz="6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 rot="5778071">
            <a:off x="2890239" y="5715715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 rot="-1105757">
            <a:off x="4014599" y="2153694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25956" name="Text Box 12"/>
          <p:cNvSpPr txBox="1">
            <a:spLocks noChangeArrowheads="1"/>
          </p:cNvSpPr>
          <p:nvPr/>
        </p:nvSpPr>
        <p:spPr bwMode="auto">
          <a:xfrm rot="7445786">
            <a:off x="2084304" y="34555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25957" name="Text Box 13"/>
          <p:cNvSpPr txBox="1">
            <a:spLocks noChangeArrowheads="1"/>
          </p:cNvSpPr>
          <p:nvPr/>
        </p:nvSpPr>
        <p:spPr bwMode="auto">
          <a:xfrm rot="-9722312">
            <a:off x="7072402" y="578871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25958" name="Text Box 14"/>
          <p:cNvSpPr txBox="1">
            <a:spLocks noChangeArrowheads="1"/>
          </p:cNvSpPr>
          <p:nvPr/>
        </p:nvSpPr>
        <p:spPr bwMode="auto">
          <a:xfrm rot="559330">
            <a:off x="6541210" y="2811741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25959" name="Text Box 15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25960" name="Text Box 16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25961" name="Text Box 17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25962" name="Text Box 18"/>
          <p:cNvSpPr txBox="1">
            <a:spLocks noChangeArrowheads="1"/>
          </p:cNvSpPr>
          <p:nvPr/>
        </p:nvSpPr>
        <p:spPr bwMode="auto">
          <a:xfrm rot="3160852">
            <a:off x="8967704" y="88530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25963" name="Text Box 19"/>
          <p:cNvSpPr txBox="1">
            <a:spLocks noChangeArrowheads="1"/>
          </p:cNvSpPr>
          <p:nvPr/>
        </p:nvSpPr>
        <p:spPr bwMode="auto">
          <a:xfrm>
            <a:off x="3581401" y="5181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25964" name="Text Box 20"/>
          <p:cNvSpPr txBox="1">
            <a:spLocks noChangeArrowheads="1"/>
          </p:cNvSpPr>
          <p:nvPr/>
        </p:nvSpPr>
        <p:spPr bwMode="auto">
          <a:xfrm rot="3739197">
            <a:off x="3794988" y="3889089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25965" name="Text Box 21"/>
          <p:cNvSpPr txBox="1">
            <a:spLocks noChangeArrowheads="1"/>
          </p:cNvSpPr>
          <p:nvPr/>
        </p:nvSpPr>
        <p:spPr bwMode="auto">
          <a:xfrm rot="10286672">
            <a:off x="3186202" y="144649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25966" name="Text Box 22"/>
          <p:cNvSpPr txBox="1">
            <a:spLocks noChangeArrowheads="1"/>
          </p:cNvSpPr>
          <p:nvPr/>
        </p:nvSpPr>
        <p:spPr bwMode="auto">
          <a:xfrm>
            <a:off x="6003925" y="59293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25967" name="Text Box 23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25968" name="Text Box 24"/>
          <p:cNvSpPr txBox="1">
            <a:spLocks noChangeArrowheads="1"/>
          </p:cNvSpPr>
          <p:nvPr/>
        </p:nvSpPr>
        <p:spPr bwMode="auto">
          <a:xfrm rot="4442509">
            <a:off x="6907372" y="14399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25969" name="Text Box 25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25970" name="Text Box 26"/>
          <p:cNvSpPr txBox="1">
            <a:spLocks noChangeArrowheads="1"/>
          </p:cNvSpPr>
          <p:nvPr/>
        </p:nvSpPr>
        <p:spPr bwMode="auto">
          <a:xfrm rot="2092250">
            <a:off x="8579009" y="38830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 rot="2715581">
            <a:off x="8351997" y="8700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  <p:sp>
        <p:nvSpPr>
          <p:cNvPr id="125972" name="Text Box 28"/>
          <p:cNvSpPr txBox="1">
            <a:spLocks noChangeArrowheads="1"/>
          </p:cNvSpPr>
          <p:nvPr/>
        </p:nvSpPr>
        <p:spPr bwMode="auto">
          <a:xfrm rot="10762735">
            <a:off x="2489917" y="601713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25973" name="Text Box 29"/>
          <p:cNvSpPr txBox="1">
            <a:spLocks noChangeArrowheads="1"/>
          </p:cNvSpPr>
          <p:nvPr/>
        </p:nvSpPr>
        <p:spPr bwMode="auto">
          <a:xfrm rot="-8720569">
            <a:off x="1789898" y="2964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25974" name="Text Box 30"/>
          <p:cNvSpPr txBox="1">
            <a:spLocks noChangeArrowheads="1"/>
          </p:cNvSpPr>
          <p:nvPr/>
        </p:nvSpPr>
        <p:spPr bwMode="auto">
          <a:xfrm rot="4256370">
            <a:off x="2338783" y="743377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25975" name="Text Box 31"/>
          <p:cNvSpPr txBox="1">
            <a:spLocks noChangeArrowheads="1"/>
          </p:cNvSpPr>
          <p:nvPr/>
        </p:nvSpPr>
        <p:spPr bwMode="auto">
          <a:xfrm rot="7002008">
            <a:off x="4791235" y="525628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25976" name="Text Box 32"/>
          <p:cNvSpPr txBox="1">
            <a:spLocks noChangeArrowheads="1"/>
          </p:cNvSpPr>
          <p:nvPr/>
        </p:nvSpPr>
        <p:spPr bwMode="auto">
          <a:xfrm>
            <a:off x="7086601" y="29718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25977" name="Text Box 33"/>
          <p:cNvSpPr txBox="1">
            <a:spLocks noChangeArrowheads="1"/>
          </p:cNvSpPr>
          <p:nvPr/>
        </p:nvSpPr>
        <p:spPr bwMode="auto">
          <a:xfrm rot="1871437">
            <a:off x="5070355" y="75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25978" name="Text Box 34"/>
          <p:cNvSpPr txBox="1">
            <a:spLocks noChangeArrowheads="1"/>
          </p:cNvSpPr>
          <p:nvPr/>
        </p:nvSpPr>
        <p:spPr bwMode="auto">
          <a:xfrm rot="4314359">
            <a:off x="9804280" y="581764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25979" name="Text Box 35"/>
          <p:cNvSpPr txBox="1">
            <a:spLocks noChangeArrowheads="1"/>
          </p:cNvSpPr>
          <p:nvPr/>
        </p:nvSpPr>
        <p:spPr bwMode="auto">
          <a:xfrm rot="-4642424">
            <a:off x="7669372" y="38021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25980" name="Text Box 36"/>
          <p:cNvSpPr txBox="1">
            <a:spLocks noChangeArrowheads="1"/>
          </p:cNvSpPr>
          <p:nvPr/>
        </p:nvSpPr>
        <p:spPr bwMode="auto">
          <a:xfrm rot="5400000">
            <a:off x="8889880" y="291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25981" name="Text Box 37"/>
          <p:cNvSpPr txBox="1">
            <a:spLocks noChangeArrowheads="1"/>
          </p:cNvSpPr>
          <p:nvPr/>
        </p:nvSpPr>
        <p:spPr bwMode="auto">
          <a:xfrm rot="-3020812">
            <a:off x="1803280" y="4711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25982" name="Text Box 38"/>
          <p:cNvSpPr txBox="1">
            <a:spLocks noChangeArrowheads="1"/>
          </p:cNvSpPr>
          <p:nvPr/>
        </p:nvSpPr>
        <p:spPr bwMode="auto">
          <a:xfrm rot="2486953">
            <a:off x="1700302" y="24823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25983" name="Text Box 39"/>
          <p:cNvSpPr txBox="1">
            <a:spLocks noChangeArrowheads="1"/>
          </p:cNvSpPr>
          <p:nvPr/>
        </p:nvSpPr>
        <p:spPr bwMode="auto">
          <a:xfrm>
            <a:off x="3810001" y="228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25984" name="Text Box 40"/>
          <p:cNvSpPr txBox="1">
            <a:spLocks noChangeArrowheads="1"/>
          </p:cNvSpPr>
          <p:nvPr/>
        </p:nvSpPr>
        <p:spPr bwMode="auto">
          <a:xfrm rot="1845105">
            <a:off x="6048740" y="44912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25985" name="Text Box 41"/>
          <p:cNvSpPr txBox="1">
            <a:spLocks noChangeArrowheads="1"/>
          </p:cNvSpPr>
          <p:nvPr/>
        </p:nvSpPr>
        <p:spPr bwMode="auto">
          <a:xfrm rot="3410979">
            <a:off x="4573060" y="3041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25986" name="Text Box 42"/>
          <p:cNvSpPr txBox="1">
            <a:spLocks noChangeArrowheads="1"/>
          </p:cNvSpPr>
          <p:nvPr/>
        </p:nvSpPr>
        <p:spPr bwMode="auto">
          <a:xfrm rot="9455826">
            <a:off x="6857601" y="225059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25987" name="Text Box 43"/>
          <p:cNvSpPr txBox="1">
            <a:spLocks noChangeArrowheads="1"/>
          </p:cNvSpPr>
          <p:nvPr/>
        </p:nvSpPr>
        <p:spPr bwMode="auto">
          <a:xfrm rot="4813092">
            <a:off x="8633263" y="45822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25988" name="Text Box 44"/>
          <p:cNvSpPr txBox="1">
            <a:spLocks noChangeArrowheads="1"/>
          </p:cNvSpPr>
          <p:nvPr/>
        </p:nvSpPr>
        <p:spPr bwMode="auto">
          <a:xfrm rot="-5030763">
            <a:off x="9098846" y="303795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25989" name="Text Box 45"/>
          <p:cNvSpPr txBox="1">
            <a:spLocks noChangeArrowheads="1"/>
          </p:cNvSpPr>
          <p:nvPr/>
        </p:nvSpPr>
        <p:spPr bwMode="auto">
          <a:xfrm rot="5296258">
            <a:off x="9509520" y="1221216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25990" name="Text Box 46"/>
          <p:cNvSpPr txBox="1">
            <a:spLocks noChangeArrowheads="1"/>
          </p:cNvSpPr>
          <p:nvPr/>
        </p:nvSpPr>
        <p:spPr bwMode="auto">
          <a:xfrm rot="3804640">
            <a:off x="3312993" y="59303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25991" name="Text Box 47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25992" name="Text Box 48"/>
          <p:cNvSpPr txBox="1">
            <a:spLocks noChangeArrowheads="1"/>
          </p:cNvSpPr>
          <p:nvPr/>
        </p:nvSpPr>
        <p:spPr bwMode="auto">
          <a:xfrm rot="9035599">
            <a:off x="1724742" y="1745170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25993" name="Text Box 50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25994" name="Text Box 51"/>
          <p:cNvSpPr txBox="1">
            <a:spLocks noChangeArrowheads="1"/>
          </p:cNvSpPr>
          <p:nvPr/>
        </p:nvSpPr>
        <p:spPr bwMode="auto">
          <a:xfrm rot="2110724">
            <a:off x="4660900" y="1414375"/>
            <a:ext cx="6683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25995" name="Text Box 52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25996" name="Text Box 53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25997" name="Text Box 54"/>
          <p:cNvSpPr txBox="1">
            <a:spLocks noChangeArrowheads="1"/>
          </p:cNvSpPr>
          <p:nvPr/>
        </p:nvSpPr>
        <p:spPr bwMode="auto">
          <a:xfrm rot="-1652531">
            <a:off x="7892930" y="1486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25998" name="Text Box 55"/>
          <p:cNvSpPr txBox="1">
            <a:spLocks noChangeArrowheads="1"/>
          </p:cNvSpPr>
          <p:nvPr/>
        </p:nvSpPr>
        <p:spPr bwMode="auto">
          <a:xfrm rot="8213527">
            <a:off x="1852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25999" name="Text Box 56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26000" name="Text Box 57"/>
          <p:cNvSpPr txBox="1">
            <a:spLocks noChangeArrowheads="1"/>
          </p:cNvSpPr>
          <p:nvPr/>
        </p:nvSpPr>
        <p:spPr bwMode="auto">
          <a:xfrm rot="2922880">
            <a:off x="2868772" y="1445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26001" name="Text Box 58"/>
          <p:cNvSpPr txBox="1">
            <a:spLocks noChangeArrowheads="1"/>
          </p:cNvSpPr>
          <p:nvPr/>
        </p:nvSpPr>
        <p:spPr bwMode="auto">
          <a:xfrm rot="-8802053">
            <a:off x="4708405" y="456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26002" name="Text Box 59"/>
          <p:cNvSpPr txBox="1">
            <a:spLocks noChangeArrowheads="1"/>
          </p:cNvSpPr>
          <p:nvPr/>
        </p:nvSpPr>
        <p:spPr bwMode="auto">
          <a:xfrm rot="-8836516">
            <a:off x="6754010" y="3653007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Marigold" pitchFamily="18" charset="0"/>
              </a:rPr>
              <a:t>50</a:t>
            </a:r>
          </a:p>
        </p:txBody>
      </p:sp>
      <p:sp>
        <p:nvSpPr>
          <p:cNvPr id="126003" name="Text Box 60"/>
          <p:cNvSpPr txBox="1">
            <a:spLocks noChangeArrowheads="1"/>
          </p:cNvSpPr>
          <p:nvPr/>
        </p:nvSpPr>
        <p:spPr bwMode="auto">
          <a:xfrm>
            <a:off x="5962651" y="60960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51</a:t>
            </a:r>
          </a:p>
        </p:txBody>
      </p:sp>
      <p:sp>
        <p:nvSpPr>
          <p:cNvPr id="126004" name="Text Box 61"/>
          <p:cNvSpPr txBox="1">
            <a:spLocks noChangeArrowheads="1"/>
          </p:cNvSpPr>
          <p:nvPr/>
        </p:nvSpPr>
        <p:spPr bwMode="auto">
          <a:xfrm rot="9279998">
            <a:off x="8980031" y="4947356"/>
            <a:ext cx="121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i="1"/>
              <a:t>52</a:t>
            </a:r>
          </a:p>
        </p:txBody>
      </p:sp>
      <p:sp>
        <p:nvSpPr>
          <p:cNvPr id="126005" name="Text Box 62"/>
          <p:cNvSpPr txBox="1">
            <a:spLocks noChangeArrowheads="1"/>
          </p:cNvSpPr>
          <p:nvPr/>
        </p:nvSpPr>
        <p:spPr bwMode="auto">
          <a:xfrm rot="3561602">
            <a:off x="8488309" y="2135227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53</a:t>
            </a:r>
          </a:p>
        </p:txBody>
      </p:sp>
      <p:sp>
        <p:nvSpPr>
          <p:cNvPr id="126006" name="Text Box 63"/>
          <p:cNvSpPr txBox="1">
            <a:spLocks noChangeArrowheads="1"/>
          </p:cNvSpPr>
          <p:nvPr/>
        </p:nvSpPr>
        <p:spPr bwMode="auto">
          <a:xfrm rot="4178586">
            <a:off x="7518280" y="1053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54</a:t>
            </a:r>
          </a:p>
        </p:txBody>
      </p:sp>
      <p:sp>
        <p:nvSpPr>
          <p:cNvPr id="126007" name="Text Box 64"/>
          <p:cNvSpPr txBox="1">
            <a:spLocks noChangeArrowheads="1"/>
          </p:cNvSpPr>
          <p:nvPr/>
        </p:nvSpPr>
        <p:spPr bwMode="auto">
          <a:xfrm rot="2585924">
            <a:off x="2543540" y="47198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i="1"/>
              <a:t>54</a:t>
            </a:r>
          </a:p>
        </p:txBody>
      </p:sp>
      <p:sp>
        <p:nvSpPr>
          <p:cNvPr id="126008" name="Text Box 65"/>
          <p:cNvSpPr txBox="1">
            <a:spLocks noChangeArrowheads="1"/>
          </p:cNvSpPr>
          <p:nvPr/>
        </p:nvSpPr>
        <p:spPr bwMode="auto">
          <a:xfrm rot="-1719543">
            <a:off x="3778409" y="30448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56</a:t>
            </a:r>
          </a:p>
        </p:txBody>
      </p:sp>
      <p:sp>
        <p:nvSpPr>
          <p:cNvPr id="126009" name="Text Box 66"/>
          <p:cNvSpPr txBox="1">
            <a:spLocks noChangeArrowheads="1"/>
          </p:cNvSpPr>
          <p:nvPr/>
        </p:nvSpPr>
        <p:spPr bwMode="auto">
          <a:xfrm rot="-3455504">
            <a:off x="3614738" y="881063"/>
            <a:ext cx="854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Algerian" panose="04020705040A02060702" pitchFamily="82" charset="0"/>
              </a:rPr>
              <a:t>57</a:t>
            </a:r>
          </a:p>
        </p:txBody>
      </p:sp>
      <p:sp>
        <p:nvSpPr>
          <p:cNvPr id="126010" name="Text Box 67"/>
          <p:cNvSpPr txBox="1">
            <a:spLocks noChangeArrowheads="1"/>
          </p:cNvSpPr>
          <p:nvPr/>
        </p:nvSpPr>
        <p:spPr bwMode="auto">
          <a:xfrm>
            <a:off x="5410200" y="5105400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i="1">
                <a:latin typeface="Ozzie Black"/>
              </a:rPr>
              <a:t>58</a:t>
            </a:r>
          </a:p>
        </p:txBody>
      </p:sp>
      <p:sp>
        <p:nvSpPr>
          <p:cNvPr id="126011" name="Text Box 68"/>
          <p:cNvSpPr txBox="1">
            <a:spLocks noChangeArrowheads="1"/>
          </p:cNvSpPr>
          <p:nvPr/>
        </p:nvSpPr>
        <p:spPr bwMode="auto">
          <a:xfrm rot="10546325">
            <a:off x="5829459" y="401962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59</a:t>
            </a:r>
          </a:p>
        </p:txBody>
      </p:sp>
      <p:sp>
        <p:nvSpPr>
          <p:cNvPr id="126012" name="Text Box 69"/>
          <p:cNvSpPr txBox="1">
            <a:spLocks noChangeArrowheads="1"/>
          </p:cNvSpPr>
          <p:nvPr/>
        </p:nvSpPr>
        <p:spPr bwMode="auto">
          <a:xfrm rot="8948575">
            <a:off x="5638800" y="1295400"/>
            <a:ext cx="10985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126013" name="Text Box 70"/>
          <p:cNvSpPr txBox="1">
            <a:spLocks noChangeArrowheads="1"/>
          </p:cNvSpPr>
          <p:nvPr/>
        </p:nvSpPr>
        <p:spPr bwMode="auto">
          <a:xfrm rot="2929866">
            <a:off x="7582129" y="459639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61</a:t>
            </a:r>
          </a:p>
        </p:txBody>
      </p:sp>
      <p:sp>
        <p:nvSpPr>
          <p:cNvPr id="126014" name="Text Box 71"/>
          <p:cNvSpPr txBox="1">
            <a:spLocks noChangeArrowheads="1"/>
          </p:cNvSpPr>
          <p:nvPr/>
        </p:nvSpPr>
        <p:spPr bwMode="auto">
          <a:xfrm>
            <a:off x="9813926" y="230981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62</a:t>
            </a:r>
          </a:p>
        </p:txBody>
      </p:sp>
      <p:sp>
        <p:nvSpPr>
          <p:cNvPr id="126015" name="Text Box 72"/>
          <p:cNvSpPr txBox="1">
            <a:spLocks noChangeArrowheads="1"/>
          </p:cNvSpPr>
          <p:nvPr/>
        </p:nvSpPr>
        <p:spPr bwMode="auto">
          <a:xfrm rot="-4669490">
            <a:off x="9150301" y="1290608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63</a:t>
            </a:r>
          </a:p>
        </p:txBody>
      </p:sp>
      <p:sp>
        <p:nvSpPr>
          <p:cNvPr id="126016" name="Text Box 73"/>
          <p:cNvSpPr txBox="1">
            <a:spLocks noChangeArrowheads="1"/>
          </p:cNvSpPr>
          <p:nvPr/>
        </p:nvSpPr>
        <p:spPr bwMode="auto">
          <a:xfrm rot="-2973996">
            <a:off x="3705663" y="45695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64</a:t>
            </a:r>
          </a:p>
        </p:txBody>
      </p:sp>
      <p:sp>
        <p:nvSpPr>
          <p:cNvPr id="126017" name="Text Box 74"/>
          <p:cNvSpPr txBox="1">
            <a:spLocks noChangeArrowheads="1"/>
          </p:cNvSpPr>
          <p:nvPr/>
        </p:nvSpPr>
        <p:spPr bwMode="auto">
          <a:xfrm rot="3871547">
            <a:off x="3284627" y="26506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65</a:t>
            </a:r>
          </a:p>
        </p:txBody>
      </p:sp>
      <p:sp>
        <p:nvSpPr>
          <p:cNvPr id="126018" name="Text Box 75"/>
          <p:cNvSpPr txBox="1">
            <a:spLocks noChangeArrowheads="1"/>
          </p:cNvSpPr>
          <p:nvPr/>
        </p:nvSpPr>
        <p:spPr bwMode="auto">
          <a:xfrm rot="4606073">
            <a:off x="2675027" y="18124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66</a:t>
            </a:r>
          </a:p>
        </p:txBody>
      </p:sp>
      <p:sp>
        <p:nvSpPr>
          <p:cNvPr id="126019" name="Text Box 76"/>
          <p:cNvSpPr txBox="1">
            <a:spLocks noChangeArrowheads="1"/>
          </p:cNvSpPr>
          <p:nvPr/>
        </p:nvSpPr>
        <p:spPr bwMode="auto">
          <a:xfrm rot="2166845">
            <a:off x="6445409" y="60166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67</a:t>
            </a:r>
            <a:endParaRPr lang="en-US" altLang="en-US"/>
          </a:p>
        </p:txBody>
      </p:sp>
      <p:sp>
        <p:nvSpPr>
          <p:cNvPr id="126020" name="Text Box 77"/>
          <p:cNvSpPr txBox="1">
            <a:spLocks noChangeArrowheads="1"/>
          </p:cNvSpPr>
          <p:nvPr/>
        </p:nvSpPr>
        <p:spPr bwMode="auto">
          <a:xfrm rot="-1315112">
            <a:off x="4503738" y="2220914"/>
            <a:ext cx="1060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Stencil" panose="040409050D0802020404" pitchFamily="82" charset="0"/>
              </a:rPr>
              <a:t>68</a:t>
            </a:r>
          </a:p>
        </p:txBody>
      </p:sp>
      <p:sp>
        <p:nvSpPr>
          <p:cNvPr id="126021" name="Text Box 78"/>
          <p:cNvSpPr txBox="1">
            <a:spLocks noChangeArrowheads="1"/>
          </p:cNvSpPr>
          <p:nvPr/>
        </p:nvSpPr>
        <p:spPr bwMode="auto">
          <a:xfrm rot="3633748">
            <a:off x="5875427" y="4408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69</a:t>
            </a:r>
          </a:p>
        </p:txBody>
      </p:sp>
      <p:sp>
        <p:nvSpPr>
          <p:cNvPr id="126022" name="Text Box 79"/>
          <p:cNvSpPr txBox="1">
            <a:spLocks noChangeArrowheads="1"/>
          </p:cNvSpPr>
          <p:nvPr/>
        </p:nvSpPr>
        <p:spPr bwMode="auto">
          <a:xfrm rot="-2421878">
            <a:off x="9091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70</a:t>
            </a:r>
          </a:p>
        </p:txBody>
      </p:sp>
      <p:sp>
        <p:nvSpPr>
          <p:cNvPr id="126023" name="Text Box 80"/>
          <p:cNvSpPr txBox="1">
            <a:spLocks noChangeArrowheads="1"/>
          </p:cNvSpPr>
          <p:nvPr/>
        </p:nvSpPr>
        <p:spPr bwMode="auto">
          <a:xfrm rot="9811790">
            <a:off x="9618822" y="401168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71</a:t>
            </a:r>
          </a:p>
        </p:txBody>
      </p:sp>
      <p:sp>
        <p:nvSpPr>
          <p:cNvPr id="126024" name="Text Box 81"/>
          <p:cNvSpPr txBox="1">
            <a:spLocks noChangeArrowheads="1"/>
          </p:cNvSpPr>
          <p:nvPr/>
        </p:nvSpPr>
        <p:spPr bwMode="auto">
          <a:xfrm rot="-3843884">
            <a:off x="9567061" y="170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72</a:t>
            </a:r>
          </a:p>
        </p:txBody>
      </p:sp>
      <p:sp>
        <p:nvSpPr>
          <p:cNvPr id="126025" name="Text Box 82"/>
          <p:cNvSpPr txBox="1">
            <a:spLocks noChangeArrowheads="1"/>
          </p:cNvSpPr>
          <p:nvPr/>
        </p:nvSpPr>
        <p:spPr bwMode="auto">
          <a:xfrm rot="2513499">
            <a:off x="1901826" y="5657850"/>
            <a:ext cx="67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OCR A Extended" panose="02010509020102010303" pitchFamily="50" charset="0"/>
              </a:rPr>
              <a:t>73</a:t>
            </a:r>
          </a:p>
        </p:txBody>
      </p:sp>
      <p:sp>
        <p:nvSpPr>
          <p:cNvPr id="126026" name="Text Box 83"/>
          <p:cNvSpPr txBox="1">
            <a:spLocks noChangeArrowheads="1"/>
          </p:cNvSpPr>
          <p:nvPr/>
        </p:nvSpPr>
        <p:spPr bwMode="auto">
          <a:xfrm rot="3238788">
            <a:off x="2271659" y="2319377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74</a:t>
            </a:r>
          </a:p>
        </p:txBody>
      </p:sp>
      <p:sp>
        <p:nvSpPr>
          <p:cNvPr id="126027" name="Text Box 84"/>
          <p:cNvSpPr txBox="1">
            <a:spLocks noChangeArrowheads="1"/>
          </p:cNvSpPr>
          <p:nvPr/>
        </p:nvSpPr>
        <p:spPr bwMode="auto">
          <a:xfrm rot="-2977726">
            <a:off x="1719450" y="922665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75</a:t>
            </a:r>
          </a:p>
        </p:txBody>
      </p:sp>
      <p:sp>
        <p:nvSpPr>
          <p:cNvPr id="126028" name="Text Box 85"/>
          <p:cNvSpPr txBox="1">
            <a:spLocks noChangeArrowheads="1"/>
          </p:cNvSpPr>
          <p:nvPr/>
        </p:nvSpPr>
        <p:spPr bwMode="auto">
          <a:xfrm rot="-1635778">
            <a:off x="6982263" y="51029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76</a:t>
            </a:r>
            <a:endParaRPr lang="en-US" altLang="en-US"/>
          </a:p>
        </p:txBody>
      </p:sp>
      <p:sp>
        <p:nvSpPr>
          <p:cNvPr id="126029" name="Text Box 86"/>
          <p:cNvSpPr txBox="1">
            <a:spLocks noChangeArrowheads="1"/>
          </p:cNvSpPr>
          <p:nvPr/>
        </p:nvSpPr>
        <p:spPr bwMode="auto">
          <a:xfrm rot="7637529">
            <a:off x="5625980" y="22727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77</a:t>
            </a:r>
          </a:p>
        </p:txBody>
      </p:sp>
      <p:sp>
        <p:nvSpPr>
          <p:cNvPr id="126030" name="Text Box 87"/>
          <p:cNvSpPr txBox="1">
            <a:spLocks noChangeArrowheads="1"/>
          </p:cNvSpPr>
          <p:nvPr/>
        </p:nvSpPr>
        <p:spPr bwMode="auto">
          <a:xfrm rot="4383582">
            <a:off x="6896329" y="109119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78</a:t>
            </a:r>
          </a:p>
        </p:txBody>
      </p:sp>
      <p:sp>
        <p:nvSpPr>
          <p:cNvPr id="126031" name="Text Box 88"/>
          <p:cNvSpPr txBox="1">
            <a:spLocks noChangeArrowheads="1"/>
          </p:cNvSpPr>
          <p:nvPr/>
        </p:nvSpPr>
        <p:spPr bwMode="auto">
          <a:xfrm>
            <a:off x="7696201" y="60198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79</a:t>
            </a:r>
          </a:p>
        </p:txBody>
      </p:sp>
      <p:sp>
        <p:nvSpPr>
          <p:cNvPr id="126032" name="Text Box 89"/>
          <p:cNvSpPr txBox="1">
            <a:spLocks noChangeArrowheads="1"/>
          </p:cNvSpPr>
          <p:nvPr/>
        </p:nvSpPr>
        <p:spPr bwMode="auto">
          <a:xfrm rot="2913047">
            <a:off x="7600148" y="225931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80</a:t>
            </a:r>
          </a:p>
        </p:txBody>
      </p:sp>
      <p:sp>
        <p:nvSpPr>
          <p:cNvPr id="4186" name="Text Box 90"/>
          <p:cNvSpPr txBox="1">
            <a:spLocks noChangeArrowheads="1"/>
          </p:cNvSpPr>
          <p:nvPr/>
        </p:nvSpPr>
        <p:spPr bwMode="auto">
          <a:xfrm rot="18820016">
            <a:off x="7977378" y="1592332"/>
            <a:ext cx="7489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81</a:t>
            </a:r>
          </a:p>
        </p:txBody>
      </p:sp>
      <p:sp>
        <p:nvSpPr>
          <p:cNvPr id="126034" name="Text Box 91"/>
          <p:cNvSpPr txBox="1">
            <a:spLocks noChangeArrowheads="1"/>
          </p:cNvSpPr>
          <p:nvPr/>
        </p:nvSpPr>
        <p:spPr bwMode="auto">
          <a:xfrm rot="6802566">
            <a:off x="3970427" y="58510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82</a:t>
            </a:r>
          </a:p>
        </p:txBody>
      </p:sp>
      <p:sp>
        <p:nvSpPr>
          <p:cNvPr id="126035" name="Text Box 92"/>
          <p:cNvSpPr txBox="1">
            <a:spLocks noChangeArrowheads="1"/>
          </p:cNvSpPr>
          <p:nvPr/>
        </p:nvSpPr>
        <p:spPr bwMode="auto">
          <a:xfrm rot="9860308">
            <a:off x="2907498" y="3280073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Bookshelf Symbol 1"/>
              </a:rPr>
              <a:t>83</a:t>
            </a:r>
          </a:p>
        </p:txBody>
      </p:sp>
      <p:sp>
        <p:nvSpPr>
          <p:cNvPr id="126036" name="Text Box 93"/>
          <p:cNvSpPr txBox="1">
            <a:spLocks noChangeArrowheads="1"/>
          </p:cNvSpPr>
          <p:nvPr/>
        </p:nvSpPr>
        <p:spPr bwMode="auto">
          <a:xfrm rot="2896765">
            <a:off x="3830867" y="1807647"/>
            <a:ext cx="41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Bernard MT Condensed" panose="02050806060905020404" pitchFamily="18" charset="0"/>
              </a:rPr>
              <a:t>84</a:t>
            </a:r>
          </a:p>
        </p:txBody>
      </p:sp>
      <p:sp>
        <p:nvSpPr>
          <p:cNvPr id="126037" name="Text Box 94"/>
          <p:cNvSpPr txBox="1">
            <a:spLocks noChangeArrowheads="1"/>
          </p:cNvSpPr>
          <p:nvPr/>
        </p:nvSpPr>
        <p:spPr bwMode="auto">
          <a:xfrm rot="1258293">
            <a:off x="4448540" y="57104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85</a:t>
            </a:r>
            <a:endParaRPr lang="en-US" altLang="en-US"/>
          </a:p>
        </p:txBody>
      </p:sp>
      <p:sp>
        <p:nvSpPr>
          <p:cNvPr id="126038" name="Text Box 95"/>
          <p:cNvSpPr txBox="1">
            <a:spLocks noChangeArrowheads="1"/>
          </p:cNvSpPr>
          <p:nvPr/>
        </p:nvSpPr>
        <p:spPr bwMode="auto">
          <a:xfrm rot="-3256982">
            <a:off x="6829863" y="22835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86</a:t>
            </a:r>
          </a:p>
        </p:txBody>
      </p:sp>
      <p:sp>
        <p:nvSpPr>
          <p:cNvPr id="126039" name="Text Box 96"/>
          <p:cNvSpPr txBox="1">
            <a:spLocks noChangeArrowheads="1"/>
          </p:cNvSpPr>
          <p:nvPr/>
        </p:nvSpPr>
        <p:spPr bwMode="auto">
          <a:xfrm rot="-2306704">
            <a:off x="4540409" y="1492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87</a:t>
            </a:r>
          </a:p>
        </p:txBody>
      </p:sp>
      <p:sp>
        <p:nvSpPr>
          <p:cNvPr id="126040" name="Text Box 97"/>
          <p:cNvSpPr txBox="1">
            <a:spLocks noChangeArrowheads="1"/>
          </p:cNvSpPr>
          <p:nvPr/>
        </p:nvSpPr>
        <p:spPr bwMode="auto">
          <a:xfrm rot="-3124045">
            <a:off x="8618627" y="54700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88</a:t>
            </a:r>
          </a:p>
        </p:txBody>
      </p:sp>
      <p:sp>
        <p:nvSpPr>
          <p:cNvPr id="126041" name="Text Box 98"/>
          <p:cNvSpPr txBox="1">
            <a:spLocks noChangeArrowheads="1"/>
          </p:cNvSpPr>
          <p:nvPr/>
        </p:nvSpPr>
        <p:spPr bwMode="auto">
          <a:xfrm rot="10381764">
            <a:off x="9288409" y="3063915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89</a:t>
            </a:r>
          </a:p>
        </p:txBody>
      </p:sp>
      <p:sp>
        <p:nvSpPr>
          <p:cNvPr id="126042" name="Text Box 99"/>
          <p:cNvSpPr txBox="1">
            <a:spLocks noChangeArrowheads="1"/>
          </p:cNvSpPr>
          <p:nvPr/>
        </p:nvSpPr>
        <p:spPr bwMode="auto">
          <a:xfrm rot="1452739">
            <a:off x="9135456" y="1802934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90</a:t>
            </a:r>
          </a:p>
        </p:txBody>
      </p:sp>
      <p:sp>
        <p:nvSpPr>
          <p:cNvPr id="126043" name="Text Box 208"/>
          <p:cNvSpPr txBox="1">
            <a:spLocks noChangeArrowheads="1"/>
          </p:cNvSpPr>
          <p:nvPr/>
        </p:nvSpPr>
        <p:spPr bwMode="auto">
          <a:xfrm>
            <a:off x="5546725" y="47656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24188" y="3214688"/>
            <a:ext cx="6000750" cy="46196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400" dirty="0"/>
              <a:t>1 minuto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66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12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12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2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12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12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0"/>
                                        <p:tgtEl>
                                          <p:spTgt spid="12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12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2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12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2000"/>
                                        <p:tgtEl>
                                          <p:spTgt spid="12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2000"/>
                                        <p:tgtEl>
                                          <p:spTgt spid="12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2000"/>
                                        <p:tgtEl>
                                          <p:spTgt spid="12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12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12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1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12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12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2000"/>
                                        <p:tgtEl>
                                          <p:spTgt spid="12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2000"/>
                                        <p:tgtEl>
                                          <p:spTgt spid="1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1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2000"/>
                                        <p:tgtEl>
                                          <p:spTgt spid="1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2000"/>
                                        <p:tgtEl>
                                          <p:spTgt spid="1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2000"/>
                                        <p:tgtEl>
                                          <p:spTgt spid="1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2000"/>
                                        <p:tgtEl>
                                          <p:spTgt spid="1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2000"/>
                                        <p:tgtEl>
                                          <p:spTgt spid="1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2000"/>
                                        <p:tgtEl>
                                          <p:spTgt spid="125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2000"/>
                                        <p:tgtEl>
                                          <p:spTgt spid="1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2000"/>
                                        <p:tgtEl>
                                          <p:spTgt spid="1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2000"/>
                                        <p:tgtEl>
                                          <p:spTgt spid="126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2000"/>
                                        <p:tgtEl>
                                          <p:spTgt spid="12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2000"/>
                                        <p:tgtEl>
                                          <p:spTgt spid="12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2000"/>
                                        <p:tgtEl>
                                          <p:spTgt spid="1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2000"/>
                                        <p:tgtEl>
                                          <p:spTgt spid="12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2000"/>
                                        <p:tgtEl>
                                          <p:spTgt spid="12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2000"/>
                                        <p:tgtEl>
                                          <p:spTgt spid="12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2000"/>
                                        <p:tgtEl>
                                          <p:spTgt spid="12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2000"/>
                                        <p:tgtEl>
                                          <p:spTgt spid="12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2000"/>
                                        <p:tgtEl>
                                          <p:spTgt spid="1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2000"/>
                                        <p:tgtEl>
                                          <p:spTgt spid="1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2000"/>
                                        <p:tgtEl>
                                          <p:spTgt spid="1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2000"/>
                                        <p:tgtEl>
                                          <p:spTgt spid="12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2000"/>
                                        <p:tgtEl>
                                          <p:spTgt spid="12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2000"/>
                                        <p:tgtEl>
                                          <p:spTgt spid="126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2000"/>
                                        <p:tgtEl>
                                          <p:spTgt spid="126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2000"/>
                                        <p:tgtEl>
                                          <p:spTgt spid="12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6" dur="2000"/>
                                        <p:tgtEl>
                                          <p:spTgt spid="12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2000"/>
                                        <p:tgtEl>
                                          <p:spTgt spid="12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2000"/>
                                        <p:tgtEl>
                                          <p:spTgt spid="1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2000"/>
                                        <p:tgtEl>
                                          <p:spTgt spid="12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2000"/>
                                        <p:tgtEl>
                                          <p:spTgt spid="12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2000"/>
                                        <p:tgtEl>
                                          <p:spTgt spid="12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2000"/>
                                        <p:tgtEl>
                                          <p:spTgt spid="1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2000"/>
                                        <p:tgtEl>
                                          <p:spTgt spid="1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0" dur="2000"/>
                                        <p:tgtEl>
                                          <p:spTgt spid="12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2000"/>
                                        <p:tgtEl>
                                          <p:spTgt spid="12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2000"/>
                                        <p:tgtEl>
                                          <p:spTgt spid="12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9" dur="2000"/>
                                        <p:tgtEl>
                                          <p:spTgt spid="12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2000"/>
                                        <p:tgtEl>
                                          <p:spTgt spid="12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2000"/>
                                        <p:tgtEl>
                                          <p:spTgt spid="12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2000"/>
                                        <p:tgtEl>
                                          <p:spTgt spid="12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2000"/>
                                        <p:tgtEl>
                                          <p:spTgt spid="12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2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2000"/>
                                        <p:tgtEl>
                                          <p:spTgt spid="12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0" dur="2000"/>
                                        <p:tgtEl>
                                          <p:spTgt spid="12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2000"/>
                                        <p:tgtEl>
                                          <p:spTgt spid="12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6" dur="2000"/>
                                        <p:tgtEl>
                                          <p:spTgt spid="12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9" dur="2000"/>
                                        <p:tgtEl>
                                          <p:spTgt spid="12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2000"/>
                                        <p:tgtEl>
                                          <p:spTgt spid="12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2000"/>
                                        <p:tgtEl>
                                          <p:spTgt spid="12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8" dur="2000"/>
                                        <p:tgtEl>
                                          <p:spTgt spid="12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1" dur="2000"/>
                                        <p:tgtEl>
                                          <p:spTgt spid="12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2000"/>
                                        <p:tgtEl>
                                          <p:spTgt spid="12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 nodeType="clickPar">
                      <p:stCondLst>
                        <p:cond delay="indefinite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/>
      <p:bldP spid="125956" grpId="0"/>
      <p:bldP spid="125957" grpId="0"/>
      <p:bldP spid="125958" grpId="0"/>
      <p:bldP spid="125959" grpId="0"/>
      <p:bldP spid="125960" grpId="0"/>
      <p:bldP spid="125961" grpId="0"/>
      <p:bldP spid="125962" grpId="0"/>
      <p:bldP spid="125963" grpId="0"/>
      <p:bldP spid="125964" grpId="0"/>
      <p:bldP spid="125965" grpId="0"/>
      <p:bldP spid="125966" grpId="0"/>
      <p:bldP spid="125967" grpId="0"/>
      <p:bldP spid="125968" grpId="0"/>
      <p:bldP spid="125969" grpId="0"/>
      <p:bldP spid="125970" grpId="0"/>
      <p:bldP spid="4123" grpId="0"/>
      <p:bldP spid="125972" grpId="0"/>
      <p:bldP spid="125973" grpId="0"/>
      <p:bldP spid="125974" grpId="0"/>
      <p:bldP spid="125975" grpId="0"/>
      <p:bldP spid="125976" grpId="0"/>
      <p:bldP spid="125977" grpId="0"/>
      <p:bldP spid="125978" grpId="0"/>
      <p:bldP spid="125979" grpId="0"/>
      <p:bldP spid="125980" grpId="0"/>
      <p:bldP spid="125981" grpId="0"/>
      <p:bldP spid="125982" grpId="0"/>
      <p:bldP spid="125983" grpId="0"/>
      <p:bldP spid="125984" grpId="0"/>
      <p:bldP spid="125985" grpId="0"/>
      <p:bldP spid="125986" grpId="0"/>
      <p:bldP spid="125987" grpId="0"/>
      <p:bldP spid="125988" grpId="0"/>
      <p:bldP spid="125989" grpId="0"/>
      <p:bldP spid="125990" grpId="0"/>
      <p:bldP spid="125991" grpId="0"/>
      <p:bldP spid="125992" grpId="0"/>
      <p:bldP spid="125993" grpId="0"/>
      <p:bldP spid="125994" grpId="0"/>
      <p:bldP spid="125995" grpId="0"/>
      <p:bldP spid="125996" grpId="0"/>
      <p:bldP spid="125997" grpId="0"/>
      <p:bldP spid="125998" grpId="0"/>
      <p:bldP spid="125999" grpId="0"/>
      <p:bldP spid="126000" grpId="0"/>
      <p:bldP spid="126001" grpId="0"/>
      <p:bldP spid="126002" grpId="0"/>
      <p:bldP spid="126003" grpId="0"/>
      <p:bldP spid="126004" grpId="0"/>
      <p:bldP spid="126005" grpId="0"/>
      <p:bldP spid="126006" grpId="0"/>
      <p:bldP spid="126007" grpId="0"/>
      <p:bldP spid="126008" grpId="0"/>
      <p:bldP spid="126009" grpId="0"/>
      <p:bldP spid="126010" grpId="0"/>
      <p:bldP spid="126011" grpId="0"/>
      <p:bldP spid="126012" grpId="0"/>
      <p:bldP spid="126013" grpId="0"/>
      <p:bldP spid="126014" grpId="0"/>
      <p:bldP spid="126015" grpId="0"/>
      <p:bldP spid="126016" grpId="0"/>
      <p:bldP spid="126017" grpId="0"/>
      <p:bldP spid="126018" grpId="0"/>
      <p:bldP spid="126019" grpId="0"/>
      <p:bldP spid="126020" grpId="0"/>
      <p:bldP spid="126021" grpId="0"/>
      <p:bldP spid="126022" grpId="0"/>
      <p:bldP spid="126023" grpId="0"/>
      <p:bldP spid="126024" grpId="0"/>
      <p:bldP spid="126025" grpId="0"/>
      <p:bldP spid="126026" grpId="0"/>
      <p:bldP spid="126027" grpId="0"/>
      <p:bldP spid="126028" grpId="0"/>
      <p:bldP spid="126029" grpId="0"/>
      <p:bldP spid="126030" grpId="0"/>
      <p:bldP spid="126031" grpId="0"/>
      <p:bldP spid="126032" grpId="0"/>
      <p:bldP spid="4186" grpId="0"/>
      <p:bldP spid="126034" grpId="0"/>
      <p:bldP spid="126035" grpId="0"/>
      <p:bldP spid="126036" grpId="0"/>
      <p:bldP spid="126037" grpId="0"/>
      <p:bldP spid="126038" grpId="0"/>
      <p:bldP spid="126039" grpId="0"/>
      <p:bldP spid="126040" grpId="0"/>
      <p:bldP spid="126041" grpId="0"/>
      <p:bldP spid="126042" grpId="0"/>
      <p:bldP spid="1260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6831917" y="1862908"/>
            <a:ext cx="185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>
                <a:latin typeface="+mn-lt"/>
                <a:hlinkClick r:id="" action="ppaction://hlinkshowjump?jump=nextslide"/>
              </a:rPr>
              <a:t>1 S </a:t>
            </a:r>
            <a:r>
              <a:rPr lang="pt-PT" altLang="en-US">
                <a:latin typeface="+mn-lt"/>
                <a:sym typeface="Wingdings" panose="05000000000000000000" pitchFamily="2" charset="2"/>
                <a:hlinkClick r:id="" action="ppaction://hlinkshowjump?jump=nextslide"/>
              </a:rPr>
              <a:t> </a:t>
            </a:r>
            <a:r>
              <a:rPr lang="pt-PT" altLang="en-US">
                <a:latin typeface="+mn-lt"/>
                <a:hlinkClick r:id="" action="ppaction://hlinkshowjump?jump=nextslide"/>
              </a:rPr>
              <a:t>Seiri</a:t>
            </a:r>
            <a:r>
              <a:rPr lang="pt-PT" altLang="en-US">
                <a:latin typeface="+mn-lt"/>
              </a:rPr>
              <a:t> (整理)</a:t>
            </a:r>
          </a:p>
        </p:txBody>
      </p:sp>
      <p:sp>
        <p:nvSpPr>
          <p:cNvPr id="103429" name="Text Box 17"/>
          <p:cNvSpPr txBox="1">
            <a:spLocks noChangeArrowheads="1"/>
          </p:cNvSpPr>
          <p:nvPr/>
        </p:nvSpPr>
        <p:spPr bwMode="auto">
          <a:xfrm>
            <a:off x="7408178" y="2239144"/>
            <a:ext cx="19256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+mn-lt"/>
              </a:rPr>
              <a:t>Selecionar e eliminar o que não é necessário (Selecionar)</a:t>
            </a:r>
          </a:p>
        </p:txBody>
      </p:sp>
      <p:sp>
        <p:nvSpPr>
          <p:cNvPr id="103430" name="Text Box 18"/>
          <p:cNvSpPr txBox="1">
            <a:spLocks noChangeArrowheads="1"/>
          </p:cNvSpPr>
          <p:nvPr/>
        </p:nvSpPr>
        <p:spPr bwMode="auto">
          <a:xfrm>
            <a:off x="7541729" y="3988295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+mn-lt"/>
                <a:cs typeface="Arial"/>
              </a:rPr>
              <a:t>Organizar (Organizar)</a:t>
            </a:r>
          </a:p>
          <a:p>
            <a:pPr eaLnBrk="1" hangingPunct="1"/>
            <a:r>
              <a:rPr lang="pt-BR" altLang="en-US" sz="1400" dirty="0">
                <a:latin typeface="+mn-lt"/>
                <a:cs typeface="Arial"/>
              </a:rPr>
              <a:t>Um lugar para cada coisa e tudo no seu próprio lugar</a:t>
            </a:r>
            <a:endParaRPr lang="pt-PT" altLang="en-US" sz="1400" dirty="0">
              <a:latin typeface="+mn-lt"/>
              <a:cs typeface="Arial"/>
            </a:endParaRPr>
          </a:p>
        </p:txBody>
      </p:sp>
      <p:sp>
        <p:nvSpPr>
          <p:cNvPr id="103431" name="Text Box 19"/>
          <p:cNvSpPr txBox="1">
            <a:spLocks noChangeArrowheads="1"/>
          </p:cNvSpPr>
          <p:nvPr/>
        </p:nvSpPr>
        <p:spPr bwMode="auto">
          <a:xfrm>
            <a:off x="2787761" y="2151919"/>
            <a:ext cx="2000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5 S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</a:t>
            </a:r>
            <a:r>
              <a:rPr lang="pt-PT" altLang="en-US" dirty="0" err="1">
                <a:latin typeface="+mn-lt"/>
                <a:hlinkClick r:id="" action="ppaction://noaction"/>
              </a:rPr>
              <a:t>Shitsuke</a:t>
            </a:r>
            <a:r>
              <a:rPr lang="pt-PT" altLang="en-US" dirty="0">
                <a:latin typeface="+mn-lt"/>
              </a:rPr>
              <a:t> (躾) </a:t>
            </a:r>
          </a:p>
        </p:txBody>
      </p:sp>
      <p:sp>
        <p:nvSpPr>
          <p:cNvPr id="103432" name="Text Box 20"/>
          <p:cNvSpPr txBox="1">
            <a:spLocks noChangeArrowheads="1"/>
          </p:cNvSpPr>
          <p:nvPr/>
        </p:nvSpPr>
        <p:spPr bwMode="auto">
          <a:xfrm>
            <a:off x="7552642" y="3663133"/>
            <a:ext cx="1987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>
                <a:latin typeface="+mn-lt"/>
                <a:hlinkClick r:id="" action="ppaction://noaction"/>
              </a:rPr>
              <a:t>2 S </a:t>
            </a:r>
            <a:r>
              <a:rPr lang="pt-PT" altLang="en-US">
                <a:latin typeface="+mn-lt"/>
                <a:sym typeface="Wingdings" panose="05000000000000000000" pitchFamily="2" charset="2"/>
                <a:hlinkClick r:id="" action="ppaction://noaction"/>
              </a:rPr>
              <a:t> </a:t>
            </a:r>
            <a:r>
              <a:rPr lang="pt-PT" altLang="en-US">
                <a:latin typeface="+mn-lt"/>
                <a:hlinkClick r:id="" action="ppaction://noaction"/>
              </a:rPr>
              <a:t>Seiton</a:t>
            </a:r>
            <a:r>
              <a:rPr lang="pt-PT" altLang="en-US">
                <a:latin typeface="+mn-lt"/>
              </a:rPr>
              <a:t>(整頓)</a:t>
            </a:r>
          </a:p>
        </p:txBody>
      </p:sp>
      <p:sp>
        <p:nvSpPr>
          <p:cNvPr id="103433" name="Text Box 21"/>
          <p:cNvSpPr txBox="1">
            <a:spLocks noChangeArrowheads="1"/>
          </p:cNvSpPr>
          <p:nvPr/>
        </p:nvSpPr>
        <p:spPr bwMode="auto">
          <a:xfrm>
            <a:off x="5320616" y="5298258"/>
            <a:ext cx="24990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3 S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</a:t>
            </a:r>
            <a:r>
              <a:rPr lang="pt-PT" altLang="en-US" dirty="0" err="1">
                <a:latin typeface="+mn-lt"/>
                <a:hlinkClick r:id="" action="ppaction://noaction"/>
              </a:rPr>
              <a:t>Seisō</a:t>
            </a:r>
            <a:r>
              <a:rPr lang="pt-PT" altLang="en-US" dirty="0">
                <a:latin typeface="+mn-lt"/>
              </a:rPr>
              <a:t> (</a:t>
            </a:r>
            <a:r>
              <a:rPr lang="pt-PT" altLang="en-US" dirty="0" err="1">
                <a:latin typeface="+mn-lt"/>
              </a:rPr>
              <a:t>清掃</a:t>
            </a:r>
            <a:r>
              <a:rPr lang="pt-PT" altLang="en-US" dirty="0">
                <a:latin typeface="+mn-lt"/>
              </a:rPr>
              <a:t>)</a:t>
            </a:r>
          </a:p>
          <a:p>
            <a:pPr eaLnBrk="1" hangingPunct="1"/>
            <a:r>
              <a:rPr lang="pt-PT" altLang="en-US" sz="1400" dirty="0">
                <a:latin typeface="+mn-lt"/>
                <a:cs typeface="Arial"/>
              </a:rPr>
              <a:t>Limpar e manter limpo (Limpar)</a:t>
            </a:r>
          </a:p>
        </p:txBody>
      </p:sp>
      <p:sp>
        <p:nvSpPr>
          <p:cNvPr id="103434" name="Text Box 22"/>
          <p:cNvSpPr txBox="1">
            <a:spLocks noChangeArrowheads="1"/>
          </p:cNvSpPr>
          <p:nvPr/>
        </p:nvSpPr>
        <p:spPr bwMode="auto">
          <a:xfrm>
            <a:off x="1934596" y="3879032"/>
            <a:ext cx="2267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4 S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</a:t>
            </a:r>
            <a:r>
              <a:rPr lang="pt-PT" altLang="en-US" dirty="0" err="1">
                <a:latin typeface="+mn-lt"/>
                <a:hlinkClick r:id="" action="ppaction://noaction"/>
              </a:rPr>
              <a:t>Seiketsu</a:t>
            </a:r>
            <a:r>
              <a:rPr lang="pt-PT" altLang="en-US" dirty="0">
                <a:latin typeface="+mn-lt"/>
                <a:hlinkClick r:id="" action="ppaction://noaction"/>
              </a:rPr>
              <a:t> </a:t>
            </a:r>
            <a:r>
              <a:rPr lang="pt-PT" altLang="en-US" dirty="0">
                <a:latin typeface="+mn-lt"/>
              </a:rPr>
              <a:t>(</a:t>
            </a:r>
            <a:r>
              <a:rPr lang="pt-PT" altLang="en-US" dirty="0" err="1">
                <a:latin typeface="+mn-lt"/>
              </a:rPr>
              <a:t>清潔</a:t>
            </a:r>
            <a:r>
              <a:rPr lang="pt-PT" altLang="en-US" dirty="0">
                <a:latin typeface="+mn-lt"/>
              </a:rPr>
              <a:t>)</a:t>
            </a:r>
          </a:p>
        </p:txBody>
      </p:sp>
      <p:sp>
        <p:nvSpPr>
          <p:cNvPr id="103435" name="Text Box 23"/>
          <p:cNvSpPr txBox="1">
            <a:spLocks noChangeArrowheads="1"/>
          </p:cNvSpPr>
          <p:nvPr/>
        </p:nvSpPr>
        <p:spPr bwMode="auto">
          <a:xfrm>
            <a:off x="2012071" y="4258266"/>
            <a:ext cx="21020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en-US" sz="1400" dirty="0">
                <a:latin typeface="+mn-lt"/>
                <a:cs typeface="Arial"/>
              </a:rPr>
              <a:t>Criar processos para manter os 3 Passos anteriores (</a:t>
            </a:r>
            <a:r>
              <a:rPr lang="pt-PT" altLang="en-US" sz="1400" dirty="0">
                <a:latin typeface="+mn-lt"/>
                <a:cs typeface="Arial"/>
              </a:rPr>
              <a:t>Normalizar</a:t>
            </a:r>
            <a:r>
              <a:rPr lang="pt-PT" altLang="en-US" sz="1400" dirty="0">
                <a:cs typeface="Arial"/>
              </a:rPr>
              <a:t>)</a:t>
            </a:r>
            <a:endParaRPr lang="pt-PT" altLang="en-US" sz="1400" dirty="0">
              <a:latin typeface="+mn-lt"/>
              <a:cs typeface="Arial"/>
            </a:endParaRPr>
          </a:p>
        </p:txBody>
      </p:sp>
      <p:sp>
        <p:nvSpPr>
          <p:cNvPr id="103436" name="Text Box 24"/>
          <p:cNvSpPr txBox="1">
            <a:spLocks noChangeArrowheads="1"/>
          </p:cNvSpPr>
          <p:nvPr/>
        </p:nvSpPr>
        <p:spPr bwMode="auto">
          <a:xfrm>
            <a:off x="1934596" y="2500883"/>
            <a:ext cx="2435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PT" altLang="en-US" sz="1400" dirty="0">
                <a:latin typeface="+mn-lt"/>
                <a:cs typeface="Arial"/>
              </a:rPr>
              <a:t>Utilizar auditorias regulares para manter a disciplina </a:t>
            </a:r>
            <a:r>
              <a:rPr lang="pt-PT" altLang="en-US" sz="1400" dirty="0">
                <a:cs typeface="Arial"/>
              </a:rPr>
              <a:t>(Manter)</a:t>
            </a:r>
            <a:endParaRPr lang="pt-PT" altLang="en-US" sz="1400" dirty="0">
              <a:latin typeface="+mn-lt"/>
              <a:cs typeface="Arial"/>
            </a:endParaRPr>
          </a:p>
        </p:txBody>
      </p:sp>
      <p:grpSp>
        <p:nvGrpSpPr>
          <p:cNvPr id="103437" name="Group 41"/>
          <p:cNvGrpSpPr>
            <a:grpSpLocks/>
          </p:cNvGrpSpPr>
          <p:nvPr/>
        </p:nvGrpSpPr>
        <p:grpSpPr bwMode="auto">
          <a:xfrm>
            <a:off x="4096653" y="2153419"/>
            <a:ext cx="3411538" cy="3035300"/>
            <a:chOff x="1692275" y="1543050"/>
            <a:chExt cx="3411538" cy="3035300"/>
          </a:xfrm>
        </p:grpSpPr>
        <p:grpSp>
          <p:nvGrpSpPr>
            <p:cNvPr id="103438" name="Group 23"/>
            <p:cNvGrpSpPr>
              <a:grpSpLocks/>
            </p:cNvGrpSpPr>
            <p:nvPr/>
          </p:nvGrpSpPr>
          <p:grpSpPr bwMode="auto">
            <a:xfrm rot="8645151">
              <a:off x="1733111" y="1572114"/>
              <a:ext cx="3139141" cy="2916551"/>
              <a:chOff x="1763713" y="1543050"/>
              <a:chExt cx="3340100" cy="3021013"/>
            </a:xfrm>
          </p:grpSpPr>
          <p:sp>
            <p:nvSpPr>
              <p:cNvPr id="103448" name="AutoShape 10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954" y="15764"/>
                    </a:moveTo>
                    <a:cubicBezTo>
                      <a:pt x="18965" y="14306"/>
                      <a:pt x="19508" y="12574"/>
                      <a:pt x="19508" y="10800"/>
                    </a:cubicBezTo>
                    <a:cubicBezTo>
                      <a:pt x="19508" y="9936"/>
                      <a:pt x="19379" y="9078"/>
                      <a:pt x="19127" y="8252"/>
                    </a:cubicBezTo>
                    <a:lnTo>
                      <a:pt x="21127" y="7640"/>
                    </a:lnTo>
                    <a:cubicBezTo>
                      <a:pt x="21440" y="8664"/>
                      <a:pt x="21600" y="9729"/>
                      <a:pt x="21600" y="10800"/>
                    </a:cubicBezTo>
                    <a:cubicBezTo>
                      <a:pt x="21600" y="13000"/>
                      <a:pt x="20927" y="15149"/>
                      <a:pt x="19672" y="16957"/>
                    </a:cubicBezTo>
                    <a:lnTo>
                      <a:pt x="21891" y="18496"/>
                    </a:lnTo>
                    <a:lnTo>
                      <a:pt x="16678" y="19437"/>
                    </a:lnTo>
                    <a:lnTo>
                      <a:pt x="15736" y="14225"/>
                    </a:lnTo>
                    <a:lnTo>
                      <a:pt x="17954" y="15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9" name="AutoShape 11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205" y="19079"/>
                    </a:moveTo>
                    <a:cubicBezTo>
                      <a:pt x="9044" y="19343"/>
                      <a:pt x="9919" y="19477"/>
                      <a:pt x="10800" y="19477"/>
                    </a:cubicBezTo>
                    <a:cubicBezTo>
                      <a:pt x="12310" y="19476"/>
                      <a:pt x="13794" y="19082"/>
                      <a:pt x="15106" y="18333"/>
                    </a:cubicBezTo>
                    <a:lnTo>
                      <a:pt x="16159" y="20176"/>
                    </a:lnTo>
                    <a:cubicBezTo>
                      <a:pt x="14527" y="21109"/>
                      <a:pt x="12680" y="21599"/>
                      <a:pt x="10800" y="21600"/>
                    </a:cubicBezTo>
                    <a:cubicBezTo>
                      <a:pt x="9704" y="21600"/>
                      <a:pt x="8615" y="21433"/>
                      <a:pt x="7570" y="21105"/>
                    </a:cubicBezTo>
                    <a:lnTo>
                      <a:pt x="6762" y="23682"/>
                    </a:lnTo>
                    <a:lnTo>
                      <a:pt x="4297" y="18968"/>
                    </a:lnTo>
                    <a:lnTo>
                      <a:pt x="9012" y="16503"/>
                    </a:lnTo>
                    <a:lnTo>
                      <a:pt x="8205" y="190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</p:grpSp>
        <p:grpSp>
          <p:nvGrpSpPr>
            <p:cNvPr id="103439" name="Group 23"/>
            <p:cNvGrpSpPr>
              <a:grpSpLocks/>
            </p:cNvGrpSpPr>
            <p:nvPr/>
          </p:nvGrpSpPr>
          <p:grpSpPr bwMode="auto">
            <a:xfrm>
              <a:off x="1692275" y="1543050"/>
              <a:ext cx="3411538" cy="3035300"/>
              <a:chOff x="1692275" y="1543050"/>
              <a:chExt cx="3411538" cy="3035300"/>
            </a:xfrm>
          </p:grpSpPr>
          <p:sp>
            <p:nvSpPr>
              <p:cNvPr id="103445" name="AutoShape 9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11525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249" y="4995"/>
                    </a:moveTo>
                    <a:cubicBezTo>
                      <a:pt x="15718" y="3293"/>
                      <a:pt x="13576" y="2266"/>
                      <a:pt x="11290" y="2136"/>
                    </a:cubicBezTo>
                    <a:lnTo>
                      <a:pt x="11410" y="17"/>
                    </a:lnTo>
                    <a:cubicBezTo>
                      <a:pt x="14255" y="178"/>
                      <a:pt x="16921" y="1457"/>
                      <a:pt x="18827" y="3575"/>
                    </a:cubicBezTo>
                    <a:lnTo>
                      <a:pt x="20834" y="1768"/>
                    </a:lnTo>
                    <a:lnTo>
                      <a:pt x="20555" y="7080"/>
                    </a:lnTo>
                    <a:lnTo>
                      <a:pt x="15242" y="6801"/>
                    </a:lnTo>
                    <a:lnTo>
                      <a:pt x="17249" y="499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6" name="AutoShape 10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954" y="15764"/>
                    </a:moveTo>
                    <a:cubicBezTo>
                      <a:pt x="18965" y="14306"/>
                      <a:pt x="19508" y="12574"/>
                      <a:pt x="19508" y="10800"/>
                    </a:cubicBezTo>
                    <a:cubicBezTo>
                      <a:pt x="19508" y="9936"/>
                      <a:pt x="19379" y="9078"/>
                      <a:pt x="19127" y="8252"/>
                    </a:cubicBezTo>
                    <a:lnTo>
                      <a:pt x="21127" y="7640"/>
                    </a:lnTo>
                    <a:cubicBezTo>
                      <a:pt x="21440" y="8664"/>
                      <a:pt x="21600" y="9729"/>
                      <a:pt x="21600" y="10800"/>
                    </a:cubicBezTo>
                    <a:cubicBezTo>
                      <a:pt x="21600" y="13000"/>
                      <a:pt x="20927" y="15149"/>
                      <a:pt x="19672" y="16957"/>
                    </a:cubicBezTo>
                    <a:lnTo>
                      <a:pt x="21891" y="18496"/>
                    </a:lnTo>
                    <a:lnTo>
                      <a:pt x="16678" y="19437"/>
                    </a:lnTo>
                    <a:lnTo>
                      <a:pt x="15736" y="14225"/>
                    </a:lnTo>
                    <a:lnTo>
                      <a:pt x="17954" y="15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7" name="AutoShape 11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205" y="19079"/>
                    </a:moveTo>
                    <a:cubicBezTo>
                      <a:pt x="9044" y="19343"/>
                      <a:pt x="9919" y="19477"/>
                      <a:pt x="10800" y="19477"/>
                    </a:cubicBezTo>
                    <a:cubicBezTo>
                      <a:pt x="12310" y="19476"/>
                      <a:pt x="13794" y="19082"/>
                      <a:pt x="15106" y="18333"/>
                    </a:cubicBezTo>
                    <a:lnTo>
                      <a:pt x="16159" y="20176"/>
                    </a:lnTo>
                    <a:cubicBezTo>
                      <a:pt x="14527" y="21109"/>
                      <a:pt x="12680" y="21599"/>
                      <a:pt x="10800" y="21600"/>
                    </a:cubicBezTo>
                    <a:cubicBezTo>
                      <a:pt x="9704" y="21600"/>
                      <a:pt x="8615" y="21433"/>
                      <a:pt x="7570" y="21105"/>
                    </a:cubicBezTo>
                    <a:lnTo>
                      <a:pt x="6762" y="23682"/>
                    </a:lnTo>
                    <a:lnTo>
                      <a:pt x="4297" y="18968"/>
                    </a:lnTo>
                    <a:lnTo>
                      <a:pt x="9012" y="16503"/>
                    </a:lnTo>
                    <a:lnTo>
                      <a:pt x="8205" y="190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</p:grpSp>
        <p:sp>
          <p:nvSpPr>
            <p:cNvPr id="103440" name="Oval 14"/>
            <p:cNvSpPr>
              <a:spLocks noChangeArrowheads="1"/>
            </p:cNvSpPr>
            <p:nvPr/>
          </p:nvSpPr>
          <p:spPr bwMode="auto">
            <a:xfrm>
              <a:off x="4067175" y="1758285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1</a:t>
              </a:r>
            </a:p>
          </p:txBody>
        </p:sp>
        <p:sp>
          <p:nvSpPr>
            <p:cNvPr id="103441" name="Oval 15"/>
            <p:cNvSpPr>
              <a:spLocks noChangeArrowheads="1"/>
            </p:cNvSpPr>
            <p:nvPr/>
          </p:nvSpPr>
          <p:spPr bwMode="auto">
            <a:xfrm>
              <a:off x="4779963" y="3215610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2</a:t>
              </a:r>
            </a:p>
          </p:txBody>
        </p:sp>
        <p:sp>
          <p:nvSpPr>
            <p:cNvPr id="103442" name="Oval 16"/>
            <p:cNvSpPr>
              <a:spLocks noChangeArrowheads="1"/>
            </p:cNvSpPr>
            <p:nvPr/>
          </p:nvSpPr>
          <p:spPr bwMode="auto">
            <a:xfrm>
              <a:off x="3348038" y="4258598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3</a:t>
              </a:r>
            </a:p>
          </p:txBody>
        </p:sp>
        <p:sp>
          <p:nvSpPr>
            <p:cNvPr id="103443" name="Oval 17"/>
            <p:cNvSpPr>
              <a:spLocks noChangeArrowheads="1"/>
            </p:cNvSpPr>
            <p:nvPr/>
          </p:nvSpPr>
          <p:spPr bwMode="auto">
            <a:xfrm>
              <a:off x="1871663" y="3342610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4</a:t>
              </a:r>
            </a:p>
          </p:txBody>
        </p:sp>
        <p:sp>
          <p:nvSpPr>
            <p:cNvPr id="103444" name="Oval 18"/>
            <p:cNvSpPr>
              <a:spLocks noChangeArrowheads="1"/>
            </p:cNvSpPr>
            <p:nvPr/>
          </p:nvSpPr>
          <p:spPr bwMode="auto">
            <a:xfrm>
              <a:off x="2339975" y="1829723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5</a:t>
              </a:r>
            </a:p>
          </p:txBody>
        </p:sp>
      </p:grpSp>
      <p:sp>
        <p:nvSpPr>
          <p:cNvPr id="25" name="Otsikko 1">
            <a:extLst>
              <a:ext uri="{FF2B5EF4-FFF2-40B4-BE49-F238E27FC236}">
                <a16:creationId xmlns:a16="http://schemas.microsoft.com/office/drawing/2014/main" id="{70B0C1F1-8000-48B6-AB66-5FE5FE8580E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176313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2" descr="http://www.corteart.com.br/loja/images/Caixa%206x6x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79" y="3147537"/>
            <a:ext cx="15867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 descr="http://www.corteart.com.br/loja/images/Caixa%206x6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96" y="3147537"/>
            <a:ext cx="158800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Box 6"/>
          <p:cNvSpPr txBox="1">
            <a:spLocks noChangeArrowheads="1"/>
          </p:cNvSpPr>
          <p:nvPr/>
        </p:nvSpPr>
        <p:spPr bwMode="auto">
          <a:xfrm>
            <a:off x="1228979" y="4747606"/>
            <a:ext cx="1586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dirty="0">
                <a:latin typeface="+mn-lt"/>
              </a:rPr>
              <a:t>Manter itens necessários</a:t>
            </a:r>
            <a:endParaRPr lang="en-US" altLang="en-US" dirty="0">
              <a:latin typeface="+mn-lt"/>
            </a:endParaRPr>
          </a:p>
        </p:txBody>
      </p:sp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3636096" y="4783070"/>
            <a:ext cx="1588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dirty="0">
                <a:latin typeface="+mn-lt"/>
              </a:rPr>
              <a:t>Eliminar itens desnecessários</a:t>
            </a:r>
            <a:endParaRPr lang="en-US" altLang="en-US" dirty="0">
              <a:latin typeface="+mn-lt"/>
            </a:endParaRPr>
          </a:p>
        </p:txBody>
      </p:sp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1228979" y="3172405"/>
            <a:ext cx="1586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Char char="ü"/>
            </a:pPr>
            <a:r>
              <a:rPr lang="pt-PT" altLang="en-US" sz="9600" dirty="0">
                <a:solidFill>
                  <a:srgbClr val="00CC00"/>
                </a:solidFill>
              </a:rPr>
              <a:t> </a:t>
            </a:r>
            <a:endParaRPr lang="en-US" altLang="en-US" sz="9600" dirty="0">
              <a:solidFill>
                <a:srgbClr val="00CC00"/>
              </a:solidFill>
            </a:endParaRP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636096" y="3271462"/>
            <a:ext cx="15880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sz="8000" dirty="0">
                <a:solidFill>
                  <a:srgbClr val="FF0000"/>
                </a:solidFill>
              </a:rPr>
              <a:t>X 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9394" y="3140059"/>
            <a:ext cx="4336025" cy="20398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US" sz="3600" dirty="0" err="1"/>
              <a:t>Quantidade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excesso</a:t>
            </a:r>
            <a:r>
              <a:rPr lang="en-US" sz="3600" dirty="0"/>
              <a:t> </a:t>
            </a:r>
          </a:p>
          <a:p>
            <a:r>
              <a:rPr lang="en-US" sz="3600" b="1" u="sng" dirty="0" err="1"/>
              <a:t>arquive</a:t>
            </a:r>
            <a:r>
              <a:rPr lang="en-US" sz="3600" dirty="0"/>
              <a:t> </a:t>
            </a:r>
            <a:r>
              <a:rPr lang="en-US" sz="3600" dirty="0" err="1"/>
              <a:t>ou</a:t>
            </a:r>
            <a:r>
              <a:rPr lang="en-US" sz="3600" dirty="0"/>
              <a:t> </a:t>
            </a:r>
            <a:r>
              <a:rPr lang="en-US" sz="3600" b="1" u="sng" dirty="0" err="1"/>
              <a:t>elimine</a:t>
            </a:r>
            <a:endParaRPr lang="en-US" sz="3600" b="1" u="sng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566FDDE6-7640-462F-9029-38BEAE459DBF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34597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8" name="TextBox 16"/>
          <p:cNvSpPr txBox="1">
            <a:spLocks noChangeArrowheads="1"/>
          </p:cNvSpPr>
          <p:nvPr/>
        </p:nvSpPr>
        <p:spPr bwMode="auto">
          <a:xfrm>
            <a:off x="6456363" y="2830876"/>
            <a:ext cx="505721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PT" altLang="en-US" sz="3200" b="1" dirty="0">
                <a:latin typeface="+mn-lt"/>
              </a:rPr>
              <a:t> Algumas vantagens:</a:t>
            </a:r>
          </a:p>
          <a:p>
            <a:pPr marL="228600" lvl="1" indent="-2286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Maior espaço útil</a:t>
            </a:r>
          </a:p>
          <a:p>
            <a:pPr marL="228600" lvl="1" indent="-2286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Visualização</a:t>
            </a:r>
          </a:p>
          <a:p>
            <a:pPr marL="228600" lvl="1" indent="-2286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Redução de custos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5939" y="2830876"/>
            <a:ext cx="52197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23900" eaLnBrk="0" hangingPunct="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sz="3200" b="1" dirty="0">
                <a:cs typeface="Arial" panose="020B0604020202020204" pitchFamily="34" charset="0"/>
              </a:rPr>
              <a:t>Objetivos:</a:t>
            </a: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Calibri" pitchFamily="34" charset="0"/>
              </a:rPr>
              <a:t>Evitar excessos e desperdícios de qualquer natureza</a:t>
            </a: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Calibri" pitchFamily="34" charset="0"/>
              </a:rPr>
              <a:t>Utilizar os recursos conforme necessário</a:t>
            </a: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Calibri" pitchFamily="34" charset="0"/>
              </a:rPr>
              <a:t>Conservar apenas os objectos e dados necessários no local de trabalho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1D0D066-6249-4F0C-9B94-D2C28BFC097A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9A525F8-3E44-441A-BEF2-C9343EF0A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44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15939" y="2390590"/>
            <a:ext cx="6488544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Como fazer</a:t>
            </a:r>
          </a:p>
          <a:p>
            <a:pPr eaLnBrk="1" hangingPunct="1"/>
            <a:r>
              <a:rPr lang="pt-BR" altLang="en-US" sz="2400" b="1" dirty="0">
                <a:latin typeface="+mn-lt"/>
                <a:cs typeface="Arial"/>
              </a:rPr>
              <a:t>1 - Marcar os objetos que não são realmente utilizados com um ponto vermelho, usando autocolantes ou tinta spray.</a:t>
            </a:r>
            <a:endParaRPr lang="en-GB" altLang="en-US" sz="2400" b="1" dirty="0">
              <a:latin typeface="+mn-lt"/>
              <a:cs typeface="Arial"/>
            </a:endParaRPr>
          </a:p>
        </p:txBody>
      </p:sp>
      <p:pic>
        <p:nvPicPr>
          <p:cNvPr id="105475" name="Picture 4" descr="Armário com etiquetas vermel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01" y="2607221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077" y="4585367"/>
            <a:ext cx="4336025" cy="12022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US" sz="3600" dirty="0" err="1"/>
              <a:t>Eliminar</a:t>
            </a:r>
            <a:r>
              <a:rPr lang="en-US" sz="3600" dirty="0"/>
              <a:t> </a:t>
            </a:r>
            <a:r>
              <a:rPr lang="en-US" sz="3600" dirty="0" err="1"/>
              <a:t>esses</a:t>
            </a:r>
            <a:r>
              <a:rPr lang="en-US" sz="3600" dirty="0"/>
              <a:t> </a:t>
            </a:r>
            <a:r>
              <a:rPr lang="en-US" sz="3600" dirty="0" err="1"/>
              <a:t>objetos</a:t>
            </a:r>
            <a:endParaRPr lang="en-US" sz="3600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50A7BFFA-EA87-43C3-B1FE-10FD483041D4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F64CBCA-83F9-4E3C-AA5E-A3D321048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0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15939" y="2378174"/>
            <a:ext cx="7556346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Como fazer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+mn-lt"/>
              </a:rPr>
              <a:t>2 - Utilização da </a:t>
            </a:r>
            <a:r>
              <a:rPr lang="pt-BR" altLang="en-US" sz="2400" b="1" dirty="0">
                <a:solidFill>
                  <a:srgbClr val="FF0000"/>
                </a:solidFill>
                <a:latin typeface="+mn-lt"/>
              </a:rPr>
              <a:t>etiqueta vermelha</a:t>
            </a:r>
            <a:r>
              <a:rPr lang="pt-BR" altLang="en-US" sz="2400" b="1" dirty="0">
                <a:latin typeface="+mn-lt"/>
              </a:rPr>
              <a:t> colocada em cada artigo: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+mn-lt"/>
              </a:rPr>
              <a:t>Indicação de um motivo para a marcação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+mn-lt"/>
              </a:rPr>
              <a:t>Indicação de uma proposta de ação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+mn-lt"/>
              </a:rPr>
              <a:t>Tomada de decisões</a:t>
            </a:r>
          </a:p>
        </p:txBody>
      </p:sp>
      <p:pic>
        <p:nvPicPr>
          <p:cNvPr id="6" name="Picture 4" descr="Armário com etiquetas verm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01" y="2607221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B3EB420B-1E8B-4AC9-BDBD-E96C5F31753D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DB94986-9B4F-428F-A7F6-A30796A3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17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04" y="2967101"/>
            <a:ext cx="2915996" cy="267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587" y="2967101"/>
            <a:ext cx="4100193" cy="2674039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AC8751D-8935-47B9-AC7C-40ABD1C7FB31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CFE258C-424A-4FEE-812C-FD9890014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337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5938" y="2390631"/>
            <a:ext cx="7627601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Como fazer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+mn-lt"/>
                <a:cs typeface="Arial"/>
              </a:rPr>
              <a:t>3 - Os objectos marcados com um cartão são provisoriamente armazenados separadamente (armazenamento temporário, zona de quarentena)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+mn-lt"/>
                <a:cs typeface="Arial"/>
              </a:rPr>
              <a:t>Clarificar a utilização futura no espaço de uma semana após a marcação.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+mn-lt"/>
                <a:cs typeface="Arial"/>
              </a:rPr>
              <a:t>Eliminação de objectos de armazém não utilizados no prazo máximo de uma semana.</a:t>
            </a:r>
          </a:p>
        </p:txBody>
      </p:sp>
      <p:pic>
        <p:nvPicPr>
          <p:cNvPr id="6" name="Picture 4" descr="Armário com etiquetas verm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01" y="2908440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1885160F-DB1B-4C70-8BE0-1AD774B32E1B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AC52EB0-64ED-4A9F-879A-377D1C64E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1º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Selecionar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40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 rot="5778071">
            <a:off x="2890239" y="5715715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 rot="-1105757">
            <a:off x="4014599" y="2153694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 rot="7445786">
            <a:off x="2084304" y="34555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08549" name="Text Box 6"/>
          <p:cNvSpPr txBox="1">
            <a:spLocks noChangeArrowheads="1"/>
          </p:cNvSpPr>
          <p:nvPr/>
        </p:nvSpPr>
        <p:spPr bwMode="auto">
          <a:xfrm rot="-9722312">
            <a:off x="7072402" y="578871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08550" name="Text Box 7"/>
          <p:cNvSpPr txBox="1">
            <a:spLocks noChangeArrowheads="1"/>
          </p:cNvSpPr>
          <p:nvPr/>
        </p:nvSpPr>
        <p:spPr bwMode="auto">
          <a:xfrm rot="559330">
            <a:off x="6541210" y="2811741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08551" name="Text Box 8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08552" name="Text Box 9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08553" name="Text Box 10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08554" name="Text Box 11"/>
          <p:cNvSpPr txBox="1">
            <a:spLocks noChangeArrowheads="1"/>
          </p:cNvSpPr>
          <p:nvPr/>
        </p:nvSpPr>
        <p:spPr bwMode="auto">
          <a:xfrm rot="3160852">
            <a:off x="8967704" y="88530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08555" name="Text Box 12"/>
          <p:cNvSpPr txBox="1">
            <a:spLocks noChangeArrowheads="1"/>
          </p:cNvSpPr>
          <p:nvPr/>
        </p:nvSpPr>
        <p:spPr bwMode="auto">
          <a:xfrm>
            <a:off x="3581401" y="5181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08556" name="Text Box 13"/>
          <p:cNvSpPr txBox="1">
            <a:spLocks noChangeArrowheads="1"/>
          </p:cNvSpPr>
          <p:nvPr/>
        </p:nvSpPr>
        <p:spPr bwMode="auto">
          <a:xfrm rot="3739197">
            <a:off x="3794988" y="3889089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08557" name="Text Box 14"/>
          <p:cNvSpPr txBox="1">
            <a:spLocks noChangeArrowheads="1"/>
          </p:cNvSpPr>
          <p:nvPr/>
        </p:nvSpPr>
        <p:spPr bwMode="auto">
          <a:xfrm rot="10286672">
            <a:off x="3186202" y="144649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08558" name="Text Box 15"/>
          <p:cNvSpPr txBox="1">
            <a:spLocks noChangeArrowheads="1"/>
          </p:cNvSpPr>
          <p:nvPr/>
        </p:nvSpPr>
        <p:spPr bwMode="auto">
          <a:xfrm>
            <a:off x="6003925" y="59293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08559" name="Text Box 16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08560" name="Text Box 17"/>
          <p:cNvSpPr txBox="1">
            <a:spLocks noChangeArrowheads="1"/>
          </p:cNvSpPr>
          <p:nvPr/>
        </p:nvSpPr>
        <p:spPr bwMode="auto">
          <a:xfrm rot="4442509">
            <a:off x="6907372" y="14399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08561" name="Text Box 18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08562" name="Text Box 19"/>
          <p:cNvSpPr txBox="1">
            <a:spLocks noChangeArrowheads="1"/>
          </p:cNvSpPr>
          <p:nvPr/>
        </p:nvSpPr>
        <p:spPr bwMode="auto">
          <a:xfrm rot="2092250">
            <a:off x="8579009" y="38830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108563" name="Text Box 21"/>
          <p:cNvSpPr txBox="1">
            <a:spLocks noChangeArrowheads="1"/>
          </p:cNvSpPr>
          <p:nvPr/>
        </p:nvSpPr>
        <p:spPr bwMode="auto">
          <a:xfrm rot="10762735">
            <a:off x="2489917" y="601713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08564" name="Text Box 22"/>
          <p:cNvSpPr txBox="1">
            <a:spLocks noChangeArrowheads="1"/>
          </p:cNvSpPr>
          <p:nvPr/>
        </p:nvSpPr>
        <p:spPr bwMode="auto">
          <a:xfrm rot="-8720569">
            <a:off x="1789898" y="2964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08565" name="Text Box 23"/>
          <p:cNvSpPr txBox="1">
            <a:spLocks noChangeArrowheads="1"/>
          </p:cNvSpPr>
          <p:nvPr/>
        </p:nvSpPr>
        <p:spPr bwMode="auto">
          <a:xfrm rot="4256370">
            <a:off x="2338783" y="743377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08566" name="Text Box 24"/>
          <p:cNvSpPr txBox="1">
            <a:spLocks noChangeArrowheads="1"/>
          </p:cNvSpPr>
          <p:nvPr/>
        </p:nvSpPr>
        <p:spPr bwMode="auto">
          <a:xfrm rot="7002008">
            <a:off x="4791235" y="525628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08567" name="Text Box 25"/>
          <p:cNvSpPr txBox="1">
            <a:spLocks noChangeArrowheads="1"/>
          </p:cNvSpPr>
          <p:nvPr/>
        </p:nvSpPr>
        <p:spPr bwMode="auto">
          <a:xfrm>
            <a:off x="7086601" y="29718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08568" name="Text Box 26"/>
          <p:cNvSpPr txBox="1">
            <a:spLocks noChangeArrowheads="1"/>
          </p:cNvSpPr>
          <p:nvPr/>
        </p:nvSpPr>
        <p:spPr bwMode="auto">
          <a:xfrm rot="1871437">
            <a:off x="5070355" y="75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08569" name="Text Box 27"/>
          <p:cNvSpPr txBox="1">
            <a:spLocks noChangeArrowheads="1"/>
          </p:cNvSpPr>
          <p:nvPr/>
        </p:nvSpPr>
        <p:spPr bwMode="auto">
          <a:xfrm rot="4314359">
            <a:off x="9804280" y="581764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08570" name="Text Box 28"/>
          <p:cNvSpPr txBox="1">
            <a:spLocks noChangeArrowheads="1"/>
          </p:cNvSpPr>
          <p:nvPr/>
        </p:nvSpPr>
        <p:spPr bwMode="auto">
          <a:xfrm rot="-4642424">
            <a:off x="7669372" y="38021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08571" name="Text Box 29"/>
          <p:cNvSpPr txBox="1">
            <a:spLocks noChangeArrowheads="1"/>
          </p:cNvSpPr>
          <p:nvPr/>
        </p:nvSpPr>
        <p:spPr bwMode="auto">
          <a:xfrm rot="5400000">
            <a:off x="8889880" y="291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08572" name="Text Box 30"/>
          <p:cNvSpPr txBox="1">
            <a:spLocks noChangeArrowheads="1"/>
          </p:cNvSpPr>
          <p:nvPr/>
        </p:nvSpPr>
        <p:spPr bwMode="auto">
          <a:xfrm rot="-3020812">
            <a:off x="1803280" y="4711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08573" name="Text Box 31"/>
          <p:cNvSpPr txBox="1">
            <a:spLocks noChangeArrowheads="1"/>
          </p:cNvSpPr>
          <p:nvPr/>
        </p:nvSpPr>
        <p:spPr bwMode="auto">
          <a:xfrm rot="2486953">
            <a:off x="1700302" y="24823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08574" name="Text Box 32"/>
          <p:cNvSpPr txBox="1">
            <a:spLocks noChangeArrowheads="1"/>
          </p:cNvSpPr>
          <p:nvPr/>
        </p:nvSpPr>
        <p:spPr bwMode="auto">
          <a:xfrm>
            <a:off x="3810001" y="228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08575" name="Text Box 33"/>
          <p:cNvSpPr txBox="1">
            <a:spLocks noChangeArrowheads="1"/>
          </p:cNvSpPr>
          <p:nvPr/>
        </p:nvSpPr>
        <p:spPr bwMode="auto">
          <a:xfrm rot="1845105">
            <a:off x="6048740" y="44912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08576" name="Text Box 34"/>
          <p:cNvSpPr txBox="1">
            <a:spLocks noChangeArrowheads="1"/>
          </p:cNvSpPr>
          <p:nvPr/>
        </p:nvSpPr>
        <p:spPr bwMode="auto">
          <a:xfrm rot="3410979">
            <a:off x="4573060" y="3041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08577" name="Text Box 35"/>
          <p:cNvSpPr txBox="1">
            <a:spLocks noChangeArrowheads="1"/>
          </p:cNvSpPr>
          <p:nvPr/>
        </p:nvSpPr>
        <p:spPr bwMode="auto">
          <a:xfrm rot="9455826">
            <a:off x="6857601" y="225059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08578" name="Text Box 36"/>
          <p:cNvSpPr txBox="1">
            <a:spLocks noChangeArrowheads="1"/>
          </p:cNvSpPr>
          <p:nvPr/>
        </p:nvSpPr>
        <p:spPr bwMode="auto">
          <a:xfrm rot="4813092">
            <a:off x="8633263" y="45822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08579" name="Text Box 37"/>
          <p:cNvSpPr txBox="1">
            <a:spLocks noChangeArrowheads="1"/>
          </p:cNvSpPr>
          <p:nvPr/>
        </p:nvSpPr>
        <p:spPr bwMode="auto">
          <a:xfrm rot="-5030763">
            <a:off x="9098846" y="303795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08580" name="Text Box 38"/>
          <p:cNvSpPr txBox="1">
            <a:spLocks noChangeArrowheads="1"/>
          </p:cNvSpPr>
          <p:nvPr/>
        </p:nvSpPr>
        <p:spPr bwMode="auto">
          <a:xfrm rot="5296258">
            <a:off x="9509520" y="1221216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08581" name="Text Box 39"/>
          <p:cNvSpPr txBox="1">
            <a:spLocks noChangeArrowheads="1"/>
          </p:cNvSpPr>
          <p:nvPr/>
        </p:nvSpPr>
        <p:spPr bwMode="auto">
          <a:xfrm rot="3804640">
            <a:off x="3312993" y="59303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08582" name="Text Box 40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08583" name="Text Box 41"/>
          <p:cNvSpPr txBox="1">
            <a:spLocks noChangeArrowheads="1"/>
          </p:cNvSpPr>
          <p:nvPr/>
        </p:nvSpPr>
        <p:spPr bwMode="auto">
          <a:xfrm rot="9035599">
            <a:off x="1724742" y="1745170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08584" name="Text Box 42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08585" name="Text Box 43"/>
          <p:cNvSpPr txBox="1">
            <a:spLocks noChangeArrowheads="1"/>
          </p:cNvSpPr>
          <p:nvPr/>
        </p:nvSpPr>
        <p:spPr bwMode="auto">
          <a:xfrm rot="2110724">
            <a:off x="4660900" y="1414375"/>
            <a:ext cx="6683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08586" name="Text Box 44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08587" name="Text Box 45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08588" name="Text Box 46"/>
          <p:cNvSpPr txBox="1">
            <a:spLocks noChangeArrowheads="1"/>
          </p:cNvSpPr>
          <p:nvPr/>
        </p:nvSpPr>
        <p:spPr bwMode="auto">
          <a:xfrm rot="-1652531">
            <a:off x="7892930" y="1486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08589" name="Text Box 47"/>
          <p:cNvSpPr txBox="1">
            <a:spLocks noChangeArrowheads="1"/>
          </p:cNvSpPr>
          <p:nvPr/>
        </p:nvSpPr>
        <p:spPr bwMode="auto">
          <a:xfrm rot="8213527">
            <a:off x="1852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08590" name="Text Box 48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08591" name="Text Box 49"/>
          <p:cNvSpPr txBox="1">
            <a:spLocks noChangeArrowheads="1"/>
          </p:cNvSpPr>
          <p:nvPr/>
        </p:nvSpPr>
        <p:spPr bwMode="auto">
          <a:xfrm rot="2922880">
            <a:off x="2868772" y="1445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08592" name="Text Box 50"/>
          <p:cNvSpPr txBox="1">
            <a:spLocks noChangeArrowheads="1"/>
          </p:cNvSpPr>
          <p:nvPr/>
        </p:nvSpPr>
        <p:spPr bwMode="auto">
          <a:xfrm rot="-8802053">
            <a:off x="4708405" y="456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08593" name="Text Box 92"/>
          <p:cNvSpPr txBox="1">
            <a:spLocks noChangeArrowheads="1"/>
          </p:cNvSpPr>
          <p:nvPr/>
        </p:nvSpPr>
        <p:spPr bwMode="auto">
          <a:xfrm>
            <a:off x="5546725" y="47656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9309" name="Text Box 93"/>
          <p:cNvSpPr txBox="1">
            <a:spLocks noChangeArrowheads="1"/>
          </p:cNvSpPr>
          <p:nvPr/>
        </p:nvSpPr>
        <p:spPr bwMode="auto">
          <a:xfrm rot="2715581">
            <a:off x="8351997" y="8700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50850" y="3214688"/>
            <a:ext cx="7098759" cy="461665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400" dirty="0"/>
              <a:t>Apenas os números de1 a 49 foram selecionados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9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Box 5"/>
          <p:cNvSpPr txBox="1">
            <a:spLocks noChangeArrowheads="1"/>
          </p:cNvSpPr>
          <p:nvPr/>
        </p:nvSpPr>
        <p:spPr bwMode="auto">
          <a:xfrm>
            <a:off x="914404" y="3224696"/>
            <a:ext cx="6643461" cy="22091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600">
                <a:solidFill>
                  <a:schemeClr val="lt1"/>
                </a:solidFill>
                <a:latin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Calibri"/>
              </a:rPr>
              <a:t>Um lugar para cada item e cada item no seu lugar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Calibri"/>
              </a:rPr>
              <a:t>Organizar-se de acordo com a necessidade de utilização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Calibri"/>
              </a:rPr>
              <a:t>Ordenar por prioridades/ação (decidir/arquivo)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Calibri"/>
              </a:rPr>
              <a:t>Identificar o local de armazenamento</a:t>
            </a: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65" y="3161722"/>
            <a:ext cx="3623874" cy="236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Organizar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CFE7E75-53D6-409A-9879-22FE5725FC2D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33718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067EBD9D-A770-48F3-8D4D-5BE35C1D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57" y="2001898"/>
            <a:ext cx="7537851" cy="159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objetivos</a:t>
            </a:r>
            <a:r>
              <a:rPr lang="en-US" sz="2400" dirty="0"/>
              <a:t> </a:t>
            </a:r>
            <a:r>
              <a:rPr lang="en-US" sz="2400" dirty="0" err="1"/>
              <a:t>deste</a:t>
            </a:r>
            <a:r>
              <a:rPr lang="en-US" sz="2400" dirty="0"/>
              <a:t> </a:t>
            </a:r>
            <a:r>
              <a:rPr lang="en-US" sz="2400" dirty="0" err="1"/>
              <a:t>capítulo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seguintes</a:t>
            </a:r>
            <a:r>
              <a:rPr lang="pt-PT" sz="2400" dirty="0">
                <a:latin typeface="Calibri" pitchFamily="34" charset="0"/>
              </a:rPr>
              <a:t>:</a:t>
            </a:r>
            <a:endParaRPr lang="en-US" altLang="ja-JP" sz="2400" dirty="0">
              <a:latin typeface="Calibri" pitchFamily="34" charset="0"/>
            </a:endParaRPr>
          </a:p>
          <a:p>
            <a:pPr>
              <a:defRPr/>
            </a:pPr>
            <a:r>
              <a:rPr lang="pt-BR" altLang="ja-JP" sz="3200" b="1" dirty="0">
                <a:latin typeface="Calibri" pitchFamily="34" charset="0"/>
              </a:rPr>
              <a:t>Explicar o sistema de como normalizar o processo como parte do fluxo contínuo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A36F-22CA-4A39-B0A0-A8E164B8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0107" y="2396036"/>
            <a:ext cx="2416750" cy="2406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3E95C-B135-45C6-9804-CF753567786C}"/>
              </a:ext>
            </a:extLst>
          </p:cNvPr>
          <p:cNvSpPr txBox="1"/>
          <p:nvPr/>
        </p:nvSpPr>
        <p:spPr>
          <a:xfrm>
            <a:off x="2296887" y="777450"/>
            <a:ext cx="76091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4000" b="1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676486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6134470" y="2836320"/>
            <a:ext cx="5414303" cy="3474758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lnSpc>
                <a:spcPct val="150000"/>
              </a:lnSpc>
              <a:spcBef>
                <a:spcPct val="50000"/>
              </a:spcBef>
              <a:spcAft>
                <a:spcPts val="300"/>
              </a:spcAft>
              <a:buFont typeface="Arial"/>
              <a:buNone/>
              <a:defRPr/>
            </a:pPr>
            <a:r>
              <a:rPr lang="pt-BR" altLang="en-US" sz="3500" b="1" dirty="0">
                <a:cs typeface="Arial" panose="020B0604020202020204" pitchFamily="34" charset="0"/>
              </a:rPr>
              <a:t>Algumas vantagens: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en-US" dirty="0">
                <a:cs typeface="Calibri"/>
              </a:rPr>
              <a:t>Melhores condições de segurança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en-US" dirty="0">
                <a:cs typeface="Calibri"/>
              </a:rPr>
              <a:t>Poupar tempo na procura de objetos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en-US" dirty="0">
                <a:cs typeface="Calibri"/>
              </a:rPr>
              <a:t>Menos cansaço físico 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en-US" dirty="0">
                <a:cs typeface="Calibri"/>
              </a:rPr>
              <a:t>Melhoria do fluxo de pessoas, informações e materiais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en-US" dirty="0">
                <a:cs typeface="Calibri"/>
              </a:rPr>
              <a:t>Mais fácil de encontrar objetos e informação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380B6F2-E421-4282-8897-DF3E391AD365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735618" y="2836319"/>
            <a:ext cx="5398091" cy="347475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  <a:spcAft>
                <a:spcPts val="300"/>
              </a:spcAft>
              <a:buNone/>
              <a:defRPr/>
            </a:pPr>
            <a:r>
              <a:rPr lang="pt-BR" sz="3200" b="1" dirty="0">
                <a:cs typeface="Calibri"/>
              </a:rPr>
              <a:t>Objetivos</a:t>
            </a:r>
            <a:r>
              <a:rPr lang="pt-BR" altLang="en-US" sz="3200" b="1" dirty="0">
                <a:cs typeface="Arial"/>
              </a:rPr>
              <a:t>:</a:t>
            </a:r>
            <a:endParaRPr lang="nl-NL" altLang="en-US" dirty="0">
              <a:cs typeface="Arial"/>
            </a:endParaRP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200" dirty="0">
                <a:cs typeface="Calibri"/>
              </a:rPr>
              <a:t>Ter um sistema para armazenar e localizar rapidamente o que é utilizado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200" dirty="0">
                <a:cs typeface="Calibri"/>
              </a:rPr>
              <a:t>Ter uma disposição funcional e prática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200" dirty="0">
                <a:cs typeface="Calibri"/>
              </a:rPr>
              <a:t>Utilizar comunicação visual 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200" dirty="0">
                <a:cs typeface="Calibri"/>
              </a:rPr>
              <a:t>Garantir condições de segurança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21767942-FC23-4F20-ADE0-0BBECA85AD63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A218B8F-C94F-4AA9-A381-032327206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Organizar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522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23680" y="3536464"/>
            <a:ext cx="9563057" cy="2435705"/>
            <a:chOff x="328" y="1577"/>
            <a:chExt cx="5138" cy="1694"/>
          </a:xfrm>
        </p:grpSpPr>
        <p:sp>
          <p:nvSpPr>
            <p:cNvPr id="110597" name="Text Box 5"/>
            <p:cNvSpPr txBox="1">
              <a:spLocks noChangeArrowheads="1"/>
            </p:cNvSpPr>
            <p:nvPr/>
          </p:nvSpPr>
          <p:spPr bwMode="auto">
            <a:xfrm>
              <a:off x="328" y="1577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Usado </a:t>
              </a:r>
              <a:r>
                <a:rPr lang="pt-BR" altLang="en-US" sz="2800" b="1" i="1" dirty="0">
                  <a:solidFill>
                    <a:schemeClr val="bg1"/>
                  </a:solidFill>
                  <a:latin typeface="+mn-lt"/>
                  <a:cs typeface="Arial"/>
                </a:rPr>
                <a:t>constantemente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598" name="Text Box 6"/>
            <p:cNvSpPr txBox="1">
              <a:spLocks noChangeArrowheads="1"/>
            </p:cNvSpPr>
            <p:nvPr/>
          </p:nvSpPr>
          <p:spPr bwMode="auto">
            <a:xfrm>
              <a:off x="328" y="2209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Usado </a:t>
              </a:r>
              <a:r>
                <a:rPr lang="pt-BR" altLang="en-US" sz="2800" b="1" i="1" dirty="0">
                  <a:solidFill>
                    <a:schemeClr val="bg1"/>
                  </a:solidFill>
                  <a:latin typeface="+mn-lt"/>
                  <a:cs typeface="Arial"/>
                </a:rPr>
                <a:t>ocasionalmente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599" name="Text Box 7"/>
            <p:cNvSpPr txBox="1">
              <a:spLocks noChangeArrowheads="1"/>
            </p:cNvSpPr>
            <p:nvPr/>
          </p:nvSpPr>
          <p:spPr bwMode="auto">
            <a:xfrm>
              <a:off x="328" y="2841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Usado </a:t>
              </a:r>
              <a:r>
                <a:rPr lang="pt-BR" altLang="en-US" sz="2800" b="1" i="1" dirty="0">
                  <a:solidFill>
                    <a:schemeClr val="bg1"/>
                  </a:solidFill>
                  <a:latin typeface="+mn-lt"/>
                  <a:cs typeface="Arial"/>
                </a:rPr>
                <a:t>raramente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600" name="Text Box 8"/>
            <p:cNvSpPr txBox="1">
              <a:spLocks noChangeArrowheads="1"/>
            </p:cNvSpPr>
            <p:nvPr/>
          </p:nvSpPr>
          <p:spPr bwMode="auto">
            <a:xfrm>
              <a:off x="3118" y="1578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À mão</a:t>
              </a:r>
            </a:p>
          </p:txBody>
        </p:sp>
        <p:sp>
          <p:nvSpPr>
            <p:cNvPr id="110601" name="Text Box 9"/>
            <p:cNvSpPr txBox="1">
              <a:spLocks noChangeArrowheads="1"/>
            </p:cNvSpPr>
            <p:nvPr/>
          </p:nvSpPr>
          <p:spPr bwMode="auto">
            <a:xfrm>
              <a:off x="3118" y="2210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Perto do posto de trabalho</a:t>
              </a:r>
            </a:p>
          </p:txBody>
        </p:sp>
        <p:sp>
          <p:nvSpPr>
            <p:cNvPr id="110602" name="Text Box 10"/>
            <p:cNvSpPr txBox="1">
              <a:spLocks noChangeArrowheads="1"/>
            </p:cNvSpPr>
            <p:nvPr/>
          </p:nvSpPr>
          <p:spPr bwMode="auto">
            <a:xfrm>
              <a:off x="3118" y="2842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Fora do posto de trabalho</a:t>
              </a:r>
            </a:p>
          </p:txBody>
        </p:sp>
        <p:grpSp>
          <p:nvGrpSpPr>
            <p:cNvPr id="110603" name="Group 11"/>
            <p:cNvGrpSpPr>
              <a:grpSpLocks/>
            </p:cNvGrpSpPr>
            <p:nvPr/>
          </p:nvGrpSpPr>
          <p:grpSpPr bwMode="auto">
            <a:xfrm>
              <a:off x="2734" y="1620"/>
              <a:ext cx="358" cy="1583"/>
              <a:chOff x="2734" y="1620"/>
              <a:chExt cx="358" cy="1672"/>
            </a:xfrm>
          </p:grpSpPr>
          <p:sp>
            <p:nvSpPr>
              <p:cNvPr id="110604" name="AutoShape 12"/>
              <p:cNvSpPr>
                <a:spLocks noChangeArrowheads="1"/>
              </p:cNvSpPr>
              <p:nvPr/>
            </p:nvSpPr>
            <p:spPr bwMode="auto">
              <a:xfrm>
                <a:off x="2734" y="1620"/>
                <a:ext cx="358" cy="332"/>
              </a:xfrm>
              <a:prstGeom prst="rightArrow">
                <a:avLst>
                  <a:gd name="adj1" fmla="val 54815"/>
                  <a:gd name="adj2" fmla="val 47291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  <p:sp>
            <p:nvSpPr>
              <p:cNvPr id="110605" name="AutoShape 13"/>
              <p:cNvSpPr>
                <a:spLocks noChangeArrowheads="1"/>
              </p:cNvSpPr>
              <p:nvPr/>
            </p:nvSpPr>
            <p:spPr bwMode="auto">
              <a:xfrm>
                <a:off x="2734" y="2290"/>
                <a:ext cx="358" cy="336"/>
              </a:xfrm>
              <a:prstGeom prst="rightArrow">
                <a:avLst>
                  <a:gd name="adj1" fmla="val 54815"/>
                  <a:gd name="adj2" fmla="val 47290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  <p:sp>
            <p:nvSpPr>
              <p:cNvPr id="110606" name="AutoShape 14"/>
              <p:cNvSpPr>
                <a:spLocks noChangeArrowheads="1"/>
              </p:cNvSpPr>
              <p:nvPr/>
            </p:nvSpPr>
            <p:spPr bwMode="auto">
              <a:xfrm>
                <a:off x="2734" y="2960"/>
                <a:ext cx="358" cy="332"/>
              </a:xfrm>
              <a:prstGeom prst="rightArrow">
                <a:avLst>
                  <a:gd name="adj1" fmla="val 54815"/>
                  <a:gd name="adj2" fmla="val 47291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</p:grpSp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15939" y="2608747"/>
            <a:ext cx="7556346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defRPr/>
            </a:pPr>
            <a:r>
              <a:rPr lang="pt-BR" altLang="en-US" sz="3200" b="1" dirty="0">
                <a:latin typeface="+mn-lt"/>
              </a:rPr>
              <a:t>Como alcançar: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C6524112-AE69-4C5B-94FE-063A4A130E98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16FCE90-423C-4995-85BC-BC55E8D47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Organizar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09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112692" name="Line 3"/>
            <p:cNvSpPr>
              <a:spLocks noChangeShapeType="1"/>
            </p:cNvSpPr>
            <p:nvPr/>
          </p:nvSpPr>
          <p:spPr bwMode="auto">
            <a:xfrm>
              <a:off x="0" y="288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3" name="Line 4"/>
            <p:cNvSpPr>
              <a:spLocks noChangeShapeType="1"/>
            </p:cNvSpPr>
            <p:nvPr/>
          </p:nvSpPr>
          <p:spPr bwMode="auto">
            <a:xfrm>
              <a:off x="0" y="144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4" name="Line 5"/>
            <p:cNvSpPr>
              <a:spLocks noChangeShapeType="1"/>
            </p:cNvSpPr>
            <p:nvPr/>
          </p:nvSpPr>
          <p:spPr bwMode="auto">
            <a:xfrm flipV="1">
              <a:off x="1920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5" name="Line 6"/>
            <p:cNvSpPr>
              <a:spLocks noChangeShapeType="1"/>
            </p:cNvSpPr>
            <p:nvPr/>
          </p:nvSpPr>
          <p:spPr bwMode="auto">
            <a:xfrm flipV="1">
              <a:off x="3840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12643" name="Text Box 7"/>
          <p:cNvSpPr txBox="1">
            <a:spLocks noChangeArrowheads="1"/>
          </p:cNvSpPr>
          <p:nvPr/>
        </p:nvSpPr>
        <p:spPr bwMode="auto">
          <a:xfrm rot="5778071">
            <a:off x="2892643" y="5715715"/>
            <a:ext cx="250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2644" name="Text Box 8"/>
          <p:cNvSpPr txBox="1">
            <a:spLocks noChangeArrowheads="1"/>
          </p:cNvSpPr>
          <p:nvPr/>
        </p:nvSpPr>
        <p:spPr bwMode="auto">
          <a:xfrm rot="-1105757">
            <a:off x="4029025" y="2153694"/>
            <a:ext cx="47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12645" name="Text Box 9"/>
          <p:cNvSpPr txBox="1">
            <a:spLocks noChangeArrowheads="1"/>
          </p:cNvSpPr>
          <p:nvPr/>
        </p:nvSpPr>
        <p:spPr bwMode="auto">
          <a:xfrm rot="7445786">
            <a:off x="2089914" y="34555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12646" name="Text Box 10"/>
          <p:cNvSpPr txBox="1">
            <a:spLocks noChangeArrowheads="1"/>
          </p:cNvSpPr>
          <p:nvPr/>
        </p:nvSpPr>
        <p:spPr bwMode="auto">
          <a:xfrm rot="-9722312">
            <a:off x="7083623" y="5788711"/>
            <a:ext cx="418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 rot="559330">
            <a:off x="6546820" y="2811741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12648" name="Text Box 12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12649" name="Text Box 13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12650" name="Text Box 14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12651" name="Text Box 15"/>
          <p:cNvSpPr txBox="1">
            <a:spLocks noChangeArrowheads="1"/>
          </p:cNvSpPr>
          <p:nvPr/>
        </p:nvSpPr>
        <p:spPr bwMode="auto">
          <a:xfrm rot="3160852">
            <a:off x="8973314" y="88530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12652" name="Text Box 16"/>
          <p:cNvSpPr txBox="1">
            <a:spLocks noChangeArrowheads="1"/>
          </p:cNvSpPr>
          <p:nvPr/>
        </p:nvSpPr>
        <p:spPr bwMode="auto">
          <a:xfrm>
            <a:off x="3581401" y="518160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12653" name="Text Box 17"/>
          <p:cNvSpPr txBox="1">
            <a:spLocks noChangeArrowheads="1"/>
          </p:cNvSpPr>
          <p:nvPr/>
        </p:nvSpPr>
        <p:spPr bwMode="auto">
          <a:xfrm rot="3739197">
            <a:off x="3798997" y="3889089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12654" name="Text Box 18"/>
          <p:cNvSpPr txBox="1">
            <a:spLocks noChangeArrowheads="1"/>
          </p:cNvSpPr>
          <p:nvPr/>
        </p:nvSpPr>
        <p:spPr bwMode="auto">
          <a:xfrm rot="10286672">
            <a:off x="3197423" y="144649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2655" name="Text Box 19"/>
          <p:cNvSpPr txBox="1">
            <a:spLocks noChangeArrowheads="1"/>
          </p:cNvSpPr>
          <p:nvPr/>
        </p:nvSpPr>
        <p:spPr bwMode="auto">
          <a:xfrm>
            <a:off x="6003925" y="5929313"/>
            <a:ext cx="393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12656" name="Text Box 20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12657" name="Text Box 21"/>
          <p:cNvSpPr txBox="1">
            <a:spLocks noChangeArrowheads="1"/>
          </p:cNvSpPr>
          <p:nvPr/>
        </p:nvSpPr>
        <p:spPr bwMode="auto">
          <a:xfrm rot="4442509">
            <a:off x="6933020" y="14399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112658" name="Text Box 22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12659" name="Text Box 23"/>
          <p:cNvSpPr txBox="1">
            <a:spLocks noChangeArrowheads="1"/>
          </p:cNvSpPr>
          <p:nvPr/>
        </p:nvSpPr>
        <p:spPr bwMode="auto">
          <a:xfrm rot="2092250">
            <a:off x="8604657" y="3883095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112660" name="Text Box 25"/>
          <p:cNvSpPr txBox="1">
            <a:spLocks noChangeArrowheads="1"/>
          </p:cNvSpPr>
          <p:nvPr/>
        </p:nvSpPr>
        <p:spPr bwMode="auto">
          <a:xfrm rot="10762735">
            <a:off x="2509153" y="6017133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12661" name="Text Box 26"/>
          <p:cNvSpPr txBox="1">
            <a:spLocks noChangeArrowheads="1"/>
          </p:cNvSpPr>
          <p:nvPr/>
        </p:nvSpPr>
        <p:spPr bwMode="auto">
          <a:xfrm rot="-8720569">
            <a:off x="1823561" y="2964160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12662" name="Text Box 27"/>
          <p:cNvSpPr txBox="1">
            <a:spLocks noChangeArrowheads="1"/>
          </p:cNvSpPr>
          <p:nvPr/>
        </p:nvSpPr>
        <p:spPr bwMode="auto">
          <a:xfrm rot="4256370">
            <a:off x="2369240" y="743377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12663" name="Text Box 28"/>
          <p:cNvSpPr txBox="1">
            <a:spLocks noChangeArrowheads="1"/>
          </p:cNvSpPr>
          <p:nvPr/>
        </p:nvSpPr>
        <p:spPr bwMode="auto">
          <a:xfrm rot="7002008">
            <a:off x="4816883" y="525628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22</a:t>
            </a:r>
            <a:endParaRPr lang="en-US" altLang="en-US" sz="4800">
              <a:latin typeface="Calibri" panose="020F0502020204030204" pitchFamily="34" charset="0"/>
            </a:endParaRPr>
          </a:p>
        </p:txBody>
      </p:sp>
      <p:sp>
        <p:nvSpPr>
          <p:cNvPr id="112664" name="Text Box 29"/>
          <p:cNvSpPr txBox="1">
            <a:spLocks noChangeArrowheads="1"/>
          </p:cNvSpPr>
          <p:nvPr/>
        </p:nvSpPr>
        <p:spPr bwMode="auto">
          <a:xfrm>
            <a:off x="7086601" y="2971801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12665" name="Text Box 30"/>
          <p:cNvSpPr txBox="1">
            <a:spLocks noChangeArrowheads="1"/>
          </p:cNvSpPr>
          <p:nvPr/>
        </p:nvSpPr>
        <p:spPr bwMode="auto">
          <a:xfrm rot="1871437">
            <a:off x="5099209" y="7582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12666" name="Text Box 31"/>
          <p:cNvSpPr txBox="1">
            <a:spLocks noChangeArrowheads="1"/>
          </p:cNvSpPr>
          <p:nvPr/>
        </p:nvSpPr>
        <p:spPr bwMode="auto">
          <a:xfrm rot="4314359">
            <a:off x="9625172" y="5516019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112667" name="Text Box 32"/>
          <p:cNvSpPr txBox="1">
            <a:spLocks noChangeArrowheads="1"/>
          </p:cNvSpPr>
          <p:nvPr/>
        </p:nvSpPr>
        <p:spPr bwMode="auto">
          <a:xfrm rot="-4642424">
            <a:off x="7695020" y="38021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12668" name="Text Box 33"/>
          <p:cNvSpPr txBox="1">
            <a:spLocks noChangeArrowheads="1"/>
          </p:cNvSpPr>
          <p:nvPr/>
        </p:nvSpPr>
        <p:spPr bwMode="auto">
          <a:xfrm rot="5400000">
            <a:off x="8918734" y="2915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112669" name="Text Box 34"/>
          <p:cNvSpPr txBox="1">
            <a:spLocks noChangeArrowheads="1"/>
          </p:cNvSpPr>
          <p:nvPr/>
        </p:nvSpPr>
        <p:spPr bwMode="auto">
          <a:xfrm rot="-3020812">
            <a:off x="1832134" y="47111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12670" name="Text Box 35"/>
          <p:cNvSpPr txBox="1">
            <a:spLocks noChangeArrowheads="1"/>
          </p:cNvSpPr>
          <p:nvPr/>
        </p:nvSpPr>
        <p:spPr bwMode="auto">
          <a:xfrm rot="2486953">
            <a:off x="1711523" y="248233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12671" name="Text Box 36"/>
          <p:cNvSpPr txBox="1">
            <a:spLocks noChangeArrowheads="1"/>
          </p:cNvSpPr>
          <p:nvPr/>
        </p:nvSpPr>
        <p:spPr bwMode="auto">
          <a:xfrm>
            <a:off x="3810001" y="22860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30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72" name="Text Box 37"/>
          <p:cNvSpPr txBox="1">
            <a:spLocks noChangeArrowheads="1"/>
          </p:cNvSpPr>
          <p:nvPr/>
        </p:nvSpPr>
        <p:spPr bwMode="auto">
          <a:xfrm rot="1845105">
            <a:off x="6087214" y="4491207"/>
            <a:ext cx="963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112673" name="Text Box 38"/>
          <p:cNvSpPr txBox="1">
            <a:spLocks noChangeArrowheads="1"/>
          </p:cNvSpPr>
          <p:nvPr/>
        </p:nvSpPr>
        <p:spPr bwMode="auto">
          <a:xfrm rot="3410979">
            <a:off x="4633974" y="3041045"/>
            <a:ext cx="14318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112674" name="Text Box 39"/>
          <p:cNvSpPr txBox="1">
            <a:spLocks noChangeArrowheads="1"/>
          </p:cNvSpPr>
          <p:nvPr/>
        </p:nvSpPr>
        <p:spPr bwMode="auto">
          <a:xfrm rot="9455826">
            <a:off x="6888058" y="225059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12675" name="Text Box 40"/>
          <p:cNvSpPr txBox="1">
            <a:spLocks noChangeArrowheads="1"/>
          </p:cNvSpPr>
          <p:nvPr/>
        </p:nvSpPr>
        <p:spPr bwMode="auto">
          <a:xfrm rot="4813092">
            <a:off x="8655705" y="458221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112676" name="Text Box 41"/>
          <p:cNvSpPr txBox="1">
            <a:spLocks noChangeArrowheads="1"/>
          </p:cNvSpPr>
          <p:nvPr/>
        </p:nvSpPr>
        <p:spPr bwMode="auto">
          <a:xfrm rot="-5030763">
            <a:off x="9110067" y="303795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112677" name="Text Box 42"/>
          <p:cNvSpPr txBox="1">
            <a:spLocks noChangeArrowheads="1"/>
          </p:cNvSpPr>
          <p:nvPr/>
        </p:nvSpPr>
        <p:spPr bwMode="auto">
          <a:xfrm rot="5296258">
            <a:off x="9539977" y="1221216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112678" name="Text Box 43"/>
          <p:cNvSpPr txBox="1">
            <a:spLocks noChangeArrowheads="1"/>
          </p:cNvSpPr>
          <p:nvPr/>
        </p:nvSpPr>
        <p:spPr bwMode="auto">
          <a:xfrm rot="3804640">
            <a:off x="3341847" y="59303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>
                <a:latin typeface="Calibri" panose="020F0502020204030204" pitchFamily="34" charset="0"/>
              </a:rPr>
              <a:t>37</a:t>
            </a:r>
          </a:p>
        </p:txBody>
      </p:sp>
      <p:sp>
        <p:nvSpPr>
          <p:cNvPr id="112679" name="Text Box 44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12680" name="Text Box 45"/>
          <p:cNvSpPr txBox="1">
            <a:spLocks noChangeArrowheads="1"/>
          </p:cNvSpPr>
          <p:nvPr/>
        </p:nvSpPr>
        <p:spPr bwMode="auto">
          <a:xfrm rot="9035599">
            <a:off x="1743978" y="1745170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39</a:t>
            </a:r>
          </a:p>
        </p:txBody>
      </p:sp>
      <p:sp>
        <p:nvSpPr>
          <p:cNvPr id="112681" name="Text Box 46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12682" name="Text Box 47"/>
          <p:cNvSpPr txBox="1">
            <a:spLocks noChangeArrowheads="1"/>
          </p:cNvSpPr>
          <p:nvPr/>
        </p:nvSpPr>
        <p:spPr bwMode="auto">
          <a:xfrm rot="2110724">
            <a:off x="4660900" y="1693863"/>
            <a:ext cx="668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112683" name="Text Box 48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12684" name="Text Box 49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12685" name="Text Box 50"/>
          <p:cNvSpPr txBox="1">
            <a:spLocks noChangeArrowheads="1"/>
          </p:cNvSpPr>
          <p:nvPr/>
        </p:nvSpPr>
        <p:spPr bwMode="auto">
          <a:xfrm rot="-1652531">
            <a:off x="7921784" y="1486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112686" name="Text Box 51"/>
          <p:cNvSpPr txBox="1">
            <a:spLocks noChangeArrowheads="1"/>
          </p:cNvSpPr>
          <p:nvPr/>
        </p:nvSpPr>
        <p:spPr bwMode="auto">
          <a:xfrm rot="8213527">
            <a:off x="1863923" y="621613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12687" name="Text Box 52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12688" name="Text Box 53"/>
          <p:cNvSpPr txBox="1">
            <a:spLocks noChangeArrowheads="1"/>
          </p:cNvSpPr>
          <p:nvPr/>
        </p:nvSpPr>
        <p:spPr bwMode="auto">
          <a:xfrm rot="2922880">
            <a:off x="2894420" y="1445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112689" name="Text Box 54"/>
          <p:cNvSpPr txBox="1">
            <a:spLocks noChangeArrowheads="1"/>
          </p:cNvSpPr>
          <p:nvPr/>
        </p:nvSpPr>
        <p:spPr bwMode="auto">
          <a:xfrm rot="-8802053">
            <a:off x="4737259" y="45682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49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90" name="Text Box 57"/>
          <p:cNvSpPr txBox="1">
            <a:spLocks noChangeArrowheads="1"/>
          </p:cNvSpPr>
          <p:nvPr/>
        </p:nvSpPr>
        <p:spPr bwMode="auto">
          <a:xfrm>
            <a:off x="5546725" y="4765675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8250" name="Text Box 58"/>
          <p:cNvSpPr txBox="1">
            <a:spLocks noChangeArrowheads="1"/>
          </p:cNvSpPr>
          <p:nvPr/>
        </p:nvSpPr>
        <p:spPr bwMode="auto">
          <a:xfrm rot="2715581">
            <a:off x="8377645" y="870020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18</a:t>
            </a:r>
            <a:endParaRPr lang="en-US" sz="4800">
              <a:latin typeface="Paisley ICG 01 Alt"/>
            </a:endParaRPr>
          </a:p>
        </p:txBody>
      </p:sp>
    </p:spTree>
    <p:extLst>
      <p:ext uri="{BB962C8B-B14F-4D97-AF65-F5344CB8AC3E}">
        <p14:creationId xmlns:p14="http://schemas.microsoft.com/office/powerpoint/2010/main" val="222748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5938" y="2620823"/>
            <a:ext cx="5219700" cy="3363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23900" eaLnBrk="0" hangingPunct="0">
              <a:lnSpc>
                <a:spcPct val="150000"/>
              </a:lnSpc>
              <a:spcAft>
                <a:spcPts val="300"/>
              </a:spcAft>
              <a:tabLst>
                <a:tab pos="533400" algn="l"/>
              </a:tabLst>
              <a:defRPr/>
            </a:pPr>
            <a:r>
              <a:rPr lang="pt-BR" sz="3200" b="1" dirty="0">
                <a:cs typeface="Arial" panose="020B0604020202020204" pitchFamily="34" charset="0"/>
              </a:rPr>
              <a:t>Objetivos: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Aumentar a eficiência do trabalho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Aumentar a motivação dos trabalhadores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Criar uma atmosfera agradável no local de trabalho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Limpar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6362" y="3459866"/>
            <a:ext cx="5253285" cy="2509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Aumentar a consciência da qualidade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Melhorar a qualidade do produto ou do serviço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Eliminar qualquer sujidade, atuando sobre as fontes de contaminação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885E926-12C8-4F09-B152-6705CCBA5711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56440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TextBox 7"/>
          <p:cNvSpPr txBox="1">
            <a:spLocks noChangeArrowheads="1"/>
          </p:cNvSpPr>
          <p:nvPr/>
        </p:nvSpPr>
        <p:spPr bwMode="auto">
          <a:xfrm>
            <a:off x="515938" y="2623640"/>
            <a:ext cx="5594420" cy="32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defRPr/>
            </a:pPr>
            <a:r>
              <a:rPr lang="pt-PT" altLang="en-US" sz="3200" b="1" dirty="0">
                <a:latin typeface="+mn-lt"/>
              </a:rPr>
              <a:t>Algumas vantagens: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Visualização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Prevenção de acidentes (quedas devido a derrames)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Aumenta a qualidade da estação de trabalho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456362" y="3347857"/>
            <a:ext cx="5173385" cy="171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Aumenta a satisfação dos empregados</a:t>
            </a: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en-US" sz="2400" dirty="0">
                <a:latin typeface="Calibri" pitchFamily="34" charset="0"/>
                <a:cs typeface="+mn-cs"/>
              </a:rPr>
              <a:t>Boa imagem da organização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0F109915-824B-431A-AF34-8613C7065440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305F791-A38B-4D37-BDF1-E8E29792F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Limpar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84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515938" y="2622912"/>
            <a:ext cx="5219701" cy="3237082"/>
          </a:xfrm>
          <a:prstGeom prst="rect">
            <a:avLst/>
          </a:prstGeom>
          <a:solidFill>
            <a:schemeClr val="bg1">
              <a:alpha val="7059"/>
            </a:schemeClr>
          </a:solidFill>
        </p:spPr>
        <p:txBody>
          <a:bodyPr>
            <a:normAutofit fontScale="92500"/>
          </a:bodyPr>
          <a:lstStyle/>
          <a:p>
            <a:pPr marL="0" indent="0" eaLnBrk="0" hangingPunct="0"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buNone/>
              <a:defRPr/>
            </a:pPr>
            <a:r>
              <a:rPr lang="pt-BR" altLang="en-US" sz="3200" b="1" dirty="0">
                <a:cs typeface="Arial" panose="020B0604020202020204" pitchFamily="34" charset="0"/>
              </a:rPr>
              <a:t>Como alcançar: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Educar em como prevenir a sujidade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Limpar o que está sujo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Inspeccionar durante a limpeza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Descobrir e eliminar fontes de sujidade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6362" y="3359890"/>
            <a:ext cx="5208895" cy="20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200" dirty="0">
                <a:latin typeface="Calibri" pitchFamily="34" charset="0"/>
              </a:rPr>
              <a:t>Eliminar amplamente os contentores do lixo.</a:t>
            </a:r>
          </a:p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200" dirty="0">
                <a:latin typeface="Calibri" pitchFamily="34" charset="0"/>
              </a:rPr>
              <a:t>Criar condições de higiene e segurança</a:t>
            </a:r>
          </a:p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200" dirty="0">
                <a:latin typeface="Calibri" pitchFamily="34" charset="0"/>
              </a:rPr>
              <a:t>Criar planos de limpeza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B3362B4-2F12-4018-B1A9-E98360076910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FC831C5-252F-48C0-9D1B-8D550F35B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Limpar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617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MVC-074F"/>
          <p:cNvPicPr>
            <a:picLocks noChangeAspect="1" noChangeArrowheads="1"/>
          </p:cNvPicPr>
          <p:nvPr/>
        </p:nvPicPr>
        <p:blipFill>
          <a:blip r:embed="rId2">
            <a:lum bright="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20" y="3214620"/>
            <a:ext cx="4021591" cy="21645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Line 16"/>
          <p:cNvSpPr>
            <a:spLocks noChangeShapeType="1"/>
          </p:cNvSpPr>
          <p:nvPr/>
        </p:nvSpPr>
        <p:spPr bwMode="auto">
          <a:xfrm flipV="1">
            <a:off x="8656638" y="4436994"/>
            <a:ext cx="504825" cy="1082699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6574329" y="5519694"/>
            <a:ext cx="5035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dirty="0">
                <a:latin typeface="+mn-lt"/>
              </a:rPr>
              <a:t>Cantos arredondados para não acumular sujidade</a:t>
            </a:r>
          </a:p>
        </p:txBody>
      </p:sp>
      <p:pic>
        <p:nvPicPr>
          <p:cNvPr id="5" name="Picture 7" descr="MVC-134F"/>
          <p:cNvPicPr>
            <a:picLocks noChangeAspect="1" noChangeArrowheads="1"/>
          </p:cNvPicPr>
          <p:nvPr/>
        </p:nvPicPr>
        <p:blipFill>
          <a:blip r:embed="rId3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53" y="3257472"/>
            <a:ext cx="4730750" cy="20002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16742" name="TextBox 7"/>
          <p:cNvSpPr txBox="1">
            <a:spLocks noChangeArrowheads="1"/>
          </p:cNvSpPr>
          <p:nvPr/>
        </p:nvSpPr>
        <p:spPr bwMode="auto">
          <a:xfrm>
            <a:off x="1550967" y="5322985"/>
            <a:ext cx="1728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</a:rPr>
              <a:t>Topos inclinados</a:t>
            </a:r>
            <a:endParaRPr lang="en-US" altLang="en-US" dirty="0">
              <a:latin typeface="+mn-lt"/>
            </a:endParaRPr>
          </a:p>
        </p:txBody>
      </p:sp>
      <p:cxnSp>
        <p:nvCxnSpPr>
          <p:cNvPr id="116744" name="Straight Arrow Connector 9"/>
          <p:cNvCxnSpPr>
            <a:cxnSpLocks noChangeShapeType="1"/>
          </p:cNvCxnSpPr>
          <p:nvPr/>
        </p:nvCxnSpPr>
        <p:spPr bwMode="auto">
          <a:xfrm flipH="1">
            <a:off x="2460172" y="3593125"/>
            <a:ext cx="2068364" cy="1756682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tsikko 1">
            <a:extLst>
              <a:ext uri="{FF2B5EF4-FFF2-40B4-BE49-F238E27FC236}">
                <a16:creationId xmlns:a16="http://schemas.microsoft.com/office/drawing/2014/main" id="{81C6E7CB-A45B-436F-B573-815B5766897C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F53AFDD-7A36-4DC5-8059-9196D02E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0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Limpar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23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666" name="Text Box 7"/>
          <p:cNvSpPr txBox="1">
            <a:spLocks noChangeArrowheads="1"/>
          </p:cNvSpPr>
          <p:nvPr/>
        </p:nvSpPr>
        <p:spPr bwMode="auto">
          <a:xfrm rot="18071">
            <a:off x="2137764" y="1553291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13667" name="Text Box 8"/>
          <p:cNvSpPr txBox="1">
            <a:spLocks noChangeArrowheads="1"/>
          </p:cNvSpPr>
          <p:nvPr/>
        </p:nvSpPr>
        <p:spPr bwMode="auto">
          <a:xfrm rot="34243">
            <a:off x="3055749" y="12916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13668" name="Text Box 9"/>
          <p:cNvSpPr txBox="1">
            <a:spLocks noChangeArrowheads="1"/>
          </p:cNvSpPr>
          <p:nvPr/>
        </p:nvSpPr>
        <p:spPr bwMode="auto">
          <a:xfrm rot="5786">
            <a:off x="4115510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13669" name="Text Box 10"/>
          <p:cNvSpPr txBox="1">
            <a:spLocks noChangeArrowheads="1"/>
          </p:cNvSpPr>
          <p:nvPr/>
        </p:nvSpPr>
        <p:spPr bwMode="auto">
          <a:xfrm rot="57688">
            <a:off x="4710202" y="1354824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13670" name="Text Box 11"/>
          <p:cNvSpPr txBox="1">
            <a:spLocks noChangeArrowheads="1"/>
          </p:cNvSpPr>
          <p:nvPr/>
        </p:nvSpPr>
        <p:spPr bwMode="auto">
          <a:xfrm rot="19330">
            <a:off x="5534735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13671" name="Text Box 12"/>
          <p:cNvSpPr txBox="1">
            <a:spLocks noChangeArrowheads="1"/>
          </p:cNvSpPr>
          <p:nvPr/>
        </p:nvSpPr>
        <p:spPr bwMode="auto">
          <a:xfrm rot="21109">
            <a:off x="6396747" y="14917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13672" name="Text Box 13"/>
          <p:cNvSpPr txBox="1">
            <a:spLocks noChangeArrowheads="1"/>
          </p:cNvSpPr>
          <p:nvPr/>
        </p:nvSpPr>
        <p:spPr bwMode="auto">
          <a:xfrm rot="48044">
            <a:off x="7316789" y="1387475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13673" name="Text Box 14"/>
          <p:cNvSpPr txBox="1">
            <a:spLocks noChangeArrowheads="1"/>
          </p:cNvSpPr>
          <p:nvPr/>
        </p:nvSpPr>
        <p:spPr bwMode="auto">
          <a:xfrm rot="10896">
            <a:off x="8187892" y="1415584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13674" name="Text Box 15"/>
          <p:cNvSpPr txBox="1">
            <a:spLocks noChangeArrowheads="1"/>
          </p:cNvSpPr>
          <p:nvPr/>
        </p:nvSpPr>
        <p:spPr bwMode="auto">
          <a:xfrm rot="40852">
            <a:off x="9022472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13675" name="Text Box 16"/>
          <p:cNvSpPr txBox="1">
            <a:spLocks noChangeArrowheads="1"/>
          </p:cNvSpPr>
          <p:nvPr/>
        </p:nvSpPr>
        <p:spPr bwMode="auto">
          <a:xfrm>
            <a:off x="9758364" y="1355726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13676" name="Text Box 17"/>
          <p:cNvSpPr txBox="1">
            <a:spLocks noChangeArrowheads="1"/>
          </p:cNvSpPr>
          <p:nvPr/>
        </p:nvSpPr>
        <p:spPr bwMode="auto">
          <a:xfrm rot="19197">
            <a:off x="1960632" y="2237295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13677" name="Text Box 18"/>
          <p:cNvSpPr txBox="1">
            <a:spLocks noChangeArrowheads="1"/>
          </p:cNvSpPr>
          <p:nvPr/>
        </p:nvSpPr>
        <p:spPr bwMode="auto">
          <a:xfrm rot="26672">
            <a:off x="3084602" y="234501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13678" name="Text Box 19"/>
          <p:cNvSpPr txBox="1">
            <a:spLocks noChangeArrowheads="1"/>
          </p:cNvSpPr>
          <p:nvPr/>
        </p:nvSpPr>
        <p:spPr bwMode="auto">
          <a:xfrm>
            <a:off x="4078288" y="23606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13679" name="Text Box 20"/>
          <p:cNvSpPr txBox="1">
            <a:spLocks noChangeArrowheads="1"/>
          </p:cNvSpPr>
          <p:nvPr/>
        </p:nvSpPr>
        <p:spPr bwMode="auto">
          <a:xfrm rot="12637">
            <a:off x="4695775" y="2330421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13680" name="Text Box 21"/>
          <p:cNvSpPr txBox="1">
            <a:spLocks noChangeArrowheads="1"/>
          </p:cNvSpPr>
          <p:nvPr/>
        </p:nvSpPr>
        <p:spPr bwMode="auto">
          <a:xfrm rot="2509">
            <a:off x="5313522" y="217653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13681" name="Text Box 22"/>
          <p:cNvSpPr txBox="1">
            <a:spLocks noChangeArrowheads="1"/>
          </p:cNvSpPr>
          <p:nvPr/>
        </p:nvSpPr>
        <p:spPr bwMode="auto">
          <a:xfrm rot="8454">
            <a:off x="6007100" y="19812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13682" name="Text Box 23"/>
          <p:cNvSpPr txBox="1">
            <a:spLocks noChangeArrowheads="1"/>
          </p:cNvSpPr>
          <p:nvPr/>
        </p:nvSpPr>
        <p:spPr bwMode="auto">
          <a:xfrm rot="52250">
            <a:off x="7153434" y="217653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113683" name="Text Box 25"/>
          <p:cNvSpPr txBox="1">
            <a:spLocks noChangeArrowheads="1"/>
          </p:cNvSpPr>
          <p:nvPr/>
        </p:nvSpPr>
        <p:spPr bwMode="auto">
          <a:xfrm rot="22734">
            <a:off x="8858967" y="2237295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13684" name="Text Box 26"/>
          <p:cNvSpPr txBox="1">
            <a:spLocks noChangeArrowheads="1"/>
          </p:cNvSpPr>
          <p:nvPr/>
        </p:nvSpPr>
        <p:spPr bwMode="auto">
          <a:xfrm rot="39431">
            <a:off x="9603573" y="206881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13685" name="Text Box 27"/>
          <p:cNvSpPr txBox="1">
            <a:spLocks noChangeArrowheads="1"/>
          </p:cNvSpPr>
          <p:nvPr/>
        </p:nvSpPr>
        <p:spPr bwMode="auto">
          <a:xfrm rot="56370">
            <a:off x="1829989" y="289682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13686" name="Text Box 28"/>
          <p:cNvSpPr txBox="1">
            <a:spLocks noChangeArrowheads="1"/>
          </p:cNvSpPr>
          <p:nvPr/>
        </p:nvSpPr>
        <p:spPr bwMode="auto">
          <a:xfrm rot="42008">
            <a:off x="2927509" y="295917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13687" name="Text Box 29"/>
          <p:cNvSpPr txBox="1">
            <a:spLocks noChangeArrowheads="1"/>
          </p:cNvSpPr>
          <p:nvPr/>
        </p:nvSpPr>
        <p:spPr bwMode="auto">
          <a:xfrm>
            <a:off x="3976689" y="3022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13688" name="Text Box 30"/>
          <p:cNvSpPr txBox="1">
            <a:spLocks noChangeArrowheads="1"/>
          </p:cNvSpPr>
          <p:nvPr/>
        </p:nvSpPr>
        <p:spPr bwMode="auto">
          <a:xfrm rot="11437">
            <a:off x="4524255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13689" name="Text Box 31"/>
          <p:cNvSpPr txBox="1">
            <a:spLocks noChangeArrowheads="1"/>
          </p:cNvSpPr>
          <p:nvPr/>
        </p:nvSpPr>
        <p:spPr bwMode="auto">
          <a:xfrm rot="54360">
            <a:off x="5284668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13690" name="Text Box 32"/>
          <p:cNvSpPr txBox="1">
            <a:spLocks noChangeArrowheads="1"/>
          </p:cNvSpPr>
          <p:nvPr/>
        </p:nvSpPr>
        <p:spPr bwMode="auto">
          <a:xfrm rot="37576">
            <a:off x="6175534" y="295917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13691" name="Text Box 33"/>
          <p:cNvSpPr txBox="1">
            <a:spLocks noChangeArrowheads="1"/>
          </p:cNvSpPr>
          <p:nvPr/>
        </p:nvSpPr>
        <p:spPr bwMode="auto">
          <a:xfrm>
            <a:off x="7159626" y="293211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13692" name="Text Box 34"/>
          <p:cNvSpPr txBox="1">
            <a:spLocks noChangeArrowheads="1"/>
          </p:cNvSpPr>
          <p:nvPr/>
        </p:nvSpPr>
        <p:spPr bwMode="auto">
          <a:xfrm rot="39188">
            <a:off x="7973893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13693" name="Text Box 35"/>
          <p:cNvSpPr txBox="1">
            <a:spLocks noChangeArrowheads="1"/>
          </p:cNvSpPr>
          <p:nvPr/>
        </p:nvSpPr>
        <p:spPr bwMode="auto">
          <a:xfrm rot="26953">
            <a:off x="8958352" y="3128447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13694" name="Text Box 36"/>
          <p:cNvSpPr txBox="1">
            <a:spLocks noChangeArrowheads="1"/>
          </p:cNvSpPr>
          <p:nvPr/>
        </p:nvSpPr>
        <p:spPr bwMode="auto">
          <a:xfrm>
            <a:off x="9759951" y="2992439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13695" name="Text Box 37"/>
          <p:cNvSpPr txBox="1">
            <a:spLocks noChangeArrowheads="1"/>
          </p:cNvSpPr>
          <p:nvPr/>
        </p:nvSpPr>
        <p:spPr bwMode="auto">
          <a:xfrm rot="-38672">
            <a:off x="1745028" y="3699045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13696" name="Text Box 38"/>
          <p:cNvSpPr txBox="1">
            <a:spLocks noChangeArrowheads="1"/>
          </p:cNvSpPr>
          <p:nvPr/>
        </p:nvSpPr>
        <p:spPr bwMode="auto">
          <a:xfrm rot="50979">
            <a:off x="2528360" y="3422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13697" name="Text Box 39"/>
          <p:cNvSpPr txBox="1">
            <a:spLocks noChangeArrowheads="1"/>
          </p:cNvSpPr>
          <p:nvPr/>
        </p:nvSpPr>
        <p:spPr bwMode="auto">
          <a:xfrm rot="35826">
            <a:off x="3838176" y="379217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13698" name="Text Box 40"/>
          <p:cNvSpPr txBox="1">
            <a:spLocks noChangeArrowheads="1"/>
          </p:cNvSpPr>
          <p:nvPr/>
        </p:nvSpPr>
        <p:spPr bwMode="auto">
          <a:xfrm rot="13092">
            <a:off x="4581963" y="38837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13699" name="Text Box 41"/>
          <p:cNvSpPr txBox="1">
            <a:spLocks noChangeArrowheads="1"/>
          </p:cNvSpPr>
          <p:nvPr/>
        </p:nvSpPr>
        <p:spPr bwMode="auto">
          <a:xfrm rot="9237">
            <a:off x="5470615" y="402141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13700" name="Text Box 42"/>
          <p:cNvSpPr txBox="1">
            <a:spLocks noChangeArrowheads="1"/>
          </p:cNvSpPr>
          <p:nvPr/>
        </p:nvSpPr>
        <p:spPr bwMode="auto">
          <a:xfrm rot="16258">
            <a:off x="6117826" y="379217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13701" name="Text Box 43"/>
          <p:cNvSpPr txBox="1">
            <a:spLocks noChangeArrowheads="1"/>
          </p:cNvSpPr>
          <p:nvPr/>
        </p:nvSpPr>
        <p:spPr bwMode="auto">
          <a:xfrm rot="24640">
            <a:off x="7124580" y="3822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13702" name="Text Box 44"/>
          <p:cNvSpPr txBox="1">
            <a:spLocks noChangeArrowheads="1"/>
          </p:cNvSpPr>
          <p:nvPr/>
        </p:nvSpPr>
        <p:spPr bwMode="auto">
          <a:xfrm rot="6325">
            <a:off x="8159839" y="40222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13703" name="Text Box 45"/>
          <p:cNvSpPr txBox="1">
            <a:spLocks noChangeArrowheads="1"/>
          </p:cNvSpPr>
          <p:nvPr/>
        </p:nvSpPr>
        <p:spPr bwMode="auto">
          <a:xfrm rot="35599">
            <a:off x="8858967" y="391528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13704" name="Text Box 46"/>
          <p:cNvSpPr txBox="1">
            <a:spLocks noChangeArrowheads="1"/>
          </p:cNvSpPr>
          <p:nvPr/>
        </p:nvSpPr>
        <p:spPr bwMode="auto">
          <a:xfrm rot="16435">
            <a:off x="1665288" y="4602164"/>
            <a:ext cx="12001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13705" name="Text Box 47"/>
          <p:cNvSpPr txBox="1">
            <a:spLocks noChangeArrowheads="1"/>
          </p:cNvSpPr>
          <p:nvPr/>
        </p:nvSpPr>
        <p:spPr bwMode="auto">
          <a:xfrm rot="10724">
            <a:off x="2970214" y="4875213"/>
            <a:ext cx="839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13706" name="Text Box 48"/>
          <p:cNvSpPr txBox="1">
            <a:spLocks noChangeArrowheads="1"/>
          </p:cNvSpPr>
          <p:nvPr/>
        </p:nvSpPr>
        <p:spPr bwMode="auto">
          <a:xfrm rot="24911">
            <a:off x="3854450" y="481488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13707" name="Text Box 49"/>
          <p:cNvSpPr txBox="1">
            <a:spLocks noChangeArrowheads="1"/>
          </p:cNvSpPr>
          <p:nvPr/>
        </p:nvSpPr>
        <p:spPr bwMode="auto">
          <a:xfrm rot="46631">
            <a:off x="4667250" y="4784726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13708" name="Text Box 50"/>
          <p:cNvSpPr txBox="1">
            <a:spLocks noChangeArrowheads="1"/>
          </p:cNvSpPr>
          <p:nvPr/>
        </p:nvSpPr>
        <p:spPr bwMode="auto">
          <a:xfrm rot="27469">
            <a:off x="5286255" y="4811169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13709" name="Text Box 51"/>
          <p:cNvSpPr txBox="1">
            <a:spLocks noChangeArrowheads="1"/>
          </p:cNvSpPr>
          <p:nvPr/>
        </p:nvSpPr>
        <p:spPr bwMode="auto">
          <a:xfrm rot="53527">
            <a:off x="6332627" y="501122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13710" name="Text Box 52"/>
          <p:cNvSpPr txBox="1">
            <a:spLocks noChangeArrowheads="1"/>
          </p:cNvSpPr>
          <p:nvPr/>
        </p:nvSpPr>
        <p:spPr bwMode="auto">
          <a:xfrm>
            <a:off x="7064375" y="4738688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13711" name="Text Box 53"/>
          <p:cNvSpPr txBox="1">
            <a:spLocks noChangeArrowheads="1"/>
          </p:cNvSpPr>
          <p:nvPr/>
        </p:nvSpPr>
        <p:spPr bwMode="auto">
          <a:xfrm rot="42880">
            <a:off x="8002747" y="484194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13712" name="Text Box 54"/>
          <p:cNvSpPr txBox="1">
            <a:spLocks noChangeArrowheads="1"/>
          </p:cNvSpPr>
          <p:nvPr/>
        </p:nvSpPr>
        <p:spPr bwMode="auto">
          <a:xfrm rot="31261">
            <a:off x="8772405" y="4811169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13713" name="Text Box 57"/>
          <p:cNvSpPr txBox="1">
            <a:spLocks noChangeArrowheads="1"/>
          </p:cNvSpPr>
          <p:nvPr/>
        </p:nvSpPr>
        <p:spPr bwMode="auto">
          <a:xfrm>
            <a:off x="9836150" y="39782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113714" name="Line 61"/>
          <p:cNvSpPr>
            <a:spLocks noChangeShapeType="1"/>
          </p:cNvSpPr>
          <p:nvPr/>
        </p:nvSpPr>
        <p:spPr bwMode="auto">
          <a:xfrm>
            <a:off x="2660650" y="1219201"/>
            <a:ext cx="0" cy="4500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5" name="Line 62"/>
          <p:cNvSpPr>
            <a:spLocks noChangeShapeType="1"/>
          </p:cNvSpPr>
          <p:nvPr/>
        </p:nvSpPr>
        <p:spPr bwMode="auto">
          <a:xfrm>
            <a:off x="3930650" y="1219201"/>
            <a:ext cx="0" cy="453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6" name="Line 63"/>
          <p:cNvSpPr>
            <a:spLocks noChangeShapeType="1"/>
          </p:cNvSpPr>
          <p:nvPr/>
        </p:nvSpPr>
        <p:spPr bwMode="auto">
          <a:xfrm>
            <a:off x="4616450" y="1219201"/>
            <a:ext cx="0" cy="451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7" name="Line 64"/>
          <p:cNvSpPr>
            <a:spLocks noChangeShapeType="1"/>
          </p:cNvSpPr>
          <p:nvPr/>
        </p:nvSpPr>
        <p:spPr bwMode="auto">
          <a:xfrm>
            <a:off x="5319713" y="1219200"/>
            <a:ext cx="0" cy="448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8" name="Line 65"/>
          <p:cNvSpPr>
            <a:spLocks noChangeShapeType="1"/>
          </p:cNvSpPr>
          <p:nvPr/>
        </p:nvSpPr>
        <p:spPr bwMode="auto">
          <a:xfrm>
            <a:off x="7064375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9" name="Line 66"/>
          <p:cNvSpPr>
            <a:spLocks noChangeShapeType="1"/>
          </p:cNvSpPr>
          <p:nvPr/>
        </p:nvSpPr>
        <p:spPr bwMode="auto">
          <a:xfrm>
            <a:off x="7969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0" name="Line 67"/>
          <p:cNvSpPr>
            <a:spLocks noChangeShapeType="1"/>
          </p:cNvSpPr>
          <p:nvPr/>
        </p:nvSpPr>
        <p:spPr bwMode="auto">
          <a:xfrm>
            <a:off x="87566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1" name="Line 68"/>
          <p:cNvSpPr>
            <a:spLocks noChangeShapeType="1"/>
          </p:cNvSpPr>
          <p:nvPr/>
        </p:nvSpPr>
        <p:spPr bwMode="auto">
          <a:xfrm>
            <a:off x="95694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2" name="Line 70"/>
          <p:cNvSpPr>
            <a:spLocks noChangeShapeType="1"/>
          </p:cNvSpPr>
          <p:nvPr/>
        </p:nvSpPr>
        <p:spPr bwMode="auto">
          <a:xfrm>
            <a:off x="6064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3" name="Line 71"/>
          <p:cNvSpPr>
            <a:spLocks noChangeShapeType="1"/>
          </p:cNvSpPr>
          <p:nvPr/>
        </p:nvSpPr>
        <p:spPr bwMode="auto">
          <a:xfrm>
            <a:off x="1720850" y="21447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4" name="Rectangle 73"/>
          <p:cNvSpPr>
            <a:spLocks noChangeArrowheads="1"/>
          </p:cNvSpPr>
          <p:nvPr/>
        </p:nvSpPr>
        <p:spPr bwMode="auto">
          <a:xfrm>
            <a:off x="1720850" y="1219201"/>
            <a:ext cx="8794750" cy="451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13725" name="Line 74"/>
          <p:cNvSpPr>
            <a:spLocks noChangeShapeType="1"/>
          </p:cNvSpPr>
          <p:nvPr/>
        </p:nvSpPr>
        <p:spPr bwMode="auto">
          <a:xfrm>
            <a:off x="1720850" y="2895600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6" name="Line 75"/>
          <p:cNvSpPr>
            <a:spLocks noChangeShapeType="1"/>
          </p:cNvSpPr>
          <p:nvPr/>
        </p:nvSpPr>
        <p:spPr bwMode="auto">
          <a:xfrm>
            <a:off x="1720850" y="3641725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7" name="Line 76"/>
          <p:cNvSpPr>
            <a:spLocks noChangeShapeType="1"/>
          </p:cNvSpPr>
          <p:nvPr/>
        </p:nvSpPr>
        <p:spPr bwMode="auto">
          <a:xfrm>
            <a:off x="1720850" y="47990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 rot="15581">
            <a:off x="7974172" y="21908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2000403" y="194723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Organizar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1 - 49</a:t>
            </a:r>
          </a:p>
        </p:txBody>
      </p:sp>
    </p:spTree>
    <p:extLst>
      <p:ext uri="{BB962C8B-B14F-4D97-AF65-F5344CB8AC3E}">
        <p14:creationId xmlns:p14="http://schemas.microsoft.com/office/powerpoint/2010/main" val="400841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ontent Placeholder 2"/>
          <p:cNvSpPr>
            <a:spLocks noGrp="1"/>
          </p:cNvSpPr>
          <p:nvPr>
            <p:ph idx="4294967295"/>
          </p:nvPr>
        </p:nvSpPr>
        <p:spPr>
          <a:xfrm>
            <a:off x="497151" y="2607685"/>
            <a:ext cx="5238488" cy="332333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pt-PT" altLang="en-US" sz="3500" b="1" dirty="0">
                <a:cs typeface="Arial" panose="020B0604020202020204" pitchFamily="34" charset="0"/>
              </a:rPr>
              <a:t>Objetivos:</a:t>
            </a:r>
            <a:endParaRPr lang="en-GB" altLang="en-US" sz="3500" b="1" dirty="0">
              <a:cs typeface="Arial" panose="020B0604020202020204" pitchFamily="34" charset="0"/>
            </a:endParaRP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600" dirty="0">
                <a:latin typeface="Calibri" pitchFamily="34" charset="0"/>
              </a:rPr>
              <a:t>Definir normas e procedimentos de organização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600" dirty="0">
                <a:latin typeface="Calibri" pitchFamily="34" charset="0"/>
              </a:rPr>
              <a:t>Manter a ordem para evitar a criação de resíduos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600" dirty="0">
                <a:latin typeface="Calibri" pitchFamily="34" charset="0"/>
              </a:rPr>
              <a:t>Criar hábitos e regras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Normalizar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56363" y="3343663"/>
            <a:ext cx="5120119" cy="25873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Todos sabem exatamente o que fazer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Colocar sempre as mesmas coisas no mesmo lugar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dirty="0">
                <a:latin typeface="Calibri" pitchFamily="34" charset="0"/>
              </a:rPr>
              <a:t>Criar padrões para comparação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35E4AC6-3E47-4679-8D55-6ED6B4095F83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787792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0" descr="Canto Az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10" y="3619884"/>
            <a:ext cx="20891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11" descr="Canto Ver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8603440" y="3626247"/>
            <a:ext cx="2089150" cy="15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12" descr="Canto Vermelh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 bwMode="auto">
          <a:xfrm>
            <a:off x="5051425" y="3623145"/>
            <a:ext cx="2089150" cy="157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 Box 13"/>
          <p:cNvSpPr txBox="1">
            <a:spLocks noChangeArrowheads="1"/>
          </p:cNvSpPr>
          <p:nvPr/>
        </p:nvSpPr>
        <p:spPr bwMode="auto">
          <a:xfrm>
            <a:off x="1499410" y="5210814"/>
            <a:ext cx="2089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sv-SE"/>
            </a:defPPr>
            <a:lvl1pPr eaLnBrk="0" hangingPunct="0">
              <a:defRPr sz="2000"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/>
              <a:t>Canto azul</a:t>
            </a:r>
          </a:p>
          <a:p>
            <a:r>
              <a:rPr lang="pt-PT" altLang="en-US" b="1" dirty="0"/>
              <a:t>Itens móveis</a:t>
            </a:r>
          </a:p>
        </p:txBody>
      </p:sp>
      <p:sp>
        <p:nvSpPr>
          <p:cNvPr id="119814" name="Text Box 14"/>
          <p:cNvSpPr txBox="1">
            <a:spLocks noChangeArrowheads="1"/>
          </p:cNvSpPr>
          <p:nvPr/>
        </p:nvSpPr>
        <p:spPr bwMode="auto">
          <a:xfrm>
            <a:off x="5051424" y="5211977"/>
            <a:ext cx="2457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>
                <a:latin typeface="+mn-lt"/>
              </a:rPr>
              <a:t>Canto vermelho</a:t>
            </a:r>
          </a:p>
          <a:p>
            <a:r>
              <a:rPr lang="pt-PT" altLang="en-US" sz="2000" b="1" dirty="0">
                <a:latin typeface="+mn-lt"/>
              </a:rPr>
              <a:t>Itens para deitar fora</a:t>
            </a:r>
          </a:p>
        </p:txBody>
      </p:sp>
      <p:sp>
        <p:nvSpPr>
          <p:cNvPr id="119815" name="Text Box 15"/>
          <p:cNvSpPr txBox="1">
            <a:spLocks noChangeArrowheads="1"/>
          </p:cNvSpPr>
          <p:nvPr/>
        </p:nvSpPr>
        <p:spPr bwMode="auto">
          <a:xfrm>
            <a:off x="8603439" y="5211976"/>
            <a:ext cx="2089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sv-SE"/>
            </a:defPPr>
            <a:lvl1pPr eaLnBrk="0" hangingPunct="0">
              <a:defRPr sz="2000"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/>
              <a:t>Canto verde</a:t>
            </a:r>
          </a:p>
          <a:p>
            <a:r>
              <a:rPr lang="pt-PT" altLang="en-US" b="1" dirty="0"/>
              <a:t>Itens fixos</a:t>
            </a:r>
          </a:p>
        </p:txBody>
      </p:sp>
      <p:sp>
        <p:nvSpPr>
          <p:cNvPr id="119816" name="Rectangle 4"/>
          <p:cNvSpPr>
            <a:spLocks noChangeAspect="1" noChangeArrowheads="1"/>
          </p:cNvSpPr>
          <p:nvPr/>
        </p:nvSpPr>
        <p:spPr bwMode="auto">
          <a:xfrm>
            <a:off x="552451" y="2833508"/>
            <a:ext cx="4533900" cy="46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0500" indent="-1905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500"/>
              </a:lnSpc>
              <a:spcAft>
                <a:spcPct val="50000"/>
              </a:spcAft>
            </a:pPr>
            <a:r>
              <a:rPr lang="pt-BR" altLang="en-US" sz="2400" b="1" dirty="0">
                <a:latin typeface="+mn-lt"/>
              </a:rPr>
              <a:t>Exemplo: Marcas no chão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31D975F7-1961-426E-A2A1-45141AF96F4F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2FF130B-FF9B-4314-9F4D-429E69D6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Normalizar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783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2723" y="1998285"/>
            <a:ext cx="94476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chemeClr val="accent2"/>
                </a:solidFill>
              </a:rPr>
              <a:t>CRIAR FLUXO</a:t>
            </a:r>
            <a:endParaRPr lang="en-GB" sz="4400" b="1" dirty="0">
              <a:solidFill>
                <a:schemeClr val="accent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1" y="3970428"/>
            <a:ext cx="53725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 pitchFamily="34" charset="0"/>
              </a:rPr>
              <a:t>5S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Normalização</a:t>
            </a:r>
            <a:r>
              <a:rPr lang="en-US" altLang="ja-JP" sz="2800" dirty="0">
                <a:latin typeface="Calibri" pitchFamily="34" charset="0"/>
              </a:rPr>
              <a:t> de </a:t>
            </a:r>
            <a:r>
              <a:rPr lang="en-US" altLang="ja-JP" sz="2800" dirty="0" err="1">
                <a:latin typeface="Calibri" pitchFamily="34" charset="0"/>
              </a:rPr>
              <a:t>processos</a:t>
            </a:r>
            <a:endParaRPr lang="en-US" altLang="ja-JP" sz="28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Fluxo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contínuo</a:t>
            </a:r>
            <a:endParaRPr lang="en-US" altLang="ja-JP" sz="2800" dirty="0"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24B95-A149-4DF2-B0DD-169A06256D8D}"/>
              </a:ext>
            </a:extLst>
          </p:cNvPr>
          <p:cNvSpPr txBox="1"/>
          <p:nvPr/>
        </p:nvSpPr>
        <p:spPr>
          <a:xfrm>
            <a:off x="2296887" y="777450"/>
            <a:ext cx="76091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4000" b="1" dirty="0"/>
              <a:t>PRINCÍPIO 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E678B91-C2B0-4B97-B269-E7F3B7F7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331" y="3980174"/>
            <a:ext cx="31434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b="1" dirty="0">
                <a:latin typeface="Calibri" pitchFamily="34" charset="0"/>
              </a:rPr>
              <a:t>Ferramentas:</a:t>
            </a:r>
          </a:p>
        </p:txBody>
      </p:sp>
    </p:spTree>
    <p:extLst>
      <p:ext uri="{BB962C8B-B14F-4D97-AF65-F5344CB8AC3E}">
        <p14:creationId xmlns:p14="http://schemas.microsoft.com/office/powerpoint/2010/main" val="2584333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75" name="Picture 11" descr="something_wrong_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86" y="2895024"/>
            <a:ext cx="1972028" cy="238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1" y="2895024"/>
            <a:ext cx="1921905" cy="238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886" name="Text Box 14"/>
          <p:cNvSpPr txBox="1">
            <a:spLocks noChangeArrowheads="1"/>
          </p:cNvSpPr>
          <p:nvPr/>
        </p:nvSpPr>
        <p:spPr bwMode="auto">
          <a:xfrm>
            <a:off x="8703705" y="4758254"/>
            <a:ext cx="2900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1600" dirty="0">
                <a:latin typeface="+mn-lt"/>
              </a:rPr>
              <a:t>Código de cores e cobertura que protegem contra a acumulação de sujidade</a:t>
            </a:r>
            <a:endParaRPr lang="pt-PT" altLang="en-US" sz="1600" dirty="0">
              <a:latin typeface="+mn-lt"/>
            </a:endParaRPr>
          </a:p>
        </p:txBody>
      </p:sp>
      <p:sp>
        <p:nvSpPr>
          <p:cNvPr id="122887" name="Line 15"/>
          <p:cNvSpPr>
            <a:spLocks noChangeShapeType="1"/>
          </p:cNvSpPr>
          <p:nvPr/>
        </p:nvSpPr>
        <p:spPr bwMode="auto">
          <a:xfrm flipH="1" flipV="1">
            <a:off x="7685313" y="3991986"/>
            <a:ext cx="1099458" cy="766268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255BDED-7A76-41BC-B523-F8314E26E48B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4C9FBF-5AA8-4B60-AFC4-CDD2675B2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Normalizar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333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786" name="Text Box 7"/>
          <p:cNvSpPr txBox="1">
            <a:spLocks noChangeArrowheads="1"/>
          </p:cNvSpPr>
          <p:nvPr/>
        </p:nvSpPr>
        <p:spPr bwMode="auto">
          <a:xfrm rot="18071">
            <a:off x="2108201" y="14922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</a:p>
        </p:txBody>
      </p:sp>
      <p:sp>
        <p:nvSpPr>
          <p:cNvPr id="118787" name="Text Box 8"/>
          <p:cNvSpPr txBox="1">
            <a:spLocks noChangeArrowheads="1"/>
          </p:cNvSpPr>
          <p:nvPr/>
        </p:nvSpPr>
        <p:spPr bwMode="auto">
          <a:xfrm rot="34243">
            <a:off x="3148014" y="14922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18788" name="Text Box 9"/>
          <p:cNvSpPr txBox="1">
            <a:spLocks noChangeArrowheads="1"/>
          </p:cNvSpPr>
          <p:nvPr/>
        </p:nvSpPr>
        <p:spPr bwMode="auto">
          <a:xfrm rot="5786">
            <a:off x="4114801" y="14922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18789" name="Text Box 10"/>
          <p:cNvSpPr txBox="1">
            <a:spLocks noChangeArrowheads="1"/>
          </p:cNvSpPr>
          <p:nvPr/>
        </p:nvSpPr>
        <p:spPr bwMode="auto">
          <a:xfrm rot="57688">
            <a:off x="4773614" y="1493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  <p:sp>
        <p:nvSpPr>
          <p:cNvPr id="118790" name="Text Box 11"/>
          <p:cNvSpPr txBox="1">
            <a:spLocks noChangeArrowheads="1"/>
          </p:cNvSpPr>
          <p:nvPr/>
        </p:nvSpPr>
        <p:spPr bwMode="auto">
          <a:xfrm rot="19330">
            <a:off x="5534026" y="14922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18791" name="Text Box 12"/>
          <p:cNvSpPr txBox="1">
            <a:spLocks noChangeArrowheads="1"/>
          </p:cNvSpPr>
          <p:nvPr/>
        </p:nvSpPr>
        <p:spPr bwMode="auto">
          <a:xfrm rot="21109">
            <a:off x="6396039" y="14922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</a:t>
            </a:r>
          </a:p>
        </p:txBody>
      </p:sp>
      <p:sp>
        <p:nvSpPr>
          <p:cNvPr id="118792" name="Text Box 13"/>
          <p:cNvSpPr txBox="1">
            <a:spLocks noChangeArrowheads="1"/>
          </p:cNvSpPr>
          <p:nvPr/>
        </p:nvSpPr>
        <p:spPr bwMode="auto">
          <a:xfrm rot="48044">
            <a:off x="7373939" y="14922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7</a:t>
            </a:r>
          </a:p>
        </p:txBody>
      </p:sp>
      <p:sp>
        <p:nvSpPr>
          <p:cNvPr id="118793" name="Text Box 14"/>
          <p:cNvSpPr txBox="1">
            <a:spLocks noChangeArrowheads="1"/>
          </p:cNvSpPr>
          <p:nvPr/>
        </p:nvSpPr>
        <p:spPr bwMode="auto">
          <a:xfrm rot="10896">
            <a:off x="8223251" y="14922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8</a:t>
            </a:r>
          </a:p>
        </p:txBody>
      </p:sp>
      <p:sp>
        <p:nvSpPr>
          <p:cNvPr id="118794" name="Text Box 15"/>
          <p:cNvSpPr txBox="1">
            <a:spLocks noChangeArrowheads="1"/>
          </p:cNvSpPr>
          <p:nvPr/>
        </p:nvSpPr>
        <p:spPr bwMode="auto">
          <a:xfrm rot="40852">
            <a:off x="9021764" y="14922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49163" name="Text Box 16"/>
          <p:cNvSpPr txBox="1">
            <a:spLocks noChangeArrowheads="1"/>
          </p:cNvSpPr>
          <p:nvPr/>
        </p:nvSpPr>
        <p:spPr bwMode="auto">
          <a:xfrm>
            <a:off x="9758363" y="135572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10</a:t>
            </a:r>
          </a:p>
        </p:txBody>
      </p:sp>
      <p:sp>
        <p:nvSpPr>
          <p:cNvPr id="49164" name="Text Box 17"/>
          <p:cNvSpPr txBox="1">
            <a:spLocks noChangeArrowheads="1"/>
          </p:cNvSpPr>
          <p:nvPr/>
        </p:nvSpPr>
        <p:spPr bwMode="auto">
          <a:xfrm rot="19197">
            <a:off x="2041584" y="23450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11</a:t>
            </a:r>
          </a:p>
        </p:txBody>
      </p:sp>
      <p:sp>
        <p:nvSpPr>
          <p:cNvPr id="49165" name="Text Box 18"/>
          <p:cNvSpPr txBox="1">
            <a:spLocks noChangeArrowheads="1"/>
          </p:cNvSpPr>
          <p:nvPr/>
        </p:nvSpPr>
        <p:spPr bwMode="auto">
          <a:xfrm rot="26672">
            <a:off x="3081397" y="23450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12</a:t>
            </a:r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4078288" y="2360613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13</a:t>
            </a:r>
          </a:p>
        </p:txBody>
      </p:sp>
      <p:sp>
        <p:nvSpPr>
          <p:cNvPr id="49167" name="Text Box 20"/>
          <p:cNvSpPr txBox="1">
            <a:spLocks noChangeArrowheads="1"/>
          </p:cNvSpPr>
          <p:nvPr/>
        </p:nvSpPr>
        <p:spPr bwMode="auto">
          <a:xfrm rot="12637">
            <a:off x="4706997" y="23458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14</a:t>
            </a:r>
          </a:p>
        </p:txBody>
      </p:sp>
      <p:sp>
        <p:nvSpPr>
          <p:cNvPr id="49168" name="Text Box 21"/>
          <p:cNvSpPr txBox="1">
            <a:spLocks noChangeArrowheads="1"/>
          </p:cNvSpPr>
          <p:nvPr/>
        </p:nvSpPr>
        <p:spPr bwMode="auto">
          <a:xfrm rot="2509">
            <a:off x="5467409" y="23458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49169" name="Text Box 22"/>
          <p:cNvSpPr txBox="1">
            <a:spLocks noChangeArrowheads="1"/>
          </p:cNvSpPr>
          <p:nvPr/>
        </p:nvSpPr>
        <p:spPr bwMode="auto">
          <a:xfrm rot="8454">
            <a:off x="6329422" y="23458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16</a:t>
            </a:r>
          </a:p>
        </p:txBody>
      </p:sp>
      <p:sp>
        <p:nvSpPr>
          <p:cNvPr id="49170" name="Text Box 23"/>
          <p:cNvSpPr txBox="1">
            <a:spLocks noChangeArrowheads="1"/>
          </p:cNvSpPr>
          <p:nvPr/>
        </p:nvSpPr>
        <p:spPr bwMode="auto">
          <a:xfrm rot="52250">
            <a:off x="7307322" y="23458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17</a:t>
            </a:r>
          </a:p>
        </p:txBody>
      </p:sp>
      <p:sp>
        <p:nvSpPr>
          <p:cNvPr id="49171" name="Text Box 25"/>
          <p:cNvSpPr txBox="1">
            <a:spLocks noChangeArrowheads="1"/>
          </p:cNvSpPr>
          <p:nvPr/>
        </p:nvSpPr>
        <p:spPr bwMode="auto">
          <a:xfrm rot="22734">
            <a:off x="8955147" y="23450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19</a:t>
            </a:r>
          </a:p>
        </p:txBody>
      </p:sp>
      <p:sp>
        <p:nvSpPr>
          <p:cNvPr id="49172" name="Text Box 26"/>
          <p:cNvSpPr txBox="1">
            <a:spLocks noChangeArrowheads="1"/>
          </p:cNvSpPr>
          <p:nvPr/>
        </p:nvSpPr>
        <p:spPr bwMode="auto">
          <a:xfrm rot="39431">
            <a:off x="9856847" y="23458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20</a:t>
            </a:r>
          </a:p>
        </p:txBody>
      </p:sp>
      <p:sp>
        <p:nvSpPr>
          <p:cNvPr id="49173" name="Text Box 27"/>
          <p:cNvSpPr txBox="1">
            <a:spLocks noChangeArrowheads="1"/>
          </p:cNvSpPr>
          <p:nvPr/>
        </p:nvSpPr>
        <p:spPr bwMode="auto">
          <a:xfrm rot="56370">
            <a:off x="2041584" y="3127653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21</a:t>
            </a:r>
          </a:p>
        </p:txBody>
      </p:sp>
      <p:sp>
        <p:nvSpPr>
          <p:cNvPr id="49174" name="Text Box 28"/>
          <p:cNvSpPr txBox="1">
            <a:spLocks noChangeArrowheads="1"/>
          </p:cNvSpPr>
          <p:nvPr/>
        </p:nvSpPr>
        <p:spPr bwMode="auto">
          <a:xfrm rot="42008">
            <a:off x="3081397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22</a:t>
            </a:r>
          </a:p>
        </p:txBody>
      </p:sp>
      <p:sp>
        <p:nvSpPr>
          <p:cNvPr id="49175" name="Text Box 29"/>
          <p:cNvSpPr txBox="1">
            <a:spLocks noChangeArrowheads="1"/>
          </p:cNvSpPr>
          <p:nvPr/>
        </p:nvSpPr>
        <p:spPr bwMode="auto">
          <a:xfrm>
            <a:off x="3976688" y="3022600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23</a:t>
            </a:r>
          </a:p>
        </p:txBody>
      </p:sp>
      <p:sp>
        <p:nvSpPr>
          <p:cNvPr id="49176" name="Text Box 30"/>
          <p:cNvSpPr txBox="1">
            <a:spLocks noChangeArrowheads="1"/>
          </p:cNvSpPr>
          <p:nvPr/>
        </p:nvSpPr>
        <p:spPr bwMode="auto">
          <a:xfrm rot="11437">
            <a:off x="4706997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24</a:t>
            </a:r>
          </a:p>
        </p:txBody>
      </p:sp>
      <p:sp>
        <p:nvSpPr>
          <p:cNvPr id="49177" name="Text Box 31"/>
          <p:cNvSpPr txBox="1">
            <a:spLocks noChangeArrowheads="1"/>
          </p:cNvSpPr>
          <p:nvPr/>
        </p:nvSpPr>
        <p:spPr bwMode="auto">
          <a:xfrm rot="54360">
            <a:off x="5467409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25</a:t>
            </a:r>
          </a:p>
        </p:txBody>
      </p:sp>
      <p:sp>
        <p:nvSpPr>
          <p:cNvPr id="49178" name="Text Box 32"/>
          <p:cNvSpPr txBox="1">
            <a:spLocks noChangeArrowheads="1"/>
          </p:cNvSpPr>
          <p:nvPr/>
        </p:nvSpPr>
        <p:spPr bwMode="auto">
          <a:xfrm rot="37576">
            <a:off x="6329422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26</a:t>
            </a:r>
          </a:p>
        </p:txBody>
      </p:sp>
      <p:sp>
        <p:nvSpPr>
          <p:cNvPr id="49179" name="Text Box 33"/>
          <p:cNvSpPr txBox="1">
            <a:spLocks noChangeArrowheads="1"/>
          </p:cNvSpPr>
          <p:nvPr/>
        </p:nvSpPr>
        <p:spPr bwMode="auto">
          <a:xfrm>
            <a:off x="7283450" y="303847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27</a:t>
            </a:r>
          </a:p>
        </p:txBody>
      </p:sp>
      <p:sp>
        <p:nvSpPr>
          <p:cNvPr id="49180" name="Text Box 34"/>
          <p:cNvSpPr txBox="1">
            <a:spLocks noChangeArrowheads="1"/>
          </p:cNvSpPr>
          <p:nvPr/>
        </p:nvSpPr>
        <p:spPr bwMode="auto">
          <a:xfrm rot="39188">
            <a:off x="8156634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28</a:t>
            </a:r>
          </a:p>
        </p:txBody>
      </p:sp>
      <p:sp>
        <p:nvSpPr>
          <p:cNvPr id="49181" name="Text Box 35"/>
          <p:cNvSpPr txBox="1">
            <a:spLocks noChangeArrowheads="1"/>
          </p:cNvSpPr>
          <p:nvPr/>
        </p:nvSpPr>
        <p:spPr bwMode="auto">
          <a:xfrm rot="26953">
            <a:off x="8955147" y="312844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29</a:t>
            </a:r>
          </a:p>
        </p:txBody>
      </p:sp>
      <p:sp>
        <p:nvSpPr>
          <p:cNvPr id="49182" name="Text Box 36"/>
          <p:cNvSpPr txBox="1">
            <a:spLocks noChangeArrowheads="1"/>
          </p:cNvSpPr>
          <p:nvPr/>
        </p:nvSpPr>
        <p:spPr bwMode="auto">
          <a:xfrm>
            <a:off x="9759950" y="2992438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30</a:t>
            </a:r>
          </a:p>
        </p:txBody>
      </p:sp>
      <p:sp>
        <p:nvSpPr>
          <p:cNvPr id="49183" name="Text Box 37"/>
          <p:cNvSpPr txBox="1">
            <a:spLocks noChangeArrowheads="1"/>
          </p:cNvSpPr>
          <p:nvPr/>
        </p:nvSpPr>
        <p:spPr bwMode="auto">
          <a:xfrm rot="21561328">
            <a:off x="2041584" y="40222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31</a:t>
            </a:r>
          </a:p>
        </p:txBody>
      </p:sp>
      <p:sp>
        <p:nvSpPr>
          <p:cNvPr id="49184" name="Text Box 38"/>
          <p:cNvSpPr txBox="1">
            <a:spLocks noChangeArrowheads="1"/>
          </p:cNvSpPr>
          <p:nvPr/>
        </p:nvSpPr>
        <p:spPr bwMode="auto">
          <a:xfrm rot="50979">
            <a:off x="3081397" y="40222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32</a:t>
            </a:r>
          </a:p>
        </p:txBody>
      </p:sp>
      <p:sp>
        <p:nvSpPr>
          <p:cNvPr id="49185" name="Text Box 39"/>
          <p:cNvSpPr txBox="1">
            <a:spLocks noChangeArrowheads="1"/>
          </p:cNvSpPr>
          <p:nvPr/>
        </p:nvSpPr>
        <p:spPr bwMode="auto">
          <a:xfrm rot="35826">
            <a:off x="4049772" y="4023003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33</a:t>
            </a:r>
          </a:p>
        </p:txBody>
      </p:sp>
      <p:sp>
        <p:nvSpPr>
          <p:cNvPr id="49186" name="Text Box 40"/>
          <p:cNvSpPr txBox="1">
            <a:spLocks noChangeArrowheads="1"/>
          </p:cNvSpPr>
          <p:nvPr/>
        </p:nvSpPr>
        <p:spPr bwMode="auto">
          <a:xfrm rot="13092">
            <a:off x="4706997" y="40222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34</a:t>
            </a:r>
          </a:p>
        </p:txBody>
      </p:sp>
      <p:sp>
        <p:nvSpPr>
          <p:cNvPr id="49187" name="Text Box 41"/>
          <p:cNvSpPr txBox="1">
            <a:spLocks noChangeArrowheads="1"/>
          </p:cNvSpPr>
          <p:nvPr/>
        </p:nvSpPr>
        <p:spPr bwMode="auto">
          <a:xfrm rot="9237">
            <a:off x="5467409" y="40214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35</a:t>
            </a:r>
          </a:p>
        </p:txBody>
      </p:sp>
      <p:sp>
        <p:nvSpPr>
          <p:cNvPr id="49188" name="Text Box 42"/>
          <p:cNvSpPr txBox="1">
            <a:spLocks noChangeArrowheads="1"/>
          </p:cNvSpPr>
          <p:nvPr/>
        </p:nvSpPr>
        <p:spPr bwMode="auto">
          <a:xfrm rot="16258">
            <a:off x="6329422" y="4023003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36</a:t>
            </a:r>
          </a:p>
        </p:txBody>
      </p:sp>
      <p:sp>
        <p:nvSpPr>
          <p:cNvPr id="49189" name="Text Box 43"/>
          <p:cNvSpPr txBox="1">
            <a:spLocks noChangeArrowheads="1"/>
          </p:cNvSpPr>
          <p:nvPr/>
        </p:nvSpPr>
        <p:spPr bwMode="auto">
          <a:xfrm rot="24640">
            <a:off x="7307322" y="40222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37</a:t>
            </a:r>
          </a:p>
        </p:txBody>
      </p:sp>
      <p:sp>
        <p:nvSpPr>
          <p:cNvPr id="49190" name="Text Box 44"/>
          <p:cNvSpPr txBox="1">
            <a:spLocks noChangeArrowheads="1"/>
          </p:cNvSpPr>
          <p:nvPr/>
        </p:nvSpPr>
        <p:spPr bwMode="auto">
          <a:xfrm rot="6325">
            <a:off x="8156634" y="402220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38</a:t>
            </a:r>
          </a:p>
        </p:txBody>
      </p:sp>
      <p:sp>
        <p:nvSpPr>
          <p:cNvPr id="49191" name="Text Box 45"/>
          <p:cNvSpPr txBox="1">
            <a:spLocks noChangeArrowheads="1"/>
          </p:cNvSpPr>
          <p:nvPr/>
        </p:nvSpPr>
        <p:spPr bwMode="auto">
          <a:xfrm rot="35599">
            <a:off x="8955147" y="4023003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39</a:t>
            </a:r>
          </a:p>
        </p:txBody>
      </p:sp>
      <p:sp>
        <p:nvSpPr>
          <p:cNvPr id="49192" name="Text Box 46"/>
          <p:cNvSpPr txBox="1">
            <a:spLocks noChangeArrowheads="1"/>
          </p:cNvSpPr>
          <p:nvPr/>
        </p:nvSpPr>
        <p:spPr bwMode="auto">
          <a:xfrm rot="16435">
            <a:off x="2041584" y="50120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41</a:t>
            </a:r>
          </a:p>
        </p:txBody>
      </p:sp>
      <p:sp>
        <p:nvSpPr>
          <p:cNvPr id="49193" name="Text Box 47"/>
          <p:cNvSpPr txBox="1">
            <a:spLocks noChangeArrowheads="1"/>
          </p:cNvSpPr>
          <p:nvPr/>
        </p:nvSpPr>
        <p:spPr bwMode="auto">
          <a:xfrm rot="10724">
            <a:off x="2970214" y="5011738"/>
            <a:ext cx="668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42</a:t>
            </a:r>
          </a:p>
        </p:txBody>
      </p:sp>
      <p:sp>
        <p:nvSpPr>
          <p:cNvPr id="49194" name="Text Box 48"/>
          <p:cNvSpPr txBox="1">
            <a:spLocks noChangeArrowheads="1"/>
          </p:cNvSpPr>
          <p:nvPr/>
        </p:nvSpPr>
        <p:spPr bwMode="auto">
          <a:xfrm rot="24911">
            <a:off x="4049772" y="501122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43</a:t>
            </a:r>
          </a:p>
        </p:txBody>
      </p:sp>
      <p:sp>
        <p:nvSpPr>
          <p:cNvPr id="49195" name="Text Box 49"/>
          <p:cNvSpPr txBox="1">
            <a:spLocks noChangeArrowheads="1"/>
          </p:cNvSpPr>
          <p:nvPr/>
        </p:nvSpPr>
        <p:spPr bwMode="auto">
          <a:xfrm rot="46631">
            <a:off x="4706997" y="501201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44</a:t>
            </a:r>
          </a:p>
        </p:txBody>
      </p:sp>
      <p:sp>
        <p:nvSpPr>
          <p:cNvPr id="49196" name="Text Box 50"/>
          <p:cNvSpPr txBox="1">
            <a:spLocks noChangeArrowheads="1"/>
          </p:cNvSpPr>
          <p:nvPr/>
        </p:nvSpPr>
        <p:spPr bwMode="auto">
          <a:xfrm rot="27469">
            <a:off x="5468997" y="501122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45</a:t>
            </a:r>
          </a:p>
        </p:txBody>
      </p:sp>
      <p:sp>
        <p:nvSpPr>
          <p:cNvPr id="49197" name="Text Box 51"/>
          <p:cNvSpPr txBox="1">
            <a:spLocks noChangeArrowheads="1"/>
          </p:cNvSpPr>
          <p:nvPr/>
        </p:nvSpPr>
        <p:spPr bwMode="auto">
          <a:xfrm rot="53527">
            <a:off x="6329422" y="501122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46</a:t>
            </a:r>
          </a:p>
        </p:txBody>
      </p:sp>
      <p:sp>
        <p:nvSpPr>
          <p:cNvPr id="49198" name="Text Box 52"/>
          <p:cNvSpPr txBox="1">
            <a:spLocks noChangeArrowheads="1"/>
          </p:cNvSpPr>
          <p:nvPr/>
        </p:nvSpPr>
        <p:spPr bwMode="auto">
          <a:xfrm>
            <a:off x="7283450" y="4967288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47</a:t>
            </a:r>
          </a:p>
        </p:txBody>
      </p:sp>
      <p:sp>
        <p:nvSpPr>
          <p:cNvPr id="49199" name="Text Box 53"/>
          <p:cNvSpPr txBox="1">
            <a:spLocks noChangeArrowheads="1"/>
          </p:cNvSpPr>
          <p:nvPr/>
        </p:nvSpPr>
        <p:spPr bwMode="auto">
          <a:xfrm rot="42880">
            <a:off x="8156634" y="501122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48</a:t>
            </a:r>
          </a:p>
        </p:txBody>
      </p:sp>
      <p:sp>
        <p:nvSpPr>
          <p:cNvPr id="49200" name="Text Box 54"/>
          <p:cNvSpPr txBox="1">
            <a:spLocks noChangeArrowheads="1"/>
          </p:cNvSpPr>
          <p:nvPr/>
        </p:nvSpPr>
        <p:spPr bwMode="auto">
          <a:xfrm rot="31261">
            <a:off x="8955147" y="501122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49</a:t>
            </a:r>
          </a:p>
        </p:txBody>
      </p:sp>
      <p:sp>
        <p:nvSpPr>
          <p:cNvPr id="49201" name="Text Box 57"/>
          <p:cNvSpPr txBox="1">
            <a:spLocks noChangeArrowheads="1"/>
          </p:cNvSpPr>
          <p:nvPr/>
        </p:nvSpPr>
        <p:spPr bwMode="auto">
          <a:xfrm>
            <a:off x="9836150" y="397827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40</a:t>
            </a:r>
          </a:p>
        </p:txBody>
      </p:sp>
      <p:sp>
        <p:nvSpPr>
          <p:cNvPr id="49202" name="Line 61"/>
          <p:cNvSpPr>
            <a:spLocks noChangeShapeType="1"/>
          </p:cNvSpPr>
          <p:nvPr/>
        </p:nvSpPr>
        <p:spPr bwMode="auto">
          <a:xfrm>
            <a:off x="2660650" y="1219201"/>
            <a:ext cx="0" cy="4500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3" name="Line 62"/>
          <p:cNvSpPr>
            <a:spLocks noChangeShapeType="1"/>
          </p:cNvSpPr>
          <p:nvPr/>
        </p:nvSpPr>
        <p:spPr bwMode="auto">
          <a:xfrm>
            <a:off x="3930650" y="1219201"/>
            <a:ext cx="0" cy="453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4" name="Line 63"/>
          <p:cNvSpPr>
            <a:spLocks noChangeShapeType="1"/>
          </p:cNvSpPr>
          <p:nvPr/>
        </p:nvSpPr>
        <p:spPr bwMode="auto">
          <a:xfrm>
            <a:off x="4616450" y="1219201"/>
            <a:ext cx="0" cy="451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5" name="Line 64"/>
          <p:cNvSpPr>
            <a:spLocks noChangeShapeType="1"/>
          </p:cNvSpPr>
          <p:nvPr/>
        </p:nvSpPr>
        <p:spPr bwMode="auto">
          <a:xfrm>
            <a:off x="5319713" y="1219200"/>
            <a:ext cx="0" cy="448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6" name="Line 65"/>
          <p:cNvSpPr>
            <a:spLocks noChangeShapeType="1"/>
          </p:cNvSpPr>
          <p:nvPr/>
        </p:nvSpPr>
        <p:spPr bwMode="auto">
          <a:xfrm>
            <a:off x="7064375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7" name="Line 66"/>
          <p:cNvSpPr>
            <a:spLocks noChangeShapeType="1"/>
          </p:cNvSpPr>
          <p:nvPr/>
        </p:nvSpPr>
        <p:spPr bwMode="auto">
          <a:xfrm>
            <a:off x="7969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8" name="Line 67"/>
          <p:cNvSpPr>
            <a:spLocks noChangeShapeType="1"/>
          </p:cNvSpPr>
          <p:nvPr/>
        </p:nvSpPr>
        <p:spPr bwMode="auto">
          <a:xfrm>
            <a:off x="87566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9" name="Line 68"/>
          <p:cNvSpPr>
            <a:spLocks noChangeShapeType="1"/>
          </p:cNvSpPr>
          <p:nvPr/>
        </p:nvSpPr>
        <p:spPr bwMode="auto">
          <a:xfrm>
            <a:off x="95694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0" name="Line 70"/>
          <p:cNvSpPr>
            <a:spLocks noChangeShapeType="1"/>
          </p:cNvSpPr>
          <p:nvPr/>
        </p:nvSpPr>
        <p:spPr bwMode="auto">
          <a:xfrm>
            <a:off x="6064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1" name="Line 71"/>
          <p:cNvSpPr>
            <a:spLocks noChangeShapeType="1"/>
          </p:cNvSpPr>
          <p:nvPr/>
        </p:nvSpPr>
        <p:spPr bwMode="auto">
          <a:xfrm>
            <a:off x="1720850" y="21447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8844" name="Rectangle 73"/>
          <p:cNvSpPr>
            <a:spLocks noChangeArrowheads="1"/>
          </p:cNvSpPr>
          <p:nvPr/>
        </p:nvSpPr>
        <p:spPr bwMode="auto">
          <a:xfrm>
            <a:off x="1720850" y="1219201"/>
            <a:ext cx="8794750" cy="451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9213" name="Line 74"/>
          <p:cNvSpPr>
            <a:spLocks noChangeShapeType="1"/>
          </p:cNvSpPr>
          <p:nvPr/>
        </p:nvSpPr>
        <p:spPr bwMode="auto">
          <a:xfrm>
            <a:off x="1720850" y="2895600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4" name="Line 75"/>
          <p:cNvSpPr>
            <a:spLocks noChangeShapeType="1"/>
          </p:cNvSpPr>
          <p:nvPr/>
        </p:nvSpPr>
        <p:spPr bwMode="auto">
          <a:xfrm>
            <a:off x="1720850" y="3641725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5" name="Line 76"/>
          <p:cNvSpPr>
            <a:spLocks noChangeShapeType="1"/>
          </p:cNvSpPr>
          <p:nvPr/>
        </p:nvSpPr>
        <p:spPr bwMode="auto">
          <a:xfrm>
            <a:off x="1720850" y="47990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 rot="15581">
            <a:off x="8128059" y="236009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18</a:t>
            </a:r>
          </a:p>
        </p:txBody>
      </p:sp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2000403" y="194723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Normalizar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729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spect="1" noChangeArrowheads="1"/>
          </p:cNvSpPr>
          <p:nvPr/>
        </p:nvSpPr>
        <p:spPr bwMode="auto">
          <a:xfrm>
            <a:off x="527378" y="2607685"/>
            <a:ext cx="5598214" cy="36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90500" indent="-190500" defTabSz="193675" eaLnBrk="0" hangingPunct="0">
              <a:spcAft>
                <a:spcPts val="300"/>
              </a:spcAft>
              <a:defRPr/>
            </a:pPr>
            <a:r>
              <a:rPr lang="pt-BR" sz="3200" b="1" dirty="0">
                <a:cs typeface="Arial" panose="020B0604020202020204" pitchFamily="34" charset="0"/>
              </a:rPr>
              <a:t>Objetivos: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Estar comprometido com:</a:t>
            </a:r>
          </a:p>
          <a:p>
            <a:pPr marL="800100" lvl="2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pt-BR" sz="2000" dirty="0">
                <a:latin typeface="Calibri" pitchFamily="34" charset="0"/>
              </a:rPr>
              <a:t>Cultura da empresa</a:t>
            </a:r>
          </a:p>
          <a:p>
            <a:pPr marL="800100" lvl="2" indent="-34290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pt-BR" sz="2000" dirty="0">
                <a:latin typeface="Calibri" pitchFamily="34" charset="0"/>
              </a:rPr>
              <a:t>Normas, regras, procedimentos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Procurar melhorias, sempre!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Partilhar visão &amp; missão com transparência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Reconhecer o esforço e encorajar a criatividade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5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Shitsuke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Manter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Disciplinar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6456363" y="3131440"/>
            <a:ext cx="5155629" cy="295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Melhorar a comunicação em geral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Atribuir responsabilidades e dar autoridade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Eduque-se a si próprio e eduque os outros continuamente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Ter paciência e persistência na educação e formação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661D114-5F9F-48AC-A47C-D0D33854BEF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035825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80050" y="3292067"/>
            <a:ext cx="6874416" cy="25316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pPr marL="228600" lvl="1">
              <a:spcBef>
                <a:spcPts val="600"/>
              </a:spcBef>
              <a:spcAft>
                <a:spcPts val="300"/>
              </a:spcAft>
              <a:tabLst>
                <a:tab pos="533400" algn="l"/>
              </a:tabLst>
              <a:defRPr/>
            </a:pPr>
            <a:r>
              <a:rPr lang="en-GB" altLang="en-US" sz="2800" b="1" dirty="0">
                <a:latin typeface="Calibri" pitchFamily="34" charset="0"/>
              </a:rPr>
              <a:t>Sistema de auditoria</a:t>
            </a: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cs typeface="Calibri"/>
              </a:rPr>
              <a:t>comparar a realidade com a norma</a:t>
            </a: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cs typeface="Calibri"/>
              </a:rPr>
              <a:t>envolver equipas interfuncionais</a:t>
            </a: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cs typeface="Calibri"/>
              </a:rPr>
              <a:t>utilizar listas de verificação</a:t>
            </a: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altLang="en-US" sz="2400" dirty="0">
                <a:cs typeface="Calibri"/>
              </a:rPr>
              <a:t>utilizar sistemas visuais para não conformidades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4294967295"/>
          </p:nvPr>
        </p:nvSpPr>
        <p:spPr>
          <a:xfrm>
            <a:off x="830283" y="3173738"/>
            <a:ext cx="2867488" cy="7540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pt-PT" altLang="en-US" sz="3200" b="1" dirty="0">
                <a:cs typeface="Arial" panose="020B0604020202020204" pitchFamily="34" charset="0"/>
              </a:rPr>
              <a:t>Como fazer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8458E596-4901-4405-8906-D77B74F01F3E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F419D1-156A-4CA8-9338-D8079A3C5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03" y="1998681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5</a:t>
            </a:r>
            <a:r>
              <a:rPr lang="en-GB" altLang="en-US" sz="4000" baseline="30000" dirty="0">
                <a:solidFill>
                  <a:schemeClr val="accent2"/>
                </a:solidFill>
                <a:latin typeface="+mn-lt"/>
              </a:rPr>
              <a:t>º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Shitsuke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Manter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Disciplinar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951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1" y="2094751"/>
            <a:ext cx="4277209" cy="32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93" y="2094751"/>
            <a:ext cx="4296740" cy="32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0493" y="4850591"/>
            <a:ext cx="4296739" cy="49347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400493" y="4937968"/>
            <a:ext cx="3141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Depois de intervenção de 5S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35311" y="4843628"/>
            <a:ext cx="4277209" cy="49347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535311" y="4931005"/>
            <a:ext cx="7790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Antes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52CBB042-75BB-4155-A840-E88B7BF31010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208259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Normalização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processos</a:t>
            </a:r>
            <a:endParaRPr lang="en-US" sz="3300" b="1" dirty="0">
              <a:latin typeface="+mn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13404" y="2896632"/>
            <a:ext cx="95839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b="1" dirty="0" err="1">
                <a:solidFill>
                  <a:schemeClr val="accent2"/>
                </a:solidFill>
                <a:latin typeface="+mn-lt"/>
                <a:cs typeface="Arial"/>
              </a:rPr>
              <a:t>Normalização</a:t>
            </a:r>
            <a:r>
              <a:rPr lang="en-GB" altLang="en-US" sz="6000" b="1" dirty="0">
                <a:solidFill>
                  <a:schemeClr val="accent2"/>
                </a:solidFill>
                <a:latin typeface="+mn-lt"/>
                <a:cs typeface="Arial"/>
              </a:rPr>
              <a:t> de </a:t>
            </a:r>
            <a:r>
              <a:rPr lang="en-GB" altLang="en-US" sz="6000" b="1" dirty="0" err="1">
                <a:solidFill>
                  <a:schemeClr val="accent2"/>
                </a:solidFill>
                <a:latin typeface="+mn-lt"/>
                <a:cs typeface="Arial"/>
              </a:rPr>
              <a:t>processos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Arial"/>
              </a:rPr>
              <a:t> </a:t>
            </a:r>
            <a:endParaRPr lang="pt-PT" altLang="en-US" sz="6000" b="1" dirty="0">
              <a:solidFill>
                <a:schemeClr val="accent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635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122025" y="2228845"/>
            <a:ext cx="3723906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altLang="nl-NL" sz="2400" dirty="0">
                <a:solidFill>
                  <a:srgbClr val="222222"/>
                </a:solidFill>
              </a:rPr>
              <a:t>Qualidade das normas concebidas numa pirâmide de três níveis</a:t>
            </a:r>
            <a:endParaRPr lang="nl-NL" sz="24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2628AAF-6B7A-45A2-A1CA-146F5459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65" y="2159318"/>
            <a:ext cx="5608416" cy="4121017"/>
          </a:xfrm>
          <a:prstGeom prst="flowChartExtra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r>
              <a:rPr lang="nl-NL" sz="2400" b="1" dirty="0">
                <a:solidFill>
                  <a:prstClr val="white"/>
                </a:solidFill>
              </a:rPr>
              <a:t>FAILSAFE</a:t>
            </a: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r>
              <a:rPr lang="nl-NL" sz="2400" b="1" dirty="0">
                <a:solidFill>
                  <a:prstClr val="white"/>
                </a:solidFill>
              </a:rPr>
              <a:t>MEIOS DE ORIENTAÇÃO</a:t>
            </a: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r>
              <a:rPr lang="nl-NL" sz="2400" b="1" dirty="0">
                <a:solidFill>
                  <a:prstClr val="white"/>
                </a:solidFill>
              </a:rPr>
              <a:t>FERRAMENTAS </a:t>
            </a: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r>
              <a:rPr lang="nl-NL" sz="2400" b="1" dirty="0">
                <a:solidFill>
                  <a:prstClr val="white"/>
                </a:solidFill>
              </a:rPr>
              <a:t> </a:t>
            </a: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endParaRPr lang="nl-NL" sz="2400" b="1" dirty="0">
              <a:solidFill>
                <a:prstClr val="white"/>
              </a:solidFill>
            </a:endParaRPr>
          </a:p>
          <a:p>
            <a:pPr lvl="0" algn="ctr"/>
            <a:r>
              <a:rPr lang="nl-NL" sz="2400" b="1" dirty="0">
                <a:solidFill>
                  <a:prstClr val="white"/>
                </a:solidFill>
              </a:rPr>
              <a:t>       </a:t>
            </a:r>
            <a:br>
              <a:rPr lang="nl-NL" sz="2400" b="1" dirty="0">
                <a:solidFill>
                  <a:prstClr val="black"/>
                </a:solidFill>
              </a:rPr>
            </a:br>
            <a:endParaRPr lang="nl-NL" sz="2400" b="1" dirty="0">
              <a:solidFill>
                <a:prstClr val="white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5FDD19-9C54-49AA-920B-8D6C5116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26" y="2016291"/>
            <a:ext cx="2276328" cy="13976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F54A20-2BAE-4A4B-8946-952A59ACE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39" y="3386332"/>
            <a:ext cx="2276529" cy="14049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A7C3B2-5445-44B9-80CB-519375CC7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56" y="4801459"/>
            <a:ext cx="2340624" cy="1400841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5142920" y="5035367"/>
            <a:ext cx="3893382" cy="81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6237514" y="3517800"/>
            <a:ext cx="816429" cy="1114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6266465" y="3425748"/>
            <a:ext cx="1667832" cy="162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tsikko 1">
            <a:extLst>
              <a:ext uri="{FF2B5EF4-FFF2-40B4-BE49-F238E27FC236}">
                <a16:creationId xmlns:a16="http://schemas.microsoft.com/office/drawing/2014/main" id="{73C0B198-7070-4AEC-802F-A7ABAF9BFBFE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Normalização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processos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607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9862" y="1998993"/>
            <a:ext cx="757182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altLang="nl-NL" sz="3200" b="1" dirty="0">
                <a:solidFill>
                  <a:srgbClr val="222222"/>
                </a:solidFill>
              </a:rPr>
              <a:t>O poder da normalização é...</a:t>
            </a:r>
            <a:endParaRPr lang="nl-NL" altLang="nl-NL" sz="3200" b="1" dirty="0">
              <a:cs typeface="Calibri"/>
            </a:endParaRPr>
          </a:p>
        </p:txBody>
      </p:sp>
      <p:pic>
        <p:nvPicPr>
          <p:cNvPr id="3" name="Picture 6" descr="woenselsemakrtmetwittelij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5" y="2717562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verstroming_260011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34" y="3099917"/>
            <a:ext cx="3211286" cy="210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748096" y="4745221"/>
            <a:ext cx="2575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400" dirty="0"/>
              <a:t>1) Tornar os desvios visíveis</a:t>
            </a:r>
          </a:p>
        </p:txBody>
      </p:sp>
      <p:sp>
        <p:nvSpPr>
          <p:cNvPr id="6" name="Rechthoek 5"/>
          <p:cNvSpPr/>
          <p:nvPr/>
        </p:nvSpPr>
        <p:spPr>
          <a:xfrm>
            <a:off x="3427337" y="5303786"/>
            <a:ext cx="3900790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nl-NL" sz="2400" dirty="0"/>
              <a:t>2) </a:t>
            </a:r>
            <a:r>
              <a:rPr lang="pt-BR" sz="2400" dirty="0"/>
              <a:t>Assumir o trabalho ou formar novos empregados </a:t>
            </a:r>
            <a:r>
              <a:rPr lang="nl-NL" sz="2400" dirty="0"/>
              <a:t> </a:t>
            </a:r>
          </a:p>
        </p:txBody>
      </p:sp>
      <p:sp>
        <p:nvSpPr>
          <p:cNvPr id="7" name="Rechthoek 6"/>
          <p:cNvSpPr/>
          <p:nvPr/>
        </p:nvSpPr>
        <p:spPr>
          <a:xfrm>
            <a:off x="7014176" y="4745221"/>
            <a:ext cx="4979574" cy="5059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nl-NL" sz="2400" dirty="0"/>
              <a:t>3) Não há melhoria sem normalização</a:t>
            </a:r>
            <a:r>
              <a:rPr lang="nl-NL" dirty="0">
                <a:latin typeface="Arial"/>
                <a:cs typeface="Arial"/>
              </a:rPr>
              <a:t> </a:t>
            </a:r>
            <a:endParaRPr lang="nl-NL" dirty="0">
              <a:latin typeface="Arial" charset="0"/>
              <a:cs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FCEB6-51B9-49FD-818A-2EA146CD66E5}"/>
              </a:ext>
            </a:extLst>
          </p:cNvPr>
          <p:cNvGrpSpPr/>
          <p:nvPr/>
        </p:nvGrpSpPr>
        <p:grpSpPr>
          <a:xfrm>
            <a:off x="6961415" y="2706646"/>
            <a:ext cx="5032335" cy="1916777"/>
            <a:chOff x="6961415" y="2706646"/>
            <a:chExt cx="5032335" cy="1916777"/>
          </a:xfrm>
        </p:grpSpPr>
        <p:sp>
          <p:nvSpPr>
            <p:cNvPr id="8" name="Rectangle 32"/>
            <p:cNvSpPr>
              <a:spLocks noChangeArrowheads="1"/>
            </p:cNvSpPr>
            <p:nvPr/>
          </p:nvSpPr>
          <p:spPr bwMode="auto">
            <a:xfrm rot="16200000">
              <a:off x="6352608" y="3635422"/>
              <a:ext cx="15843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nl-NL" sz="1800" b="1" dirty="0" err="1">
                  <a:latin typeface="Arial Narrow" panose="020B0606020202030204" pitchFamily="34" charset="0"/>
                </a:rPr>
                <a:t>Melhoria</a:t>
              </a:r>
              <a:endParaRPr lang="en-GB" altLang="nl-NL" sz="1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Line 29"/>
            <p:cNvSpPr>
              <a:spLocks noChangeShapeType="1"/>
            </p:cNvSpPr>
            <p:nvPr/>
          </p:nvSpPr>
          <p:spPr bwMode="auto">
            <a:xfrm>
              <a:off x="7445147" y="3026615"/>
              <a:ext cx="0" cy="1511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" name="Line 30"/>
            <p:cNvSpPr>
              <a:spLocks noChangeShapeType="1"/>
            </p:cNvSpPr>
            <p:nvPr/>
          </p:nvSpPr>
          <p:spPr bwMode="auto">
            <a:xfrm>
              <a:off x="7445147" y="4537915"/>
              <a:ext cx="3384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9013872" y="3994142"/>
              <a:ext cx="29798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762000" eaLnBrk="0" hangingPunct="0">
                <a:spcBef>
                  <a:spcPct val="20000"/>
                </a:spcBef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227567"/>
                </a:buClr>
                <a:buSzPct val="80000"/>
                <a:buFontTx/>
                <a:buNone/>
              </a:pPr>
              <a:r>
                <a:rPr lang="en-US" altLang="nl-NL" sz="1600" b="1" dirty="0">
                  <a:solidFill>
                    <a:srgbClr val="FF3300"/>
                  </a:solidFill>
                  <a:latin typeface="Arial Narrow" panose="020B0606020202030204" pitchFamily="34" charset="0"/>
                </a:rPr>
                <a:t>Sem                    </a:t>
              </a:r>
              <a:r>
                <a:rPr lang="en-US" altLang="nl-NL" sz="160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Com </a:t>
              </a:r>
              <a:r>
                <a:rPr lang="en-US" altLang="nl-NL" sz="1600" b="1" dirty="0" err="1">
                  <a:solidFill>
                    <a:srgbClr val="00B050"/>
                  </a:solidFill>
                  <a:latin typeface="Arial Narrow" panose="020B0606020202030204" pitchFamily="34" charset="0"/>
                </a:rPr>
                <a:t>normalização</a:t>
              </a:r>
              <a:endParaRPr lang="nl-NL" altLang="nl-NL" sz="1600" b="1" dirty="0">
                <a:solidFill>
                  <a:srgbClr val="33CC33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Line 27"/>
            <p:cNvSpPr>
              <a:spLocks noChangeShapeType="1"/>
            </p:cNvSpPr>
            <p:nvPr/>
          </p:nvSpPr>
          <p:spPr bwMode="auto">
            <a:xfrm>
              <a:off x="9939220" y="3547828"/>
              <a:ext cx="0" cy="107559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 flipH="1">
              <a:off x="10277448" y="2706646"/>
              <a:ext cx="25400" cy="1839913"/>
            </a:xfrm>
            <a:prstGeom prst="line">
              <a:avLst/>
            </a:prstGeom>
            <a:noFill/>
            <a:ln w="50800">
              <a:solidFill>
                <a:srgbClr val="00DC00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7805963" y="4079834"/>
              <a:ext cx="0" cy="466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7805963" y="4092761"/>
              <a:ext cx="612775" cy="0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7825806" y="4161369"/>
              <a:ext cx="573087" cy="1714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8442381" y="3627623"/>
              <a:ext cx="0" cy="465138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8400810" y="3949480"/>
              <a:ext cx="573087" cy="1714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8398893" y="3627623"/>
              <a:ext cx="612775" cy="0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8997947" y="3162485"/>
              <a:ext cx="0" cy="465138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9011668" y="3189448"/>
              <a:ext cx="612775" cy="0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9632833" y="2724310"/>
              <a:ext cx="0" cy="465138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9632833" y="2791217"/>
              <a:ext cx="612775" cy="0"/>
            </a:xfrm>
            <a:prstGeom prst="line">
              <a:avLst/>
            </a:prstGeom>
            <a:noFill/>
            <a:ln w="12700">
              <a:solidFill>
                <a:srgbClr val="00DC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8947022" y="3676224"/>
              <a:ext cx="0" cy="4651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8398893" y="3889978"/>
              <a:ext cx="0" cy="4651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8961038" y="3746504"/>
              <a:ext cx="542925" cy="1714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flipV="1">
              <a:off x="9470625" y="3395054"/>
              <a:ext cx="0" cy="4651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>
              <a:off x="9483833" y="3420344"/>
              <a:ext cx="542925" cy="1714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4" name="Otsikko 1">
            <a:extLst>
              <a:ext uri="{FF2B5EF4-FFF2-40B4-BE49-F238E27FC236}">
                <a16:creationId xmlns:a16="http://schemas.microsoft.com/office/drawing/2014/main" id="{C840AF7D-9D86-4AF6-A158-76F051DB78FA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Normalização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processos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8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8317" y="2006176"/>
            <a:ext cx="916577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sz="2400" b="1" dirty="0"/>
              <a:t>Ao determinar uma norma, preste atenção a:</a:t>
            </a:r>
          </a:p>
        </p:txBody>
      </p:sp>
      <p:sp>
        <p:nvSpPr>
          <p:cNvPr id="3" name="Rechthoek 2"/>
          <p:cNvSpPr/>
          <p:nvPr/>
        </p:nvSpPr>
        <p:spPr>
          <a:xfrm>
            <a:off x="1223036" y="2479893"/>
            <a:ext cx="9771276" cy="36471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sz="2400" b="1" dirty="0"/>
              <a:t>1. Como é que os empregados trabalham?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5W1H: Quem, O quê, Onde, Quando, Porquê e Como?</a:t>
            </a:r>
          </a:p>
          <a:p>
            <a:r>
              <a:rPr lang="pt-BR" sz="2400" b="1" dirty="0"/>
              <a:t>2. Como é que os empregados trabalham em conjunto?</a:t>
            </a:r>
          </a:p>
          <a:p>
            <a:r>
              <a:rPr lang="pt-BR" sz="2000" dirty="0"/>
              <a:t>As tarefas e a autorização são claras.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A divisão do trabalho é clara.</a:t>
            </a:r>
          </a:p>
          <a:p>
            <a:r>
              <a:rPr lang="pt-BR" sz="2400" b="1" dirty="0"/>
              <a:t>3. Como é o fluxo de informação e material?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Rotas fixas, simples e diretas.</a:t>
            </a:r>
          </a:p>
          <a:p>
            <a:r>
              <a:rPr lang="pt-BR" sz="2400" b="1" dirty="0"/>
              <a:t>4. Há uma melhoria contínua?</a:t>
            </a:r>
          </a:p>
          <a:p>
            <a:r>
              <a:rPr lang="pt-BR" sz="2000" dirty="0"/>
              <a:t>Desvios/anormalidades claros?</a:t>
            </a:r>
          </a:p>
          <a:p>
            <a:r>
              <a:rPr lang="pt-BR" sz="2000" dirty="0"/>
              <a:t>Corrigindo e utilizando ações preventivas.</a:t>
            </a:r>
            <a:endParaRPr lang="nl-NL" sz="1600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E824491D-6F1D-4D00-AD5C-5CC45090DC2C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Normalização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processos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388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20612" y="1998492"/>
            <a:ext cx="7195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nl-NL" sz="3200" b="1" dirty="0"/>
              <a:t>Corrigir e utilizar ações preventivas.</a:t>
            </a:r>
            <a:endParaRPr lang="nl-NL" sz="3200" b="1" dirty="0"/>
          </a:p>
        </p:txBody>
      </p:sp>
      <p:pic>
        <p:nvPicPr>
          <p:cNvPr id="3" name="Picture 2" descr="http://1.bp.blogspot.com/-l-LwfOJ87rc/T5J9JSS44uI/AAAAAAAAACk/l8VoKr_0fUU/s1600/proces_klei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43" y="3090994"/>
            <a:ext cx="2797002" cy="18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padnaarleven.nl/wp-content/uploads/schelden-EQUAL-MONE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21" y="2553931"/>
            <a:ext cx="2178261" cy="24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436403" y="4971509"/>
            <a:ext cx="4659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800" dirty="0"/>
              <a:t>Normalização de Processos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979898C-43A4-4C54-80C6-715F0712AE02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Normalização</a:t>
            </a:r>
            <a:r>
              <a:rPr lang="en-US" sz="3300" b="1" dirty="0">
                <a:latin typeface="+mn-lt"/>
              </a:rPr>
              <a:t> de </a:t>
            </a:r>
            <a:r>
              <a:rPr lang="en-US" sz="3300" b="1" dirty="0" err="1">
                <a:latin typeface="+mn-lt"/>
              </a:rPr>
              <a:t>processos</a:t>
            </a:r>
            <a:endParaRPr lang="en-US" sz="3300" b="1" dirty="0">
              <a:latin typeface="+mn-lt"/>
            </a:endParaRP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C585E7D4-74DE-4598-9D3C-0972D294FD6C}"/>
              </a:ext>
            </a:extLst>
          </p:cNvPr>
          <p:cNvSpPr/>
          <p:nvPr/>
        </p:nvSpPr>
        <p:spPr>
          <a:xfrm>
            <a:off x="6248400" y="4976770"/>
            <a:ext cx="4659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altLang="nl-NL" sz="2800" dirty="0"/>
              <a:t>Normalização de Tarefas</a:t>
            </a:r>
          </a:p>
        </p:txBody>
      </p:sp>
    </p:spTree>
    <p:extLst>
      <p:ext uri="{BB962C8B-B14F-4D97-AF65-F5344CB8AC3E}">
        <p14:creationId xmlns:p14="http://schemas.microsoft.com/office/powerpoint/2010/main" val="198447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13404" y="2896632"/>
            <a:ext cx="95839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chemeClr val="accent2"/>
                </a:solidFill>
                <a:latin typeface="+mn-lt"/>
                <a:cs typeface="Arial"/>
              </a:rPr>
              <a:t>5S: </a:t>
            </a:r>
            <a:r>
              <a:rPr lang="en-GB" sz="6000" dirty="0" err="1">
                <a:solidFill>
                  <a:schemeClr val="accent2"/>
                </a:solidFill>
                <a:latin typeface="+mn-lt"/>
                <a:cs typeface="Calibri"/>
              </a:rPr>
              <a:t>Organização</a:t>
            </a:r>
            <a:r>
              <a:rPr lang="en-GB" sz="6000" dirty="0">
                <a:solidFill>
                  <a:schemeClr val="accent2"/>
                </a:solidFill>
                <a:latin typeface="+mn-lt"/>
                <a:cs typeface="Calibri"/>
              </a:rPr>
              <a:t> do </a:t>
            </a:r>
            <a:r>
              <a:rPr lang="en-GB" sz="6000" dirty="0" err="1">
                <a:solidFill>
                  <a:schemeClr val="accent2"/>
                </a:solidFill>
                <a:latin typeface="+mn-lt"/>
                <a:cs typeface="Calibri"/>
              </a:rPr>
              <a:t>trabalho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Arial"/>
              </a:rPr>
              <a:t> </a:t>
            </a:r>
            <a:endParaRPr lang="pt-PT" altLang="en-US" sz="6000" b="1" dirty="0">
              <a:solidFill>
                <a:schemeClr val="accent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79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52232A15-0DFE-4BC9-A43E-A583DFA56C35}"/>
              </a:ext>
            </a:extLst>
          </p:cNvPr>
          <p:cNvSpPr txBox="1">
            <a:spLocks/>
          </p:cNvSpPr>
          <p:nvPr/>
        </p:nvSpPr>
        <p:spPr>
          <a:xfrm>
            <a:off x="612560" y="2213629"/>
            <a:ext cx="5483440" cy="296514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PT" sz="4000" dirty="0"/>
              <a:t>T03-Ga Números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PT" sz="4000" dirty="0"/>
              <a:t>T03-Gb Avião de papel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63645-4FF4-4C35-B491-80F36F93B1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9" y="2191440"/>
            <a:ext cx="2987336" cy="29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65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13404" y="2896632"/>
            <a:ext cx="95839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b="1" dirty="0" err="1">
                <a:solidFill>
                  <a:schemeClr val="accent2"/>
                </a:solidFill>
                <a:latin typeface="+mn-lt"/>
                <a:cs typeface="Arial"/>
              </a:rPr>
              <a:t>Fluxo</a:t>
            </a:r>
            <a:r>
              <a:rPr lang="en-GB" altLang="en-US" sz="6000" b="1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en-GB" altLang="en-US" sz="6000" b="1" dirty="0" err="1">
                <a:solidFill>
                  <a:schemeClr val="accent2"/>
                </a:solidFill>
                <a:latin typeface="+mn-lt"/>
                <a:cs typeface="Arial"/>
              </a:rPr>
              <a:t>Contínuo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Arial"/>
              </a:rPr>
              <a:t> </a:t>
            </a:r>
            <a:endParaRPr lang="pt-PT" altLang="en-US" sz="6000" b="1" dirty="0">
              <a:solidFill>
                <a:schemeClr val="accent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327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2000403" y="1814069"/>
            <a:ext cx="8198668" cy="8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Aft>
                <a:spcPts val="600"/>
              </a:spcAft>
            </a:pPr>
            <a:r>
              <a:rPr lang="pt-BR" altLang="en-US" sz="2400" dirty="0">
                <a:solidFill>
                  <a:schemeClr val="accent2"/>
                </a:solidFill>
                <a:latin typeface="+mn-lt"/>
              </a:rPr>
              <a:t>Colocar os produtos, processos, serviços e informação num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3200" b="1" dirty="0" err="1">
                <a:solidFill>
                  <a:schemeClr val="accent2"/>
                </a:solidFill>
                <a:latin typeface="+mn-lt"/>
              </a:rPr>
              <a:t>Fluxo</a:t>
            </a:r>
            <a:r>
              <a:rPr lang="en-GB" altLang="en-US" sz="32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3200" b="1" dirty="0" err="1">
                <a:solidFill>
                  <a:schemeClr val="accent2"/>
                </a:solidFill>
                <a:latin typeface="+mn-lt"/>
              </a:rPr>
              <a:t>Contínuo</a:t>
            </a:r>
            <a:endParaRPr lang="pt-PT" alt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8407" b="4025"/>
          <a:stretch/>
        </p:blipFill>
        <p:spPr>
          <a:xfrm>
            <a:off x="6258109" y="3204342"/>
            <a:ext cx="5347469" cy="1802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2167"/>
          <a:stretch/>
        </p:blipFill>
        <p:spPr>
          <a:xfrm>
            <a:off x="593639" y="3194294"/>
            <a:ext cx="5347469" cy="1812970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FBBB55D-87C1-4B00-9CD4-EC449ADBCA1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0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585795" y="2581451"/>
            <a:ext cx="5502099" cy="336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pt-PT" altLang="en-US" sz="2800" b="1" spc="10" dirty="0">
                <a:solidFill>
                  <a:srgbClr val="231F20"/>
                </a:solidFill>
                <a:latin typeface="+mn-lt"/>
                <a:ea typeface="Times New Roman" panose="02020603050405020304" pitchFamily="18" charset="0"/>
                <a:cs typeface="+mn-cs"/>
              </a:rPr>
              <a:t>Vantagens: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200" dirty="0">
                <a:latin typeface="Calibri"/>
                <a:cs typeface="Calibri"/>
              </a:rPr>
              <a:t>Redução da resposta e do tempo de entrega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200" dirty="0">
                <a:latin typeface="Calibri"/>
                <a:cs typeface="Calibri"/>
              </a:rPr>
              <a:t>Redução do tempo de transporte e armazenamento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200" dirty="0">
                <a:latin typeface="Calibri"/>
                <a:cs typeface="Calibri"/>
              </a:rPr>
              <a:t>Velocidade na deteção de defeitos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200" dirty="0">
                <a:latin typeface="Calibri"/>
                <a:cs typeface="Calibri"/>
              </a:rPr>
              <a:t>Redução de amortecedores intermédios (zero amortecedores é o ideal, mas...)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200" dirty="0">
                <a:latin typeface="Calibri"/>
                <a:cs typeface="Calibri"/>
              </a:rPr>
              <a:t>Redução de custos</a:t>
            </a:r>
            <a:endParaRPr lang="en-US" altLang="en-US" sz="22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3824" y="2576086"/>
            <a:ext cx="5007708" cy="25019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pt-BR" sz="3600" dirty="0"/>
              <a:t>A produção baseada no fluxo contínuo tem um </a:t>
            </a:r>
            <a:r>
              <a:rPr lang="pt-BR" sz="3600" b="1" u="sng" dirty="0"/>
              <a:t>mínimo de desperdício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DA151562-2713-4C05-8161-A1514A21E80F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286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0417" y="1913660"/>
            <a:ext cx="4872491" cy="2101073"/>
            <a:chOff x="1414010" y="1052513"/>
            <a:chExt cx="4872491" cy="2101073"/>
          </a:xfrm>
        </p:grpSpPr>
        <p:grpSp>
          <p:nvGrpSpPr>
            <p:cNvPr id="91147" name="Group 4"/>
            <p:cNvGrpSpPr>
              <a:grpSpLocks/>
            </p:cNvGrpSpPr>
            <p:nvPr/>
          </p:nvGrpSpPr>
          <p:grpSpPr bwMode="auto">
            <a:xfrm>
              <a:off x="1555751" y="1052513"/>
              <a:ext cx="4730750" cy="1765300"/>
              <a:chOff x="249" y="1026"/>
              <a:chExt cx="2980" cy="1112"/>
            </a:xfrm>
          </p:grpSpPr>
          <p:sp>
            <p:nvSpPr>
              <p:cNvPr id="92202" name="Freeform 5"/>
              <p:cNvSpPr>
                <a:spLocks/>
              </p:cNvSpPr>
              <p:nvPr/>
            </p:nvSpPr>
            <p:spPr bwMode="auto">
              <a:xfrm>
                <a:off x="420" y="1551"/>
                <a:ext cx="2786" cy="579"/>
              </a:xfrm>
              <a:custGeom>
                <a:avLst/>
                <a:gdLst>
                  <a:gd name="T0" fmla="*/ 18 w 2786"/>
                  <a:gd name="T1" fmla="*/ 2 h 748"/>
                  <a:gd name="T2" fmla="*/ 10 w 2786"/>
                  <a:gd name="T3" fmla="*/ 2 h 748"/>
                  <a:gd name="T4" fmla="*/ 80 w 2786"/>
                  <a:gd name="T5" fmla="*/ 2 h 748"/>
                  <a:gd name="T6" fmla="*/ 156 w 2786"/>
                  <a:gd name="T7" fmla="*/ 2 h 748"/>
                  <a:gd name="T8" fmla="*/ 300 w 2786"/>
                  <a:gd name="T9" fmla="*/ 2 h 748"/>
                  <a:gd name="T10" fmla="*/ 434 w 2786"/>
                  <a:gd name="T11" fmla="*/ 2 h 748"/>
                  <a:gd name="T12" fmla="*/ 612 w 2786"/>
                  <a:gd name="T13" fmla="*/ 2 h 748"/>
                  <a:gd name="T14" fmla="*/ 794 w 2786"/>
                  <a:gd name="T15" fmla="*/ 2 h 748"/>
                  <a:gd name="T16" fmla="*/ 968 w 2786"/>
                  <a:gd name="T17" fmla="*/ 2 h 748"/>
                  <a:gd name="T18" fmla="*/ 1176 w 2786"/>
                  <a:gd name="T19" fmla="*/ 2 h 748"/>
                  <a:gd name="T20" fmla="*/ 1368 w 2786"/>
                  <a:gd name="T21" fmla="*/ 2 h 748"/>
                  <a:gd name="T22" fmla="*/ 1598 w 2786"/>
                  <a:gd name="T23" fmla="*/ 2 h 748"/>
                  <a:gd name="T24" fmla="*/ 1770 w 2786"/>
                  <a:gd name="T25" fmla="*/ 2 h 748"/>
                  <a:gd name="T26" fmla="*/ 1974 w 2786"/>
                  <a:gd name="T27" fmla="*/ 2 h 748"/>
                  <a:gd name="T28" fmla="*/ 2170 w 2786"/>
                  <a:gd name="T29" fmla="*/ 2 h 748"/>
                  <a:gd name="T30" fmla="*/ 2338 w 2786"/>
                  <a:gd name="T31" fmla="*/ 2 h 748"/>
                  <a:gd name="T32" fmla="*/ 2552 w 2786"/>
                  <a:gd name="T33" fmla="*/ 2 h 748"/>
                  <a:gd name="T34" fmla="*/ 2760 w 2786"/>
                  <a:gd name="T35" fmla="*/ 2 h 748"/>
                  <a:gd name="T36" fmla="*/ 2646 w 2786"/>
                  <a:gd name="T37" fmla="*/ 9 h 748"/>
                  <a:gd name="T38" fmla="*/ 2506 w 2786"/>
                  <a:gd name="T39" fmla="*/ 20 h 748"/>
                  <a:gd name="T40" fmla="*/ 2302 w 2786"/>
                  <a:gd name="T41" fmla="*/ 33 h 748"/>
                  <a:gd name="T42" fmla="*/ 2084 w 2786"/>
                  <a:gd name="T43" fmla="*/ 44 h 748"/>
                  <a:gd name="T44" fmla="*/ 1724 w 2786"/>
                  <a:gd name="T45" fmla="*/ 52 h 748"/>
                  <a:gd name="T46" fmla="*/ 1448 w 2786"/>
                  <a:gd name="T47" fmla="*/ 57 h 748"/>
                  <a:gd name="T48" fmla="*/ 1272 w 2786"/>
                  <a:gd name="T49" fmla="*/ 57 h 748"/>
                  <a:gd name="T50" fmla="*/ 1116 w 2786"/>
                  <a:gd name="T51" fmla="*/ 57 h 748"/>
                  <a:gd name="T52" fmla="*/ 994 w 2786"/>
                  <a:gd name="T53" fmla="*/ 54 h 748"/>
                  <a:gd name="T54" fmla="*/ 846 w 2786"/>
                  <a:gd name="T55" fmla="*/ 49 h 748"/>
                  <a:gd name="T56" fmla="*/ 746 w 2786"/>
                  <a:gd name="T57" fmla="*/ 43 h 748"/>
                  <a:gd name="T58" fmla="*/ 598 w 2786"/>
                  <a:gd name="T59" fmla="*/ 34 h 748"/>
                  <a:gd name="T60" fmla="*/ 464 w 2786"/>
                  <a:gd name="T61" fmla="*/ 26 h 748"/>
                  <a:gd name="T62" fmla="*/ 384 w 2786"/>
                  <a:gd name="T63" fmla="*/ 22 h 748"/>
                  <a:gd name="T64" fmla="*/ 274 w 2786"/>
                  <a:gd name="T65" fmla="*/ 15 h 748"/>
                  <a:gd name="T66" fmla="*/ 150 w 2786"/>
                  <a:gd name="T67" fmla="*/ 9 h 748"/>
                  <a:gd name="T68" fmla="*/ 76 w 2786"/>
                  <a:gd name="T69" fmla="*/ 4 h 748"/>
                  <a:gd name="T70" fmla="*/ 18 w 2786"/>
                  <a:gd name="T71" fmla="*/ 2 h 7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86"/>
                  <a:gd name="T109" fmla="*/ 0 h 748"/>
                  <a:gd name="T110" fmla="*/ 2786 w 2786"/>
                  <a:gd name="T111" fmla="*/ 748 h 7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86" h="748">
                    <a:moveTo>
                      <a:pt x="18" y="17"/>
                    </a:moveTo>
                    <a:cubicBezTo>
                      <a:pt x="10" y="10"/>
                      <a:pt x="0" y="25"/>
                      <a:pt x="10" y="23"/>
                    </a:cubicBezTo>
                    <a:cubicBezTo>
                      <a:pt x="20" y="21"/>
                      <a:pt x="56" y="6"/>
                      <a:pt x="80" y="5"/>
                    </a:cubicBezTo>
                    <a:cubicBezTo>
                      <a:pt x="104" y="4"/>
                      <a:pt x="119" y="13"/>
                      <a:pt x="156" y="15"/>
                    </a:cubicBezTo>
                    <a:cubicBezTo>
                      <a:pt x="193" y="17"/>
                      <a:pt x="254" y="12"/>
                      <a:pt x="300" y="15"/>
                    </a:cubicBezTo>
                    <a:cubicBezTo>
                      <a:pt x="346" y="18"/>
                      <a:pt x="382" y="34"/>
                      <a:pt x="434" y="33"/>
                    </a:cubicBezTo>
                    <a:cubicBezTo>
                      <a:pt x="486" y="32"/>
                      <a:pt x="552" y="7"/>
                      <a:pt x="612" y="7"/>
                    </a:cubicBezTo>
                    <a:cubicBezTo>
                      <a:pt x="672" y="7"/>
                      <a:pt x="735" y="33"/>
                      <a:pt x="794" y="33"/>
                    </a:cubicBezTo>
                    <a:cubicBezTo>
                      <a:pt x="853" y="33"/>
                      <a:pt x="904" y="9"/>
                      <a:pt x="968" y="9"/>
                    </a:cubicBezTo>
                    <a:cubicBezTo>
                      <a:pt x="1032" y="9"/>
                      <a:pt x="1109" y="32"/>
                      <a:pt x="1176" y="33"/>
                    </a:cubicBezTo>
                    <a:cubicBezTo>
                      <a:pt x="1243" y="34"/>
                      <a:pt x="1298" y="15"/>
                      <a:pt x="1368" y="15"/>
                    </a:cubicBezTo>
                    <a:cubicBezTo>
                      <a:pt x="1438" y="15"/>
                      <a:pt x="1531" y="32"/>
                      <a:pt x="1598" y="31"/>
                    </a:cubicBezTo>
                    <a:cubicBezTo>
                      <a:pt x="1665" y="30"/>
                      <a:pt x="1707" y="7"/>
                      <a:pt x="1770" y="7"/>
                    </a:cubicBezTo>
                    <a:cubicBezTo>
                      <a:pt x="1833" y="7"/>
                      <a:pt x="1907" y="31"/>
                      <a:pt x="1974" y="31"/>
                    </a:cubicBezTo>
                    <a:cubicBezTo>
                      <a:pt x="2041" y="31"/>
                      <a:pt x="2109" y="7"/>
                      <a:pt x="2170" y="7"/>
                    </a:cubicBezTo>
                    <a:cubicBezTo>
                      <a:pt x="2231" y="7"/>
                      <a:pt x="2274" y="30"/>
                      <a:pt x="2338" y="29"/>
                    </a:cubicBezTo>
                    <a:cubicBezTo>
                      <a:pt x="2402" y="28"/>
                      <a:pt x="2482" y="5"/>
                      <a:pt x="2552" y="3"/>
                    </a:cubicBezTo>
                    <a:cubicBezTo>
                      <a:pt x="2622" y="1"/>
                      <a:pt x="2744" y="0"/>
                      <a:pt x="2760" y="19"/>
                    </a:cubicBezTo>
                    <a:cubicBezTo>
                      <a:pt x="2786" y="15"/>
                      <a:pt x="2688" y="77"/>
                      <a:pt x="2646" y="117"/>
                    </a:cubicBezTo>
                    <a:cubicBezTo>
                      <a:pt x="2604" y="157"/>
                      <a:pt x="2563" y="204"/>
                      <a:pt x="2506" y="257"/>
                    </a:cubicBezTo>
                    <a:cubicBezTo>
                      <a:pt x="2449" y="310"/>
                      <a:pt x="2372" y="382"/>
                      <a:pt x="2302" y="433"/>
                    </a:cubicBezTo>
                    <a:cubicBezTo>
                      <a:pt x="2232" y="484"/>
                      <a:pt x="2180" y="521"/>
                      <a:pt x="2084" y="561"/>
                    </a:cubicBezTo>
                    <a:cubicBezTo>
                      <a:pt x="1988" y="601"/>
                      <a:pt x="1830" y="643"/>
                      <a:pt x="1724" y="671"/>
                    </a:cubicBezTo>
                    <a:cubicBezTo>
                      <a:pt x="1618" y="699"/>
                      <a:pt x="1523" y="714"/>
                      <a:pt x="1448" y="727"/>
                    </a:cubicBezTo>
                    <a:cubicBezTo>
                      <a:pt x="1373" y="740"/>
                      <a:pt x="1327" y="746"/>
                      <a:pt x="1272" y="747"/>
                    </a:cubicBezTo>
                    <a:cubicBezTo>
                      <a:pt x="1217" y="748"/>
                      <a:pt x="1162" y="743"/>
                      <a:pt x="1116" y="735"/>
                    </a:cubicBezTo>
                    <a:cubicBezTo>
                      <a:pt x="1070" y="727"/>
                      <a:pt x="1039" y="717"/>
                      <a:pt x="994" y="699"/>
                    </a:cubicBezTo>
                    <a:cubicBezTo>
                      <a:pt x="949" y="681"/>
                      <a:pt x="887" y="650"/>
                      <a:pt x="846" y="627"/>
                    </a:cubicBezTo>
                    <a:cubicBezTo>
                      <a:pt x="805" y="604"/>
                      <a:pt x="787" y="590"/>
                      <a:pt x="746" y="559"/>
                    </a:cubicBezTo>
                    <a:cubicBezTo>
                      <a:pt x="705" y="528"/>
                      <a:pt x="645" y="479"/>
                      <a:pt x="598" y="443"/>
                    </a:cubicBezTo>
                    <a:cubicBezTo>
                      <a:pt x="551" y="407"/>
                      <a:pt x="500" y="368"/>
                      <a:pt x="464" y="341"/>
                    </a:cubicBezTo>
                    <a:cubicBezTo>
                      <a:pt x="428" y="314"/>
                      <a:pt x="416" y="305"/>
                      <a:pt x="384" y="281"/>
                    </a:cubicBezTo>
                    <a:cubicBezTo>
                      <a:pt x="352" y="257"/>
                      <a:pt x="313" y="228"/>
                      <a:pt x="274" y="199"/>
                    </a:cubicBezTo>
                    <a:cubicBezTo>
                      <a:pt x="235" y="170"/>
                      <a:pt x="183" y="131"/>
                      <a:pt x="150" y="107"/>
                    </a:cubicBezTo>
                    <a:cubicBezTo>
                      <a:pt x="117" y="83"/>
                      <a:pt x="98" y="72"/>
                      <a:pt x="76" y="57"/>
                    </a:cubicBezTo>
                    <a:cubicBezTo>
                      <a:pt x="54" y="42"/>
                      <a:pt x="30" y="25"/>
                      <a:pt x="18" y="1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3" name="Freeform 6"/>
              <p:cNvSpPr>
                <a:spLocks/>
              </p:cNvSpPr>
              <p:nvPr/>
            </p:nvSpPr>
            <p:spPr bwMode="auto">
              <a:xfrm>
                <a:off x="508" y="1575"/>
                <a:ext cx="176" cy="112"/>
              </a:xfrm>
              <a:custGeom>
                <a:avLst/>
                <a:gdLst>
                  <a:gd name="T0" fmla="*/ 0 w 176"/>
                  <a:gd name="T1" fmla="*/ 2 h 144"/>
                  <a:gd name="T2" fmla="*/ 68 w 176"/>
                  <a:gd name="T3" fmla="*/ 2 h 144"/>
                  <a:gd name="T4" fmla="*/ 100 w 176"/>
                  <a:gd name="T5" fmla="*/ 0 h 144"/>
                  <a:gd name="T6" fmla="*/ 146 w 176"/>
                  <a:gd name="T7" fmla="*/ 2 h 144"/>
                  <a:gd name="T8" fmla="*/ 176 w 176"/>
                  <a:gd name="T9" fmla="*/ 4 h 144"/>
                  <a:gd name="T10" fmla="*/ 168 w 176"/>
                  <a:gd name="T11" fmla="*/ 12 h 144"/>
                  <a:gd name="T12" fmla="*/ 0 w 176"/>
                  <a:gd name="T13" fmla="*/ 2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6"/>
                  <a:gd name="T22" fmla="*/ 0 h 144"/>
                  <a:gd name="T23" fmla="*/ 176 w 176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6" h="144">
                    <a:moveTo>
                      <a:pt x="0" y="28"/>
                    </a:moveTo>
                    <a:lnTo>
                      <a:pt x="68" y="24"/>
                    </a:lnTo>
                    <a:lnTo>
                      <a:pt x="100" y="0"/>
                    </a:lnTo>
                    <a:lnTo>
                      <a:pt x="146" y="8"/>
                    </a:lnTo>
                    <a:lnTo>
                      <a:pt x="176" y="46"/>
                    </a:lnTo>
                    <a:lnTo>
                      <a:pt x="168" y="14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4" name="Freeform 7"/>
              <p:cNvSpPr>
                <a:spLocks/>
              </p:cNvSpPr>
              <p:nvPr/>
            </p:nvSpPr>
            <p:spPr bwMode="auto">
              <a:xfrm>
                <a:off x="768" y="1631"/>
                <a:ext cx="144" cy="197"/>
              </a:xfrm>
              <a:custGeom>
                <a:avLst/>
                <a:gdLst>
                  <a:gd name="T0" fmla="*/ 0 w 144"/>
                  <a:gd name="T1" fmla="*/ 12 h 254"/>
                  <a:gd name="T2" fmla="*/ 48 w 144"/>
                  <a:gd name="T3" fmla="*/ 7 h 254"/>
                  <a:gd name="T4" fmla="*/ 58 w 144"/>
                  <a:gd name="T5" fmla="*/ 3 h 254"/>
                  <a:gd name="T6" fmla="*/ 98 w 144"/>
                  <a:gd name="T7" fmla="*/ 2 h 254"/>
                  <a:gd name="T8" fmla="*/ 144 w 144"/>
                  <a:gd name="T9" fmla="*/ 0 h 254"/>
                  <a:gd name="T10" fmla="*/ 134 w 144"/>
                  <a:gd name="T11" fmla="*/ 9 h 254"/>
                  <a:gd name="T12" fmla="*/ 138 w 144"/>
                  <a:gd name="T13" fmla="*/ 13 h 254"/>
                  <a:gd name="T14" fmla="*/ 142 w 144"/>
                  <a:gd name="T15" fmla="*/ 20 h 254"/>
                  <a:gd name="T16" fmla="*/ 0 w 144"/>
                  <a:gd name="T17" fmla="*/ 12 h 2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254"/>
                  <a:gd name="T29" fmla="*/ 144 w 144"/>
                  <a:gd name="T30" fmla="*/ 254 h 2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254">
                    <a:moveTo>
                      <a:pt x="0" y="144"/>
                    </a:moveTo>
                    <a:lnTo>
                      <a:pt x="48" y="96"/>
                    </a:lnTo>
                    <a:lnTo>
                      <a:pt x="58" y="40"/>
                    </a:lnTo>
                    <a:lnTo>
                      <a:pt x="98" y="18"/>
                    </a:lnTo>
                    <a:lnTo>
                      <a:pt x="144" y="0"/>
                    </a:lnTo>
                    <a:lnTo>
                      <a:pt x="134" y="116"/>
                    </a:lnTo>
                    <a:lnTo>
                      <a:pt x="138" y="174"/>
                    </a:lnTo>
                    <a:lnTo>
                      <a:pt x="142" y="254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5" name="Freeform 8"/>
              <p:cNvSpPr>
                <a:spLocks/>
              </p:cNvSpPr>
              <p:nvPr/>
            </p:nvSpPr>
            <p:spPr bwMode="auto">
              <a:xfrm>
                <a:off x="988" y="1817"/>
                <a:ext cx="392" cy="260"/>
              </a:xfrm>
              <a:custGeom>
                <a:avLst/>
                <a:gdLst>
                  <a:gd name="T0" fmla="*/ 0 w 392"/>
                  <a:gd name="T1" fmla="*/ 5 h 336"/>
                  <a:gd name="T2" fmla="*/ 68 w 392"/>
                  <a:gd name="T3" fmla="*/ 0 h 336"/>
                  <a:gd name="T4" fmla="*/ 116 w 392"/>
                  <a:gd name="T5" fmla="*/ 0 h 336"/>
                  <a:gd name="T6" fmla="*/ 164 w 392"/>
                  <a:gd name="T7" fmla="*/ 4 h 336"/>
                  <a:gd name="T8" fmla="*/ 168 w 392"/>
                  <a:gd name="T9" fmla="*/ 9 h 336"/>
                  <a:gd name="T10" fmla="*/ 170 w 392"/>
                  <a:gd name="T11" fmla="*/ 15 h 336"/>
                  <a:gd name="T12" fmla="*/ 210 w 392"/>
                  <a:gd name="T13" fmla="*/ 12 h 336"/>
                  <a:gd name="T14" fmla="*/ 248 w 392"/>
                  <a:gd name="T15" fmla="*/ 12 h 336"/>
                  <a:gd name="T16" fmla="*/ 310 w 392"/>
                  <a:gd name="T17" fmla="*/ 10 h 336"/>
                  <a:gd name="T18" fmla="*/ 346 w 392"/>
                  <a:gd name="T19" fmla="*/ 13 h 336"/>
                  <a:gd name="T20" fmla="*/ 344 w 392"/>
                  <a:gd name="T21" fmla="*/ 17 h 336"/>
                  <a:gd name="T22" fmla="*/ 336 w 392"/>
                  <a:gd name="T23" fmla="*/ 19 h 336"/>
                  <a:gd name="T24" fmla="*/ 372 w 392"/>
                  <a:gd name="T25" fmla="*/ 22 h 336"/>
                  <a:gd name="T26" fmla="*/ 392 w 392"/>
                  <a:gd name="T27" fmla="*/ 26 h 336"/>
                  <a:gd name="T28" fmla="*/ 308 w 392"/>
                  <a:gd name="T29" fmla="*/ 22 h 336"/>
                  <a:gd name="T30" fmla="*/ 206 w 392"/>
                  <a:gd name="T31" fmla="*/ 17 h 336"/>
                  <a:gd name="T32" fmla="*/ 130 w 392"/>
                  <a:gd name="T33" fmla="*/ 13 h 336"/>
                  <a:gd name="T34" fmla="*/ 56 w 392"/>
                  <a:gd name="T35" fmla="*/ 9 h 336"/>
                  <a:gd name="T36" fmla="*/ 0 w 392"/>
                  <a:gd name="T37" fmla="*/ 5 h 3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2"/>
                  <a:gd name="T58" fmla="*/ 0 h 336"/>
                  <a:gd name="T59" fmla="*/ 392 w 392"/>
                  <a:gd name="T60" fmla="*/ 336 h 3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2" h="336">
                    <a:moveTo>
                      <a:pt x="0" y="66"/>
                    </a:moveTo>
                    <a:lnTo>
                      <a:pt x="68" y="0"/>
                    </a:lnTo>
                    <a:lnTo>
                      <a:pt x="116" y="0"/>
                    </a:lnTo>
                    <a:lnTo>
                      <a:pt x="164" y="48"/>
                    </a:lnTo>
                    <a:lnTo>
                      <a:pt x="168" y="122"/>
                    </a:lnTo>
                    <a:lnTo>
                      <a:pt x="170" y="200"/>
                    </a:lnTo>
                    <a:lnTo>
                      <a:pt x="210" y="160"/>
                    </a:lnTo>
                    <a:lnTo>
                      <a:pt x="248" y="144"/>
                    </a:lnTo>
                    <a:lnTo>
                      <a:pt x="310" y="128"/>
                    </a:lnTo>
                    <a:lnTo>
                      <a:pt x="346" y="172"/>
                    </a:lnTo>
                    <a:lnTo>
                      <a:pt x="344" y="222"/>
                    </a:lnTo>
                    <a:lnTo>
                      <a:pt x="336" y="248"/>
                    </a:lnTo>
                    <a:lnTo>
                      <a:pt x="372" y="284"/>
                    </a:lnTo>
                    <a:lnTo>
                      <a:pt x="392" y="336"/>
                    </a:lnTo>
                    <a:lnTo>
                      <a:pt x="308" y="292"/>
                    </a:lnTo>
                    <a:lnTo>
                      <a:pt x="206" y="226"/>
                    </a:lnTo>
                    <a:lnTo>
                      <a:pt x="130" y="174"/>
                    </a:lnTo>
                    <a:lnTo>
                      <a:pt x="56" y="11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6" name="Freeform 9"/>
              <p:cNvSpPr>
                <a:spLocks/>
              </p:cNvSpPr>
              <p:nvPr/>
            </p:nvSpPr>
            <p:spPr bwMode="auto">
              <a:xfrm>
                <a:off x="1390" y="1656"/>
                <a:ext cx="242" cy="468"/>
              </a:xfrm>
              <a:custGeom>
                <a:avLst/>
                <a:gdLst>
                  <a:gd name="T0" fmla="*/ 0 w 242"/>
                  <a:gd name="T1" fmla="*/ 43 h 604"/>
                  <a:gd name="T2" fmla="*/ 2 w 242"/>
                  <a:gd name="T3" fmla="*/ 35 h 604"/>
                  <a:gd name="T4" fmla="*/ 12 w 242"/>
                  <a:gd name="T5" fmla="*/ 26 h 604"/>
                  <a:gd name="T6" fmla="*/ 30 w 242"/>
                  <a:gd name="T7" fmla="*/ 22 h 604"/>
                  <a:gd name="T8" fmla="*/ 18 w 242"/>
                  <a:gd name="T9" fmla="*/ 12 h 604"/>
                  <a:gd name="T10" fmla="*/ 56 w 242"/>
                  <a:gd name="T11" fmla="*/ 4 h 604"/>
                  <a:gd name="T12" fmla="*/ 68 w 242"/>
                  <a:gd name="T13" fmla="*/ 4 h 604"/>
                  <a:gd name="T14" fmla="*/ 118 w 242"/>
                  <a:gd name="T15" fmla="*/ 2 h 604"/>
                  <a:gd name="T16" fmla="*/ 172 w 242"/>
                  <a:gd name="T17" fmla="*/ 0 h 604"/>
                  <a:gd name="T18" fmla="*/ 226 w 242"/>
                  <a:gd name="T19" fmla="*/ 3 h 604"/>
                  <a:gd name="T20" fmla="*/ 220 w 242"/>
                  <a:gd name="T21" fmla="*/ 10 h 604"/>
                  <a:gd name="T22" fmla="*/ 242 w 242"/>
                  <a:gd name="T23" fmla="*/ 13 h 604"/>
                  <a:gd name="T24" fmla="*/ 226 w 242"/>
                  <a:gd name="T25" fmla="*/ 18 h 604"/>
                  <a:gd name="T26" fmla="*/ 194 w 242"/>
                  <a:gd name="T27" fmla="*/ 26 h 604"/>
                  <a:gd name="T28" fmla="*/ 220 w 242"/>
                  <a:gd name="T29" fmla="*/ 33 h 604"/>
                  <a:gd name="T30" fmla="*/ 208 w 242"/>
                  <a:gd name="T31" fmla="*/ 39 h 604"/>
                  <a:gd name="T32" fmla="*/ 222 w 242"/>
                  <a:gd name="T33" fmla="*/ 47 h 604"/>
                  <a:gd name="T34" fmla="*/ 156 w 242"/>
                  <a:gd name="T35" fmla="*/ 46 h 604"/>
                  <a:gd name="T36" fmla="*/ 72 w 242"/>
                  <a:gd name="T37" fmla="*/ 44 h 604"/>
                  <a:gd name="T38" fmla="*/ 0 w 242"/>
                  <a:gd name="T39" fmla="*/ 43 h 6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42"/>
                  <a:gd name="T61" fmla="*/ 0 h 604"/>
                  <a:gd name="T62" fmla="*/ 242 w 242"/>
                  <a:gd name="T63" fmla="*/ 604 h 6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42" h="604">
                    <a:moveTo>
                      <a:pt x="0" y="550"/>
                    </a:moveTo>
                    <a:lnTo>
                      <a:pt x="2" y="448"/>
                    </a:lnTo>
                    <a:lnTo>
                      <a:pt x="12" y="334"/>
                    </a:lnTo>
                    <a:lnTo>
                      <a:pt x="30" y="270"/>
                    </a:lnTo>
                    <a:lnTo>
                      <a:pt x="18" y="148"/>
                    </a:lnTo>
                    <a:lnTo>
                      <a:pt x="56" y="50"/>
                    </a:lnTo>
                    <a:lnTo>
                      <a:pt x="68" y="46"/>
                    </a:lnTo>
                    <a:lnTo>
                      <a:pt x="118" y="12"/>
                    </a:lnTo>
                    <a:lnTo>
                      <a:pt x="172" y="0"/>
                    </a:lnTo>
                    <a:lnTo>
                      <a:pt x="226" y="38"/>
                    </a:lnTo>
                    <a:lnTo>
                      <a:pt x="220" y="132"/>
                    </a:lnTo>
                    <a:lnTo>
                      <a:pt x="242" y="168"/>
                    </a:lnTo>
                    <a:lnTo>
                      <a:pt x="226" y="230"/>
                    </a:lnTo>
                    <a:lnTo>
                      <a:pt x="194" y="324"/>
                    </a:lnTo>
                    <a:lnTo>
                      <a:pt x="220" y="420"/>
                    </a:lnTo>
                    <a:lnTo>
                      <a:pt x="208" y="504"/>
                    </a:lnTo>
                    <a:lnTo>
                      <a:pt x="222" y="604"/>
                    </a:lnTo>
                    <a:lnTo>
                      <a:pt x="156" y="588"/>
                    </a:lnTo>
                    <a:lnTo>
                      <a:pt x="72" y="574"/>
                    </a:lnTo>
                    <a:lnTo>
                      <a:pt x="0" y="55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7" name="Freeform 10"/>
              <p:cNvSpPr>
                <a:spLocks/>
              </p:cNvSpPr>
              <p:nvPr/>
            </p:nvSpPr>
            <p:spPr bwMode="auto">
              <a:xfrm>
                <a:off x="1670" y="1698"/>
                <a:ext cx="678" cy="424"/>
              </a:xfrm>
              <a:custGeom>
                <a:avLst/>
                <a:gdLst>
                  <a:gd name="T0" fmla="*/ 0 w 678"/>
                  <a:gd name="T1" fmla="*/ 42 h 548"/>
                  <a:gd name="T2" fmla="*/ 16 w 678"/>
                  <a:gd name="T3" fmla="*/ 32 h 548"/>
                  <a:gd name="T4" fmla="*/ 60 w 678"/>
                  <a:gd name="T5" fmla="*/ 27 h 548"/>
                  <a:gd name="T6" fmla="*/ 92 w 678"/>
                  <a:gd name="T7" fmla="*/ 17 h 548"/>
                  <a:gd name="T8" fmla="*/ 96 w 678"/>
                  <a:gd name="T9" fmla="*/ 10 h 548"/>
                  <a:gd name="T10" fmla="*/ 136 w 678"/>
                  <a:gd name="T11" fmla="*/ 2 h 548"/>
                  <a:gd name="T12" fmla="*/ 196 w 678"/>
                  <a:gd name="T13" fmla="*/ 2 h 548"/>
                  <a:gd name="T14" fmla="*/ 218 w 678"/>
                  <a:gd name="T15" fmla="*/ 0 h 548"/>
                  <a:gd name="T16" fmla="*/ 244 w 678"/>
                  <a:gd name="T17" fmla="*/ 5 h 548"/>
                  <a:gd name="T18" fmla="*/ 230 w 678"/>
                  <a:gd name="T19" fmla="*/ 12 h 548"/>
                  <a:gd name="T20" fmla="*/ 238 w 678"/>
                  <a:gd name="T21" fmla="*/ 19 h 548"/>
                  <a:gd name="T22" fmla="*/ 230 w 678"/>
                  <a:gd name="T23" fmla="*/ 27 h 548"/>
                  <a:gd name="T24" fmla="*/ 304 w 678"/>
                  <a:gd name="T25" fmla="*/ 24 h 548"/>
                  <a:gd name="T26" fmla="*/ 334 w 678"/>
                  <a:gd name="T27" fmla="*/ 19 h 548"/>
                  <a:gd name="T28" fmla="*/ 348 w 678"/>
                  <a:gd name="T29" fmla="*/ 17 h 548"/>
                  <a:gd name="T30" fmla="*/ 392 w 678"/>
                  <a:gd name="T31" fmla="*/ 15 h 548"/>
                  <a:gd name="T32" fmla="*/ 436 w 678"/>
                  <a:gd name="T33" fmla="*/ 16 h 548"/>
                  <a:gd name="T34" fmla="*/ 482 w 678"/>
                  <a:gd name="T35" fmla="*/ 14 h 548"/>
                  <a:gd name="T36" fmla="*/ 512 w 678"/>
                  <a:gd name="T37" fmla="*/ 19 h 548"/>
                  <a:gd name="T38" fmla="*/ 578 w 678"/>
                  <a:gd name="T39" fmla="*/ 22 h 548"/>
                  <a:gd name="T40" fmla="*/ 648 w 678"/>
                  <a:gd name="T41" fmla="*/ 29 h 548"/>
                  <a:gd name="T42" fmla="*/ 678 w 678"/>
                  <a:gd name="T43" fmla="*/ 32 h 548"/>
                  <a:gd name="T44" fmla="*/ 548 w 678"/>
                  <a:gd name="T45" fmla="*/ 35 h 548"/>
                  <a:gd name="T46" fmla="*/ 356 w 678"/>
                  <a:gd name="T47" fmla="*/ 39 h 548"/>
                  <a:gd name="T48" fmla="*/ 128 w 678"/>
                  <a:gd name="T49" fmla="*/ 42 h 548"/>
                  <a:gd name="T50" fmla="*/ 0 w 678"/>
                  <a:gd name="T51" fmla="*/ 42 h 5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78"/>
                  <a:gd name="T79" fmla="*/ 0 h 548"/>
                  <a:gd name="T80" fmla="*/ 678 w 678"/>
                  <a:gd name="T81" fmla="*/ 548 h 5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78" h="548">
                    <a:moveTo>
                      <a:pt x="0" y="548"/>
                    </a:moveTo>
                    <a:lnTo>
                      <a:pt x="16" y="426"/>
                    </a:lnTo>
                    <a:lnTo>
                      <a:pt x="60" y="350"/>
                    </a:lnTo>
                    <a:lnTo>
                      <a:pt x="92" y="220"/>
                    </a:lnTo>
                    <a:lnTo>
                      <a:pt x="96" y="136"/>
                    </a:lnTo>
                    <a:lnTo>
                      <a:pt x="136" y="10"/>
                    </a:lnTo>
                    <a:lnTo>
                      <a:pt x="196" y="18"/>
                    </a:lnTo>
                    <a:lnTo>
                      <a:pt x="218" y="0"/>
                    </a:lnTo>
                    <a:lnTo>
                      <a:pt x="244" y="74"/>
                    </a:lnTo>
                    <a:lnTo>
                      <a:pt x="230" y="152"/>
                    </a:lnTo>
                    <a:lnTo>
                      <a:pt x="238" y="248"/>
                    </a:lnTo>
                    <a:lnTo>
                      <a:pt x="230" y="348"/>
                    </a:lnTo>
                    <a:lnTo>
                      <a:pt x="304" y="316"/>
                    </a:lnTo>
                    <a:lnTo>
                      <a:pt x="334" y="256"/>
                    </a:lnTo>
                    <a:lnTo>
                      <a:pt x="348" y="212"/>
                    </a:lnTo>
                    <a:lnTo>
                      <a:pt x="392" y="186"/>
                    </a:lnTo>
                    <a:lnTo>
                      <a:pt x="436" y="210"/>
                    </a:lnTo>
                    <a:lnTo>
                      <a:pt x="482" y="182"/>
                    </a:lnTo>
                    <a:lnTo>
                      <a:pt x="512" y="240"/>
                    </a:lnTo>
                    <a:lnTo>
                      <a:pt x="578" y="296"/>
                    </a:lnTo>
                    <a:lnTo>
                      <a:pt x="648" y="380"/>
                    </a:lnTo>
                    <a:lnTo>
                      <a:pt x="678" y="418"/>
                    </a:lnTo>
                    <a:lnTo>
                      <a:pt x="548" y="456"/>
                    </a:lnTo>
                    <a:lnTo>
                      <a:pt x="356" y="500"/>
                    </a:lnTo>
                    <a:lnTo>
                      <a:pt x="128" y="544"/>
                    </a:lnTo>
                    <a:lnTo>
                      <a:pt x="0" y="54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8" name="Freeform 11"/>
              <p:cNvSpPr>
                <a:spLocks/>
              </p:cNvSpPr>
              <p:nvPr/>
            </p:nvSpPr>
            <p:spPr bwMode="auto">
              <a:xfrm>
                <a:off x="2256" y="1709"/>
                <a:ext cx="240" cy="331"/>
              </a:xfrm>
              <a:custGeom>
                <a:avLst/>
                <a:gdLst>
                  <a:gd name="T0" fmla="*/ 48 w 240"/>
                  <a:gd name="T1" fmla="*/ 32 h 428"/>
                  <a:gd name="T2" fmla="*/ 0 w 240"/>
                  <a:gd name="T3" fmla="*/ 26 h 428"/>
                  <a:gd name="T4" fmla="*/ 48 w 240"/>
                  <a:gd name="T5" fmla="*/ 18 h 428"/>
                  <a:gd name="T6" fmla="*/ 44 w 240"/>
                  <a:gd name="T7" fmla="*/ 14 h 428"/>
                  <a:gd name="T8" fmla="*/ 70 w 240"/>
                  <a:gd name="T9" fmla="*/ 11 h 428"/>
                  <a:gd name="T10" fmla="*/ 72 w 240"/>
                  <a:gd name="T11" fmla="*/ 5 h 428"/>
                  <a:gd name="T12" fmla="*/ 90 w 240"/>
                  <a:gd name="T13" fmla="*/ 3 h 428"/>
                  <a:gd name="T14" fmla="*/ 138 w 240"/>
                  <a:gd name="T15" fmla="*/ 0 h 428"/>
                  <a:gd name="T16" fmla="*/ 186 w 240"/>
                  <a:gd name="T17" fmla="*/ 3 h 428"/>
                  <a:gd name="T18" fmla="*/ 188 w 240"/>
                  <a:gd name="T19" fmla="*/ 9 h 428"/>
                  <a:gd name="T20" fmla="*/ 174 w 240"/>
                  <a:gd name="T21" fmla="*/ 13 h 428"/>
                  <a:gd name="T22" fmla="*/ 212 w 240"/>
                  <a:gd name="T23" fmla="*/ 17 h 428"/>
                  <a:gd name="T24" fmla="*/ 224 w 240"/>
                  <a:gd name="T25" fmla="*/ 22 h 428"/>
                  <a:gd name="T26" fmla="*/ 240 w 240"/>
                  <a:gd name="T27" fmla="*/ 27 h 428"/>
                  <a:gd name="T28" fmla="*/ 48 w 240"/>
                  <a:gd name="T29" fmla="*/ 32 h 4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0"/>
                  <a:gd name="T46" fmla="*/ 0 h 428"/>
                  <a:gd name="T47" fmla="*/ 240 w 240"/>
                  <a:gd name="T48" fmla="*/ 428 h 4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0" h="428">
                    <a:moveTo>
                      <a:pt x="48" y="428"/>
                    </a:moveTo>
                    <a:lnTo>
                      <a:pt x="0" y="332"/>
                    </a:lnTo>
                    <a:lnTo>
                      <a:pt x="48" y="236"/>
                    </a:lnTo>
                    <a:lnTo>
                      <a:pt x="44" y="184"/>
                    </a:lnTo>
                    <a:lnTo>
                      <a:pt x="70" y="140"/>
                    </a:lnTo>
                    <a:lnTo>
                      <a:pt x="72" y="68"/>
                    </a:lnTo>
                    <a:lnTo>
                      <a:pt x="90" y="36"/>
                    </a:lnTo>
                    <a:lnTo>
                      <a:pt x="138" y="0"/>
                    </a:lnTo>
                    <a:lnTo>
                      <a:pt x="186" y="40"/>
                    </a:lnTo>
                    <a:lnTo>
                      <a:pt x="188" y="118"/>
                    </a:lnTo>
                    <a:lnTo>
                      <a:pt x="174" y="170"/>
                    </a:lnTo>
                    <a:lnTo>
                      <a:pt x="212" y="222"/>
                    </a:lnTo>
                    <a:lnTo>
                      <a:pt x="224" y="278"/>
                    </a:lnTo>
                    <a:lnTo>
                      <a:pt x="240" y="350"/>
                    </a:lnTo>
                    <a:lnTo>
                      <a:pt x="48" y="42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9" name="Freeform 12"/>
              <p:cNvSpPr>
                <a:spLocks/>
              </p:cNvSpPr>
              <p:nvPr/>
            </p:nvSpPr>
            <p:spPr bwMode="auto">
              <a:xfrm>
                <a:off x="2448" y="1639"/>
                <a:ext cx="286" cy="347"/>
              </a:xfrm>
              <a:custGeom>
                <a:avLst/>
                <a:gdLst>
                  <a:gd name="T0" fmla="*/ 50 w 286"/>
                  <a:gd name="T1" fmla="*/ 35 h 448"/>
                  <a:gd name="T2" fmla="*/ 0 w 286"/>
                  <a:gd name="T3" fmla="*/ 29 h 448"/>
                  <a:gd name="T4" fmla="*/ 20 w 286"/>
                  <a:gd name="T5" fmla="*/ 22 h 448"/>
                  <a:gd name="T6" fmla="*/ 42 w 286"/>
                  <a:gd name="T7" fmla="*/ 17 h 448"/>
                  <a:gd name="T8" fmla="*/ 80 w 286"/>
                  <a:gd name="T9" fmla="*/ 14 h 448"/>
                  <a:gd name="T10" fmla="*/ 86 w 286"/>
                  <a:gd name="T11" fmla="*/ 9 h 448"/>
                  <a:gd name="T12" fmla="*/ 110 w 286"/>
                  <a:gd name="T13" fmla="*/ 2 h 448"/>
                  <a:gd name="T14" fmla="*/ 158 w 286"/>
                  <a:gd name="T15" fmla="*/ 2 h 448"/>
                  <a:gd name="T16" fmla="*/ 196 w 286"/>
                  <a:gd name="T17" fmla="*/ 0 h 448"/>
                  <a:gd name="T18" fmla="*/ 220 w 286"/>
                  <a:gd name="T19" fmla="*/ 3 h 448"/>
                  <a:gd name="T20" fmla="*/ 244 w 286"/>
                  <a:gd name="T21" fmla="*/ 6 h 448"/>
                  <a:gd name="T22" fmla="*/ 252 w 286"/>
                  <a:gd name="T23" fmla="*/ 18 h 448"/>
                  <a:gd name="T24" fmla="*/ 286 w 286"/>
                  <a:gd name="T25" fmla="*/ 24 h 448"/>
                  <a:gd name="T26" fmla="*/ 172 w 286"/>
                  <a:gd name="T27" fmla="*/ 30 h 448"/>
                  <a:gd name="T28" fmla="*/ 50 w 286"/>
                  <a:gd name="T29" fmla="*/ 35 h 44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6"/>
                  <a:gd name="T46" fmla="*/ 0 h 448"/>
                  <a:gd name="T47" fmla="*/ 286 w 286"/>
                  <a:gd name="T48" fmla="*/ 448 h 44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6" h="448">
                    <a:moveTo>
                      <a:pt x="50" y="448"/>
                    </a:moveTo>
                    <a:lnTo>
                      <a:pt x="0" y="374"/>
                    </a:lnTo>
                    <a:lnTo>
                      <a:pt x="20" y="292"/>
                    </a:lnTo>
                    <a:lnTo>
                      <a:pt x="42" y="222"/>
                    </a:lnTo>
                    <a:lnTo>
                      <a:pt x="80" y="180"/>
                    </a:lnTo>
                    <a:lnTo>
                      <a:pt x="86" y="114"/>
                    </a:lnTo>
                    <a:lnTo>
                      <a:pt x="110" y="24"/>
                    </a:lnTo>
                    <a:lnTo>
                      <a:pt x="158" y="28"/>
                    </a:lnTo>
                    <a:lnTo>
                      <a:pt x="196" y="0"/>
                    </a:lnTo>
                    <a:lnTo>
                      <a:pt x="220" y="36"/>
                    </a:lnTo>
                    <a:lnTo>
                      <a:pt x="244" y="78"/>
                    </a:lnTo>
                    <a:lnTo>
                      <a:pt x="252" y="230"/>
                    </a:lnTo>
                    <a:lnTo>
                      <a:pt x="286" y="306"/>
                    </a:lnTo>
                    <a:lnTo>
                      <a:pt x="172" y="390"/>
                    </a:lnTo>
                    <a:lnTo>
                      <a:pt x="50" y="44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10" name="Freeform 13"/>
              <p:cNvSpPr>
                <a:spLocks/>
              </p:cNvSpPr>
              <p:nvPr/>
            </p:nvSpPr>
            <p:spPr bwMode="auto">
              <a:xfrm>
                <a:off x="2772" y="1667"/>
                <a:ext cx="168" cy="187"/>
              </a:xfrm>
              <a:custGeom>
                <a:avLst/>
                <a:gdLst>
                  <a:gd name="T0" fmla="*/ 0 w 168"/>
                  <a:gd name="T1" fmla="*/ 19 h 242"/>
                  <a:gd name="T2" fmla="*/ 30 w 168"/>
                  <a:gd name="T3" fmla="*/ 10 h 242"/>
                  <a:gd name="T4" fmla="*/ 34 w 168"/>
                  <a:gd name="T5" fmla="*/ 6 h 242"/>
                  <a:gd name="T6" fmla="*/ 58 w 168"/>
                  <a:gd name="T7" fmla="*/ 2 h 242"/>
                  <a:gd name="T8" fmla="*/ 90 w 168"/>
                  <a:gd name="T9" fmla="*/ 0 h 242"/>
                  <a:gd name="T10" fmla="*/ 126 w 168"/>
                  <a:gd name="T11" fmla="*/ 2 h 242"/>
                  <a:gd name="T12" fmla="*/ 142 w 168"/>
                  <a:gd name="T13" fmla="*/ 4 h 242"/>
                  <a:gd name="T14" fmla="*/ 168 w 168"/>
                  <a:gd name="T15" fmla="*/ 7 h 242"/>
                  <a:gd name="T16" fmla="*/ 82 w 168"/>
                  <a:gd name="T17" fmla="*/ 13 h 242"/>
                  <a:gd name="T18" fmla="*/ 0 w 168"/>
                  <a:gd name="T19" fmla="*/ 19 h 2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8"/>
                  <a:gd name="T31" fmla="*/ 0 h 242"/>
                  <a:gd name="T32" fmla="*/ 168 w 168"/>
                  <a:gd name="T33" fmla="*/ 242 h 2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8" h="242">
                    <a:moveTo>
                      <a:pt x="0" y="242"/>
                    </a:moveTo>
                    <a:lnTo>
                      <a:pt x="30" y="130"/>
                    </a:lnTo>
                    <a:lnTo>
                      <a:pt x="34" y="78"/>
                    </a:lnTo>
                    <a:lnTo>
                      <a:pt x="58" y="16"/>
                    </a:lnTo>
                    <a:lnTo>
                      <a:pt x="90" y="0"/>
                    </a:lnTo>
                    <a:lnTo>
                      <a:pt x="126" y="8"/>
                    </a:lnTo>
                    <a:lnTo>
                      <a:pt x="142" y="46"/>
                    </a:lnTo>
                    <a:lnTo>
                      <a:pt x="168" y="84"/>
                    </a:lnTo>
                    <a:lnTo>
                      <a:pt x="82" y="168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11" name="Freeform 14"/>
              <p:cNvSpPr>
                <a:spLocks/>
              </p:cNvSpPr>
              <p:nvPr/>
            </p:nvSpPr>
            <p:spPr bwMode="auto">
              <a:xfrm>
                <a:off x="2928" y="1631"/>
                <a:ext cx="130" cy="121"/>
              </a:xfrm>
              <a:custGeom>
                <a:avLst/>
                <a:gdLst>
                  <a:gd name="T0" fmla="*/ 0 w 130"/>
                  <a:gd name="T1" fmla="*/ 12 h 156"/>
                  <a:gd name="T2" fmla="*/ 16 w 130"/>
                  <a:gd name="T3" fmla="*/ 4 h 156"/>
                  <a:gd name="T4" fmla="*/ 36 w 130"/>
                  <a:gd name="T5" fmla="*/ 2 h 156"/>
                  <a:gd name="T6" fmla="*/ 76 w 130"/>
                  <a:gd name="T7" fmla="*/ 0 h 156"/>
                  <a:gd name="T8" fmla="*/ 102 w 130"/>
                  <a:gd name="T9" fmla="*/ 2 h 156"/>
                  <a:gd name="T10" fmla="*/ 130 w 130"/>
                  <a:gd name="T11" fmla="*/ 2 h 156"/>
                  <a:gd name="T12" fmla="*/ 64 w 130"/>
                  <a:gd name="T13" fmla="*/ 7 h 156"/>
                  <a:gd name="T14" fmla="*/ 0 w 130"/>
                  <a:gd name="T15" fmla="*/ 12 h 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0"/>
                  <a:gd name="T25" fmla="*/ 0 h 156"/>
                  <a:gd name="T26" fmla="*/ 130 w 130"/>
                  <a:gd name="T27" fmla="*/ 156 h 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0" h="156">
                    <a:moveTo>
                      <a:pt x="0" y="156"/>
                    </a:moveTo>
                    <a:lnTo>
                      <a:pt x="16" y="56"/>
                    </a:lnTo>
                    <a:lnTo>
                      <a:pt x="36" y="28"/>
                    </a:lnTo>
                    <a:lnTo>
                      <a:pt x="76" y="0"/>
                    </a:lnTo>
                    <a:lnTo>
                      <a:pt x="102" y="4"/>
                    </a:lnTo>
                    <a:lnTo>
                      <a:pt x="130" y="18"/>
                    </a:lnTo>
                    <a:lnTo>
                      <a:pt x="64" y="84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80" name="Freeform 15"/>
              <p:cNvSpPr>
                <a:spLocks/>
              </p:cNvSpPr>
              <p:nvPr/>
            </p:nvSpPr>
            <p:spPr bwMode="auto">
              <a:xfrm>
                <a:off x="249" y="1504"/>
                <a:ext cx="2980" cy="634"/>
              </a:xfrm>
              <a:custGeom>
                <a:avLst/>
                <a:gdLst>
                  <a:gd name="T0" fmla="*/ 0 w 2980"/>
                  <a:gd name="T1" fmla="*/ 2 h 819"/>
                  <a:gd name="T2" fmla="*/ 100 w 2980"/>
                  <a:gd name="T3" fmla="*/ 2 h 819"/>
                  <a:gd name="T4" fmla="*/ 340 w 2980"/>
                  <a:gd name="T5" fmla="*/ 2 h 819"/>
                  <a:gd name="T6" fmla="*/ 724 w 2980"/>
                  <a:gd name="T7" fmla="*/ 2 h 819"/>
                  <a:gd name="T8" fmla="*/ 1138 w 2980"/>
                  <a:gd name="T9" fmla="*/ 2 h 819"/>
                  <a:gd name="T10" fmla="*/ 1588 w 2980"/>
                  <a:gd name="T11" fmla="*/ 2 h 819"/>
                  <a:gd name="T12" fmla="*/ 2308 w 2980"/>
                  <a:gd name="T13" fmla="*/ 2 h 819"/>
                  <a:gd name="T14" fmla="*/ 2692 w 2980"/>
                  <a:gd name="T15" fmla="*/ 2 h 819"/>
                  <a:gd name="T16" fmla="*/ 2884 w 2980"/>
                  <a:gd name="T17" fmla="*/ 2 h 819"/>
                  <a:gd name="T18" fmla="*/ 2980 w 2980"/>
                  <a:gd name="T19" fmla="*/ 2 h 8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80"/>
                  <a:gd name="T31" fmla="*/ 0 h 819"/>
                  <a:gd name="T32" fmla="*/ 2980 w 2980"/>
                  <a:gd name="T33" fmla="*/ 819 h 8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80" h="819">
                    <a:moveTo>
                      <a:pt x="0" y="7"/>
                    </a:moveTo>
                    <a:cubicBezTo>
                      <a:pt x="17" y="10"/>
                      <a:pt x="43" y="0"/>
                      <a:pt x="100" y="27"/>
                    </a:cubicBezTo>
                    <a:cubicBezTo>
                      <a:pt x="157" y="54"/>
                      <a:pt x="236" y="99"/>
                      <a:pt x="340" y="171"/>
                    </a:cubicBezTo>
                    <a:cubicBezTo>
                      <a:pt x="444" y="243"/>
                      <a:pt x="591" y="363"/>
                      <a:pt x="724" y="459"/>
                    </a:cubicBezTo>
                    <a:cubicBezTo>
                      <a:pt x="857" y="555"/>
                      <a:pt x="994" y="689"/>
                      <a:pt x="1138" y="745"/>
                    </a:cubicBezTo>
                    <a:cubicBezTo>
                      <a:pt x="1282" y="801"/>
                      <a:pt x="1393" y="819"/>
                      <a:pt x="1588" y="795"/>
                    </a:cubicBezTo>
                    <a:cubicBezTo>
                      <a:pt x="1783" y="771"/>
                      <a:pt x="2124" y="683"/>
                      <a:pt x="2308" y="603"/>
                    </a:cubicBezTo>
                    <a:cubicBezTo>
                      <a:pt x="2492" y="523"/>
                      <a:pt x="2596" y="395"/>
                      <a:pt x="2692" y="315"/>
                    </a:cubicBezTo>
                    <a:cubicBezTo>
                      <a:pt x="2788" y="235"/>
                      <a:pt x="2836" y="163"/>
                      <a:pt x="2884" y="123"/>
                    </a:cubicBezTo>
                    <a:cubicBezTo>
                      <a:pt x="2932" y="83"/>
                      <a:pt x="2956" y="79"/>
                      <a:pt x="2980" y="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1" name="Freeform 16"/>
              <p:cNvSpPr>
                <a:spLocks/>
              </p:cNvSpPr>
              <p:nvPr/>
            </p:nvSpPr>
            <p:spPr bwMode="auto">
              <a:xfrm>
                <a:off x="1378" y="1283"/>
                <a:ext cx="1008" cy="297"/>
              </a:xfrm>
              <a:custGeom>
                <a:avLst/>
                <a:gdLst>
                  <a:gd name="T0" fmla="*/ 96 w 1008"/>
                  <a:gd name="T1" fmla="*/ 2 h 384"/>
                  <a:gd name="T2" fmla="*/ 960 w 1008"/>
                  <a:gd name="T3" fmla="*/ 2 h 384"/>
                  <a:gd name="T4" fmla="*/ 1008 w 1008"/>
                  <a:gd name="T5" fmla="*/ 2 h 384"/>
                  <a:gd name="T6" fmla="*/ 864 w 1008"/>
                  <a:gd name="T7" fmla="*/ 2 h 384"/>
                  <a:gd name="T8" fmla="*/ 912 w 1008"/>
                  <a:gd name="T9" fmla="*/ 2 h 384"/>
                  <a:gd name="T10" fmla="*/ 528 w 1008"/>
                  <a:gd name="T11" fmla="*/ 2 h 384"/>
                  <a:gd name="T12" fmla="*/ 624 w 1008"/>
                  <a:gd name="T13" fmla="*/ 2 h 384"/>
                  <a:gd name="T14" fmla="*/ 480 w 1008"/>
                  <a:gd name="T15" fmla="*/ 2 h 384"/>
                  <a:gd name="T16" fmla="*/ 480 w 1008"/>
                  <a:gd name="T17" fmla="*/ 0 h 384"/>
                  <a:gd name="T18" fmla="*/ 432 w 1008"/>
                  <a:gd name="T19" fmla="*/ 0 h 384"/>
                  <a:gd name="T20" fmla="*/ 432 w 1008"/>
                  <a:gd name="T21" fmla="*/ 2 h 384"/>
                  <a:gd name="T22" fmla="*/ 192 w 1008"/>
                  <a:gd name="T23" fmla="*/ 2 h 384"/>
                  <a:gd name="T24" fmla="*/ 240 w 1008"/>
                  <a:gd name="T25" fmla="*/ 2 h 384"/>
                  <a:gd name="T26" fmla="*/ 0 w 1008"/>
                  <a:gd name="T27" fmla="*/ 2 h 384"/>
                  <a:gd name="T28" fmla="*/ 96 w 1008"/>
                  <a:gd name="T29" fmla="*/ 2 h 3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08"/>
                  <a:gd name="T46" fmla="*/ 0 h 384"/>
                  <a:gd name="T47" fmla="*/ 1008 w 1008"/>
                  <a:gd name="T48" fmla="*/ 384 h 3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08" h="384">
                    <a:moveTo>
                      <a:pt x="96" y="384"/>
                    </a:moveTo>
                    <a:lnTo>
                      <a:pt x="960" y="384"/>
                    </a:lnTo>
                    <a:lnTo>
                      <a:pt x="1008" y="288"/>
                    </a:lnTo>
                    <a:lnTo>
                      <a:pt x="864" y="288"/>
                    </a:lnTo>
                    <a:lnTo>
                      <a:pt x="912" y="240"/>
                    </a:lnTo>
                    <a:lnTo>
                      <a:pt x="528" y="240"/>
                    </a:lnTo>
                    <a:lnTo>
                      <a:pt x="624" y="144"/>
                    </a:lnTo>
                    <a:lnTo>
                      <a:pt x="480" y="144"/>
                    </a:lnTo>
                    <a:lnTo>
                      <a:pt x="480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192" y="144"/>
                    </a:lnTo>
                    <a:lnTo>
                      <a:pt x="240" y="240"/>
                    </a:lnTo>
                    <a:lnTo>
                      <a:pt x="0" y="240"/>
                    </a:lnTo>
                    <a:lnTo>
                      <a:pt x="96" y="38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2" name="Rectangle 17"/>
              <p:cNvSpPr>
                <a:spLocks noChangeArrowheads="1"/>
              </p:cNvSpPr>
              <p:nvPr/>
            </p:nvSpPr>
            <p:spPr bwMode="auto">
              <a:xfrm>
                <a:off x="1666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1183" name="Rectangle 18"/>
              <p:cNvSpPr>
                <a:spLocks noChangeArrowheads="1"/>
              </p:cNvSpPr>
              <p:nvPr/>
            </p:nvSpPr>
            <p:spPr bwMode="auto">
              <a:xfrm>
                <a:off x="1762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91184" name="Group 19"/>
              <p:cNvGrpSpPr>
                <a:grpSpLocks/>
              </p:cNvGrpSpPr>
              <p:nvPr/>
            </p:nvGrpSpPr>
            <p:grpSpPr bwMode="auto">
              <a:xfrm>
                <a:off x="1522" y="1478"/>
                <a:ext cx="624" cy="42"/>
                <a:chOff x="1728" y="1194"/>
                <a:chExt cx="802" cy="47"/>
              </a:xfrm>
            </p:grpSpPr>
            <p:sp>
              <p:nvSpPr>
                <p:cNvPr id="91191" name="Rectangle 20"/>
                <p:cNvSpPr>
                  <a:spLocks noChangeArrowheads="1"/>
                </p:cNvSpPr>
                <p:nvPr/>
              </p:nvSpPr>
              <p:spPr bwMode="auto">
                <a:xfrm>
                  <a:off x="172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2" name="Rectangle 21"/>
                <p:cNvSpPr>
                  <a:spLocks noChangeArrowheads="1"/>
                </p:cNvSpPr>
                <p:nvPr/>
              </p:nvSpPr>
              <p:spPr bwMode="auto">
                <a:xfrm>
                  <a:off x="182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3" name="Rectangle 22"/>
                <p:cNvSpPr>
                  <a:spLocks noChangeArrowheads="1"/>
                </p:cNvSpPr>
                <p:nvPr/>
              </p:nvSpPr>
              <p:spPr bwMode="auto">
                <a:xfrm>
                  <a:off x="192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4" name="Rectangle 23"/>
                <p:cNvSpPr>
                  <a:spLocks noChangeArrowheads="1"/>
                </p:cNvSpPr>
                <p:nvPr/>
              </p:nvSpPr>
              <p:spPr bwMode="auto">
                <a:xfrm>
                  <a:off x="2016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5" name="Rectangle 24"/>
                <p:cNvSpPr>
                  <a:spLocks noChangeArrowheads="1"/>
                </p:cNvSpPr>
                <p:nvPr/>
              </p:nvSpPr>
              <p:spPr bwMode="auto">
                <a:xfrm>
                  <a:off x="211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6" name="Rectangle 25"/>
                <p:cNvSpPr>
                  <a:spLocks noChangeArrowheads="1"/>
                </p:cNvSpPr>
                <p:nvPr/>
              </p:nvSpPr>
              <p:spPr bwMode="auto">
                <a:xfrm>
                  <a:off x="220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7" name="Rectangle 26"/>
                <p:cNvSpPr>
                  <a:spLocks noChangeArrowheads="1"/>
                </p:cNvSpPr>
                <p:nvPr/>
              </p:nvSpPr>
              <p:spPr bwMode="auto">
                <a:xfrm>
                  <a:off x="230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8" name="Rectangle 27"/>
                <p:cNvSpPr>
                  <a:spLocks noChangeArrowheads="1"/>
                </p:cNvSpPr>
                <p:nvPr/>
              </p:nvSpPr>
              <p:spPr bwMode="auto">
                <a:xfrm>
                  <a:off x="240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9" name="Rectangle 28"/>
                <p:cNvSpPr>
                  <a:spLocks noChangeArrowheads="1"/>
                </p:cNvSpPr>
                <p:nvPr/>
              </p:nvSpPr>
              <p:spPr bwMode="auto">
                <a:xfrm>
                  <a:off x="248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91185" name="Rectangle 29"/>
              <p:cNvSpPr>
                <a:spLocks noChangeArrowheads="1"/>
              </p:cNvSpPr>
              <p:nvPr/>
            </p:nvSpPr>
            <p:spPr bwMode="auto">
              <a:xfrm>
                <a:off x="1876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1186" name="Text Box 30"/>
              <p:cNvSpPr txBox="1">
                <a:spLocks noChangeArrowheads="1"/>
              </p:cNvSpPr>
              <p:nvPr/>
            </p:nvSpPr>
            <p:spPr bwMode="auto">
              <a:xfrm>
                <a:off x="839" y="1253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pt-PT" altLang="en-US" sz="1200" dirty="0">
                    <a:latin typeface="+mn-lt"/>
                  </a:rPr>
                  <a:t>Barco </a:t>
                </a:r>
                <a:r>
                  <a:rPr lang="pt-PT" altLang="en-US" sz="1200" dirty="0">
                    <a:latin typeface="+mn-lt"/>
                    <a:sym typeface="Wingdings" panose="05000000000000000000" pitchFamily="2" charset="2"/>
                  </a:rPr>
                  <a:t> Fluxo</a:t>
                </a:r>
                <a:endParaRPr lang="pt-PT" altLang="en-US" sz="1200" dirty="0">
                  <a:latin typeface="+mn-lt"/>
                </a:endParaRPr>
              </a:p>
            </p:txBody>
          </p:sp>
          <p:sp>
            <p:nvSpPr>
              <p:cNvPr id="91187" name="Line 34"/>
              <p:cNvSpPr>
                <a:spLocks noChangeShapeType="1"/>
              </p:cNvSpPr>
              <p:nvPr/>
            </p:nvSpPr>
            <p:spPr bwMode="auto">
              <a:xfrm>
                <a:off x="3216" y="1222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8" name="Line 35"/>
              <p:cNvSpPr>
                <a:spLocks noChangeShapeType="1"/>
              </p:cNvSpPr>
              <p:nvPr/>
            </p:nvSpPr>
            <p:spPr bwMode="auto">
              <a:xfrm>
                <a:off x="432" y="1222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9" name="Line 36"/>
              <p:cNvSpPr>
                <a:spLocks noChangeShapeType="1"/>
              </p:cNvSpPr>
              <p:nvPr/>
            </p:nvSpPr>
            <p:spPr bwMode="auto">
              <a:xfrm>
                <a:off x="432" y="1259"/>
                <a:ext cx="27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lg"/>
                <a:tailEnd type="arrow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90" name="Text Box 37"/>
              <p:cNvSpPr txBox="1">
                <a:spLocks noChangeArrowheads="1"/>
              </p:cNvSpPr>
              <p:nvPr/>
            </p:nvSpPr>
            <p:spPr bwMode="auto">
              <a:xfrm>
                <a:off x="1396" y="1026"/>
                <a:ext cx="10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PT" altLang="en-US" sz="1200" dirty="0">
                    <a:latin typeface="+mn-lt"/>
                  </a:rPr>
                  <a:t>Lead Time</a:t>
                </a:r>
              </a:p>
            </p:txBody>
          </p:sp>
        </p:grpSp>
        <p:sp>
          <p:nvSpPr>
            <p:cNvPr id="91164" name="Text Box 70"/>
            <p:cNvSpPr txBox="1">
              <a:spLocks noChangeArrowheads="1"/>
            </p:cNvSpPr>
            <p:nvPr/>
          </p:nvSpPr>
          <p:spPr bwMode="auto">
            <a:xfrm>
              <a:off x="1414010" y="2876587"/>
              <a:ext cx="41036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</a:rPr>
                <a:t>Rochas submersas</a:t>
              </a:r>
              <a:r>
                <a:rPr lang="pt-PT" altLang="en-US" sz="1200" dirty="0"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pt-PT" altLang="en-US" sz="1200" dirty="0">
                  <a:latin typeface="+mn-lt"/>
                </a:rPr>
                <a:t> Problemas escondidos</a:t>
              </a:r>
            </a:p>
          </p:txBody>
        </p:sp>
        <p:sp>
          <p:nvSpPr>
            <p:cNvPr id="91165" name="Line 71"/>
            <p:cNvSpPr>
              <a:spLocks noChangeShapeType="1"/>
            </p:cNvSpPr>
            <p:nvPr/>
          </p:nvSpPr>
          <p:spPr bwMode="auto">
            <a:xfrm flipH="1" flipV="1">
              <a:off x="4071939" y="2606675"/>
              <a:ext cx="0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05202" y="3467810"/>
            <a:ext cx="4926013" cy="2228534"/>
            <a:chOff x="1479551" y="3576638"/>
            <a:chExt cx="4926013" cy="2228534"/>
          </a:xfrm>
        </p:grpSpPr>
        <p:sp>
          <p:nvSpPr>
            <p:cNvPr id="92164" name="Freeform 38"/>
            <p:cNvSpPr>
              <a:spLocks/>
            </p:cNvSpPr>
            <p:nvPr/>
          </p:nvSpPr>
          <p:spPr bwMode="auto">
            <a:xfrm>
              <a:off x="2438401" y="4324350"/>
              <a:ext cx="3775075" cy="839788"/>
            </a:xfrm>
            <a:custGeom>
              <a:avLst/>
              <a:gdLst>
                <a:gd name="T0" fmla="*/ 2147483647 w 2378"/>
                <a:gd name="T1" fmla="*/ 2147483647 h 529"/>
                <a:gd name="T2" fmla="*/ 2147483647 w 2378"/>
                <a:gd name="T3" fmla="*/ 2147483647 h 529"/>
                <a:gd name="T4" fmla="*/ 2147483647 w 2378"/>
                <a:gd name="T5" fmla="*/ 2147483647 h 529"/>
                <a:gd name="T6" fmla="*/ 2147483647 w 2378"/>
                <a:gd name="T7" fmla="*/ 2147483647 h 529"/>
                <a:gd name="T8" fmla="*/ 2147483647 w 2378"/>
                <a:gd name="T9" fmla="*/ 2147483647 h 529"/>
                <a:gd name="T10" fmla="*/ 2147483647 w 2378"/>
                <a:gd name="T11" fmla="*/ 2147483647 h 529"/>
                <a:gd name="T12" fmla="*/ 2147483647 w 2378"/>
                <a:gd name="T13" fmla="*/ 2147483647 h 529"/>
                <a:gd name="T14" fmla="*/ 2147483647 w 2378"/>
                <a:gd name="T15" fmla="*/ 2147483647 h 529"/>
                <a:gd name="T16" fmla="*/ 2147483647 w 2378"/>
                <a:gd name="T17" fmla="*/ 2147483647 h 529"/>
                <a:gd name="T18" fmla="*/ 2147483647 w 2378"/>
                <a:gd name="T19" fmla="*/ 2147483647 h 529"/>
                <a:gd name="T20" fmla="*/ 2147483647 w 2378"/>
                <a:gd name="T21" fmla="*/ 2147483647 h 529"/>
                <a:gd name="T22" fmla="*/ 2147483647 w 2378"/>
                <a:gd name="T23" fmla="*/ 2147483647 h 529"/>
                <a:gd name="T24" fmla="*/ 2147483647 w 2378"/>
                <a:gd name="T25" fmla="*/ 2147483647 h 529"/>
                <a:gd name="T26" fmla="*/ 2147483647 w 2378"/>
                <a:gd name="T27" fmla="*/ 2147483647 h 529"/>
                <a:gd name="T28" fmla="*/ 2147483647 w 2378"/>
                <a:gd name="T29" fmla="*/ 2147483647 h 529"/>
                <a:gd name="T30" fmla="*/ 2147483647 w 2378"/>
                <a:gd name="T31" fmla="*/ 2147483647 h 529"/>
                <a:gd name="T32" fmla="*/ 2147483647 w 2378"/>
                <a:gd name="T33" fmla="*/ 2147483647 h 529"/>
                <a:gd name="T34" fmla="*/ 2147483647 w 2378"/>
                <a:gd name="T35" fmla="*/ 2147483647 h 529"/>
                <a:gd name="T36" fmla="*/ 2147483647 w 2378"/>
                <a:gd name="T37" fmla="*/ 2147483647 h 529"/>
                <a:gd name="T38" fmla="*/ 2147483647 w 2378"/>
                <a:gd name="T39" fmla="*/ 2147483647 h 529"/>
                <a:gd name="T40" fmla="*/ 2147483647 w 2378"/>
                <a:gd name="T41" fmla="*/ 2147483647 h 529"/>
                <a:gd name="T42" fmla="*/ 2147483647 w 2378"/>
                <a:gd name="T43" fmla="*/ 2147483647 h 529"/>
                <a:gd name="T44" fmla="*/ 2147483647 w 2378"/>
                <a:gd name="T45" fmla="*/ 2147483647 h 529"/>
                <a:gd name="T46" fmla="*/ 2147483647 w 2378"/>
                <a:gd name="T47" fmla="*/ 2147483647 h 529"/>
                <a:gd name="T48" fmla="*/ 2147483647 w 2378"/>
                <a:gd name="T49" fmla="*/ 2147483647 h 529"/>
                <a:gd name="T50" fmla="*/ 2147483647 w 2378"/>
                <a:gd name="T51" fmla="*/ 2147483647 h 529"/>
                <a:gd name="T52" fmla="*/ 2147483647 w 2378"/>
                <a:gd name="T53" fmla="*/ 2147483647 h 529"/>
                <a:gd name="T54" fmla="*/ 2147483647 w 2378"/>
                <a:gd name="T55" fmla="*/ 2147483647 h 529"/>
                <a:gd name="T56" fmla="*/ 2147483647 w 2378"/>
                <a:gd name="T57" fmla="*/ 2147483647 h 529"/>
                <a:gd name="T58" fmla="*/ 2147483647 w 2378"/>
                <a:gd name="T59" fmla="*/ 2147483647 h 529"/>
                <a:gd name="T60" fmla="*/ 2147483647 w 2378"/>
                <a:gd name="T61" fmla="*/ 2147483647 h 529"/>
                <a:gd name="T62" fmla="*/ 2147483647 w 2378"/>
                <a:gd name="T63" fmla="*/ 2147483647 h 529"/>
                <a:gd name="T64" fmla="*/ 2147483647 w 2378"/>
                <a:gd name="T65" fmla="*/ 2147483647 h 529"/>
                <a:gd name="T66" fmla="*/ 2147483647 w 2378"/>
                <a:gd name="T67" fmla="*/ 2147483647 h 529"/>
                <a:gd name="T68" fmla="*/ 2147483647 w 2378"/>
                <a:gd name="T69" fmla="*/ 2147483647 h 529"/>
                <a:gd name="T70" fmla="*/ 2147483647 w 2378"/>
                <a:gd name="T71" fmla="*/ 2147483647 h 529"/>
                <a:gd name="T72" fmla="*/ 2147483647 w 2378"/>
                <a:gd name="T73" fmla="*/ 2147483647 h 529"/>
                <a:gd name="T74" fmla="*/ 2147483647 w 2378"/>
                <a:gd name="T75" fmla="*/ 2147483647 h 5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78"/>
                <a:gd name="T115" fmla="*/ 0 h 529"/>
                <a:gd name="T116" fmla="*/ 2378 w 2378"/>
                <a:gd name="T117" fmla="*/ 529 h 5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78" h="529">
                  <a:moveTo>
                    <a:pt x="26" y="131"/>
                  </a:moveTo>
                  <a:cubicBezTo>
                    <a:pt x="69" y="126"/>
                    <a:pt x="35" y="131"/>
                    <a:pt x="35" y="131"/>
                  </a:cubicBezTo>
                  <a:cubicBezTo>
                    <a:pt x="35" y="131"/>
                    <a:pt x="29" y="129"/>
                    <a:pt x="26" y="129"/>
                  </a:cubicBezTo>
                  <a:cubicBezTo>
                    <a:pt x="23" y="129"/>
                    <a:pt x="19" y="131"/>
                    <a:pt x="18" y="131"/>
                  </a:cubicBezTo>
                  <a:cubicBezTo>
                    <a:pt x="17" y="131"/>
                    <a:pt x="0" y="126"/>
                    <a:pt x="20" y="129"/>
                  </a:cubicBezTo>
                  <a:cubicBezTo>
                    <a:pt x="40" y="132"/>
                    <a:pt x="88" y="146"/>
                    <a:pt x="137" y="147"/>
                  </a:cubicBezTo>
                  <a:cubicBezTo>
                    <a:pt x="186" y="148"/>
                    <a:pt x="255" y="133"/>
                    <a:pt x="315" y="133"/>
                  </a:cubicBezTo>
                  <a:cubicBezTo>
                    <a:pt x="375" y="133"/>
                    <a:pt x="438" y="147"/>
                    <a:pt x="497" y="147"/>
                  </a:cubicBezTo>
                  <a:cubicBezTo>
                    <a:pt x="556" y="147"/>
                    <a:pt x="607" y="134"/>
                    <a:pt x="671" y="134"/>
                  </a:cubicBezTo>
                  <a:cubicBezTo>
                    <a:pt x="735" y="134"/>
                    <a:pt x="812" y="146"/>
                    <a:pt x="879" y="147"/>
                  </a:cubicBezTo>
                  <a:cubicBezTo>
                    <a:pt x="946" y="147"/>
                    <a:pt x="1001" y="137"/>
                    <a:pt x="1071" y="137"/>
                  </a:cubicBezTo>
                  <a:cubicBezTo>
                    <a:pt x="1141" y="137"/>
                    <a:pt x="1234" y="146"/>
                    <a:pt x="1301" y="146"/>
                  </a:cubicBezTo>
                  <a:cubicBezTo>
                    <a:pt x="1368" y="145"/>
                    <a:pt x="1410" y="133"/>
                    <a:pt x="1473" y="133"/>
                  </a:cubicBezTo>
                  <a:cubicBezTo>
                    <a:pt x="1536" y="133"/>
                    <a:pt x="1610" y="146"/>
                    <a:pt x="1677" y="146"/>
                  </a:cubicBezTo>
                  <a:cubicBezTo>
                    <a:pt x="1744" y="146"/>
                    <a:pt x="1812" y="133"/>
                    <a:pt x="1873" y="133"/>
                  </a:cubicBezTo>
                  <a:cubicBezTo>
                    <a:pt x="1934" y="133"/>
                    <a:pt x="1978" y="147"/>
                    <a:pt x="2041" y="145"/>
                  </a:cubicBezTo>
                  <a:cubicBezTo>
                    <a:pt x="2104" y="143"/>
                    <a:pt x="2197" y="141"/>
                    <a:pt x="2252" y="122"/>
                  </a:cubicBezTo>
                  <a:cubicBezTo>
                    <a:pt x="2307" y="103"/>
                    <a:pt x="2349" y="48"/>
                    <a:pt x="2369" y="32"/>
                  </a:cubicBezTo>
                  <a:cubicBezTo>
                    <a:pt x="2373" y="27"/>
                    <a:pt x="2378" y="0"/>
                    <a:pt x="2375" y="27"/>
                  </a:cubicBezTo>
                  <a:cubicBezTo>
                    <a:pt x="2359" y="41"/>
                    <a:pt x="2308" y="87"/>
                    <a:pt x="2270" y="116"/>
                  </a:cubicBezTo>
                  <a:cubicBezTo>
                    <a:pt x="2232" y="145"/>
                    <a:pt x="2197" y="167"/>
                    <a:pt x="2147" y="200"/>
                  </a:cubicBezTo>
                  <a:cubicBezTo>
                    <a:pt x="2097" y="233"/>
                    <a:pt x="2031" y="279"/>
                    <a:pt x="1967" y="311"/>
                  </a:cubicBezTo>
                  <a:cubicBezTo>
                    <a:pt x="1903" y="343"/>
                    <a:pt x="1857" y="363"/>
                    <a:pt x="1766" y="389"/>
                  </a:cubicBezTo>
                  <a:cubicBezTo>
                    <a:pt x="1675" y="415"/>
                    <a:pt x="1523" y="449"/>
                    <a:pt x="1421" y="470"/>
                  </a:cubicBezTo>
                  <a:cubicBezTo>
                    <a:pt x="1319" y="491"/>
                    <a:pt x="1225" y="508"/>
                    <a:pt x="1151" y="518"/>
                  </a:cubicBezTo>
                  <a:cubicBezTo>
                    <a:pt x="1077" y="528"/>
                    <a:pt x="1030" y="528"/>
                    <a:pt x="975" y="528"/>
                  </a:cubicBezTo>
                  <a:cubicBezTo>
                    <a:pt x="920" y="529"/>
                    <a:pt x="865" y="528"/>
                    <a:pt x="819" y="522"/>
                  </a:cubicBezTo>
                  <a:cubicBezTo>
                    <a:pt x="773" y="516"/>
                    <a:pt x="740" y="508"/>
                    <a:pt x="696" y="494"/>
                  </a:cubicBezTo>
                  <a:cubicBezTo>
                    <a:pt x="652" y="480"/>
                    <a:pt x="591" y="455"/>
                    <a:pt x="552" y="438"/>
                  </a:cubicBezTo>
                  <a:cubicBezTo>
                    <a:pt x="513" y="421"/>
                    <a:pt x="497" y="409"/>
                    <a:pt x="461" y="389"/>
                  </a:cubicBezTo>
                  <a:cubicBezTo>
                    <a:pt x="425" y="369"/>
                    <a:pt x="376" y="341"/>
                    <a:pt x="336" y="318"/>
                  </a:cubicBezTo>
                  <a:cubicBezTo>
                    <a:pt x="296" y="295"/>
                    <a:pt x="249" y="267"/>
                    <a:pt x="219" y="249"/>
                  </a:cubicBezTo>
                  <a:cubicBezTo>
                    <a:pt x="189" y="231"/>
                    <a:pt x="179" y="221"/>
                    <a:pt x="159" y="210"/>
                  </a:cubicBezTo>
                  <a:cubicBezTo>
                    <a:pt x="139" y="199"/>
                    <a:pt x="122" y="194"/>
                    <a:pt x="99" y="180"/>
                  </a:cubicBezTo>
                  <a:cubicBezTo>
                    <a:pt x="76" y="166"/>
                    <a:pt x="34" y="136"/>
                    <a:pt x="21" y="128"/>
                  </a:cubicBezTo>
                  <a:cubicBezTo>
                    <a:pt x="8" y="120"/>
                    <a:pt x="16" y="131"/>
                    <a:pt x="18" y="131"/>
                  </a:cubicBezTo>
                  <a:cubicBezTo>
                    <a:pt x="20" y="131"/>
                    <a:pt x="31" y="131"/>
                    <a:pt x="32" y="131"/>
                  </a:cubicBezTo>
                  <a:cubicBezTo>
                    <a:pt x="33" y="131"/>
                    <a:pt x="27" y="131"/>
                    <a:pt x="26" y="1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5" name="Freeform 39"/>
            <p:cNvSpPr>
              <a:spLocks/>
            </p:cNvSpPr>
            <p:nvPr/>
          </p:nvSpPr>
          <p:spPr bwMode="auto">
            <a:xfrm>
              <a:off x="2106614" y="4292600"/>
              <a:ext cx="279400" cy="177800"/>
            </a:xfrm>
            <a:custGeom>
              <a:avLst/>
              <a:gdLst>
                <a:gd name="T0" fmla="*/ 0 w 176"/>
                <a:gd name="T1" fmla="*/ 2147483647 h 144"/>
                <a:gd name="T2" fmla="*/ 2147483647 w 176"/>
                <a:gd name="T3" fmla="*/ 2147483647 h 144"/>
                <a:gd name="T4" fmla="*/ 2147483647 w 176"/>
                <a:gd name="T5" fmla="*/ 0 h 144"/>
                <a:gd name="T6" fmla="*/ 2147483647 w 176"/>
                <a:gd name="T7" fmla="*/ 2147483647 h 144"/>
                <a:gd name="T8" fmla="*/ 2147483647 w 176"/>
                <a:gd name="T9" fmla="*/ 2147483647 h 144"/>
                <a:gd name="T10" fmla="*/ 2147483647 w 176"/>
                <a:gd name="T11" fmla="*/ 2147483647 h 144"/>
                <a:gd name="T12" fmla="*/ 0 w 176"/>
                <a:gd name="T13" fmla="*/ 2147483647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6"/>
                <a:gd name="T22" fmla="*/ 0 h 144"/>
                <a:gd name="T23" fmla="*/ 176 w 17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6" h="144">
                  <a:moveTo>
                    <a:pt x="0" y="28"/>
                  </a:moveTo>
                  <a:lnTo>
                    <a:pt x="68" y="24"/>
                  </a:lnTo>
                  <a:lnTo>
                    <a:pt x="100" y="0"/>
                  </a:lnTo>
                  <a:lnTo>
                    <a:pt x="146" y="8"/>
                  </a:lnTo>
                  <a:lnTo>
                    <a:pt x="176" y="46"/>
                  </a:lnTo>
                  <a:lnTo>
                    <a:pt x="168" y="14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6" name="Freeform 40"/>
            <p:cNvSpPr>
              <a:spLocks/>
            </p:cNvSpPr>
            <p:nvPr/>
          </p:nvSpPr>
          <p:spPr bwMode="auto">
            <a:xfrm>
              <a:off x="2595564" y="4452938"/>
              <a:ext cx="228600" cy="304800"/>
            </a:xfrm>
            <a:custGeom>
              <a:avLst/>
              <a:gdLst>
                <a:gd name="T0" fmla="*/ 0 w 144"/>
                <a:gd name="T1" fmla="*/ 2147483647 h 254"/>
                <a:gd name="T2" fmla="*/ 2147483647 w 144"/>
                <a:gd name="T3" fmla="*/ 2147483647 h 254"/>
                <a:gd name="T4" fmla="*/ 2147483647 w 144"/>
                <a:gd name="T5" fmla="*/ 2147483647 h 254"/>
                <a:gd name="T6" fmla="*/ 2147483647 w 144"/>
                <a:gd name="T7" fmla="*/ 2147483647 h 254"/>
                <a:gd name="T8" fmla="*/ 2147483647 w 144"/>
                <a:gd name="T9" fmla="*/ 0 h 254"/>
                <a:gd name="T10" fmla="*/ 2147483647 w 144"/>
                <a:gd name="T11" fmla="*/ 2147483647 h 254"/>
                <a:gd name="T12" fmla="*/ 2147483647 w 144"/>
                <a:gd name="T13" fmla="*/ 2147483647 h 254"/>
                <a:gd name="T14" fmla="*/ 2147483647 w 144"/>
                <a:gd name="T15" fmla="*/ 2147483647 h 254"/>
                <a:gd name="T16" fmla="*/ 0 w 144"/>
                <a:gd name="T17" fmla="*/ 2147483647 h 2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254"/>
                <a:gd name="T29" fmla="*/ 144 w 144"/>
                <a:gd name="T30" fmla="*/ 254 h 2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254">
                  <a:moveTo>
                    <a:pt x="0" y="144"/>
                  </a:moveTo>
                  <a:lnTo>
                    <a:pt x="48" y="96"/>
                  </a:lnTo>
                  <a:lnTo>
                    <a:pt x="58" y="40"/>
                  </a:lnTo>
                  <a:lnTo>
                    <a:pt x="98" y="18"/>
                  </a:lnTo>
                  <a:lnTo>
                    <a:pt x="144" y="0"/>
                  </a:lnTo>
                  <a:lnTo>
                    <a:pt x="134" y="116"/>
                  </a:lnTo>
                  <a:lnTo>
                    <a:pt x="138" y="174"/>
                  </a:lnTo>
                  <a:lnTo>
                    <a:pt x="142" y="25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7" name="Freeform 41"/>
            <p:cNvSpPr>
              <a:spLocks/>
            </p:cNvSpPr>
            <p:nvPr/>
          </p:nvSpPr>
          <p:spPr bwMode="auto">
            <a:xfrm>
              <a:off x="2868614" y="4676775"/>
              <a:ext cx="622300" cy="412750"/>
            </a:xfrm>
            <a:custGeom>
              <a:avLst/>
              <a:gdLst>
                <a:gd name="T0" fmla="*/ 0 w 392"/>
                <a:gd name="T1" fmla="*/ 2147483647 h 336"/>
                <a:gd name="T2" fmla="*/ 2147483647 w 392"/>
                <a:gd name="T3" fmla="*/ 0 h 336"/>
                <a:gd name="T4" fmla="*/ 2147483647 w 392"/>
                <a:gd name="T5" fmla="*/ 0 h 336"/>
                <a:gd name="T6" fmla="*/ 2147483647 w 392"/>
                <a:gd name="T7" fmla="*/ 2147483647 h 336"/>
                <a:gd name="T8" fmla="*/ 2147483647 w 392"/>
                <a:gd name="T9" fmla="*/ 2147483647 h 336"/>
                <a:gd name="T10" fmla="*/ 2147483647 w 392"/>
                <a:gd name="T11" fmla="*/ 2147483647 h 336"/>
                <a:gd name="T12" fmla="*/ 2147483647 w 392"/>
                <a:gd name="T13" fmla="*/ 2147483647 h 336"/>
                <a:gd name="T14" fmla="*/ 2147483647 w 392"/>
                <a:gd name="T15" fmla="*/ 2147483647 h 336"/>
                <a:gd name="T16" fmla="*/ 2147483647 w 392"/>
                <a:gd name="T17" fmla="*/ 2147483647 h 336"/>
                <a:gd name="T18" fmla="*/ 2147483647 w 392"/>
                <a:gd name="T19" fmla="*/ 2147483647 h 336"/>
                <a:gd name="T20" fmla="*/ 2147483647 w 392"/>
                <a:gd name="T21" fmla="*/ 2147483647 h 336"/>
                <a:gd name="T22" fmla="*/ 2147483647 w 392"/>
                <a:gd name="T23" fmla="*/ 2147483647 h 336"/>
                <a:gd name="T24" fmla="*/ 2147483647 w 392"/>
                <a:gd name="T25" fmla="*/ 2147483647 h 336"/>
                <a:gd name="T26" fmla="*/ 2147483647 w 392"/>
                <a:gd name="T27" fmla="*/ 2147483647 h 336"/>
                <a:gd name="T28" fmla="*/ 2147483647 w 392"/>
                <a:gd name="T29" fmla="*/ 2147483647 h 336"/>
                <a:gd name="T30" fmla="*/ 2147483647 w 392"/>
                <a:gd name="T31" fmla="*/ 2147483647 h 336"/>
                <a:gd name="T32" fmla="*/ 2147483647 w 392"/>
                <a:gd name="T33" fmla="*/ 2147483647 h 336"/>
                <a:gd name="T34" fmla="*/ 2147483647 w 392"/>
                <a:gd name="T35" fmla="*/ 2147483647 h 336"/>
                <a:gd name="T36" fmla="*/ 0 w 392"/>
                <a:gd name="T37" fmla="*/ 2147483647 h 3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2"/>
                <a:gd name="T58" fmla="*/ 0 h 336"/>
                <a:gd name="T59" fmla="*/ 392 w 392"/>
                <a:gd name="T60" fmla="*/ 336 h 3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2" h="336">
                  <a:moveTo>
                    <a:pt x="0" y="66"/>
                  </a:moveTo>
                  <a:lnTo>
                    <a:pt x="68" y="0"/>
                  </a:lnTo>
                  <a:lnTo>
                    <a:pt x="116" y="0"/>
                  </a:lnTo>
                  <a:lnTo>
                    <a:pt x="164" y="48"/>
                  </a:lnTo>
                  <a:lnTo>
                    <a:pt x="168" y="122"/>
                  </a:lnTo>
                  <a:lnTo>
                    <a:pt x="170" y="200"/>
                  </a:lnTo>
                  <a:lnTo>
                    <a:pt x="210" y="160"/>
                  </a:lnTo>
                  <a:lnTo>
                    <a:pt x="248" y="144"/>
                  </a:lnTo>
                  <a:lnTo>
                    <a:pt x="310" y="128"/>
                  </a:lnTo>
                  <a:lnTo>
                    <a:pt x="346" y="172"/>
                  </a:lnTo>
                  <a:lnTo>
                    <a:pt x="344" y="222"/>
                  </a:lnTo>
                  <a:lnTo>
                    <a:pt x="336" y="248"/>
                  </a:lnTo>
                  <a:lnTo>
                    <a:pt x="372" y="284"/>
                  </a:lnTo>
                  <a:lnTo>
                    <a:pt x="392" y="336"/>
                  </a:lnTo>
                  <a:lnTo>
                    <a:pt x="308" y="292"/>
                  </a:lnTo>
                  <a:lnTo>
                    <a:pt x="206" y="226"/>
                  </a:lnTo>
                  <a:lnTo>
                    <a:pt x="130" y="174"/>
                  </a:lnTo>
                  <a:lnTo>
                    <a:pt x="56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8" name="Freeform 42"/>
            <p:cNvSpPr>
              <a:spLocks/>
            </p:cNvSpPr>
            <p:nvPr/>
          </p:nvSpPr>
          <p:spPr bwMode="auto">
            <a:xfrm>
              <a:off x="3506789" y="4529138"/>
              <a:ext cx="384175" cy="635000"/>
            </a:xfrm>
            <a:custGeom>
              <a:avLst/>
              <a:gdLst>
                <a:gd name="T0" fmla="*/ 0 w 242"/>
                <a:gd name="T1" fmla="*/ 2147483647 h 604"/>
                <a:gd name="T2" fmla="*/ 2147483647 w 242"/>
                <a:gd name="T3" fmla="*/ 2147483647 h 604"/>
                <a:gd name="T4" fmla="*/ 2147483647 w 242"/>
                <a:gd name="T5" fmla="*/ 2147483647 h 604"/>
                <a:gd name="T6" fmla="*/ 2147483647 w 242"/>
                <a:gd name="T7" fmla="*/ 2147483647 h 604"/>
                <a:gd name="T8" fmla="*/ 2147483647 w 242"/>
                <a:gd name="T9" fmla="*/ 2147483647 h 604"/>
                <a:gd name="T10" fmla="*/ 2147483647 w 242"/>
                <a:gd name="T11" fmla="*/ 2147483647 h 604"/>
                <a:gd name="T12" fmla="*/ 2147483647 w 242"/>
                <a:gd name="T13" fmla="*/ 2147483647 h 604"/>
                <a:gd name="T14" fmla="*/ 2147483647 w 242"/>
                <a:gd name="T15" fmla="*/ 2147483647 h 604"/>
                <a:gd name="T16" fmla="*/ 2147483647 w 242"/>
                <a:gd name="T17" fmla="*/ 0 h 604"/>
                <a:gd name="T18" fmla="*/ 2147483647 w 242"/>
                <a:gd name="T19" fmla="*/ 2147483647 h 604"/>
                <a:gd name="T20" fmla="*/ 2147483647 w 242"/>
                <a:gd name="T21" fmla="*/ 2147483647 h 604"/>
                <a:gd name="T22" fmla="*/ 2147483647 w 242"/>
                <a:gd name="T23" fmla="*/ 2147483647 h 604"/>
                <a:gd name="T24" fmla="*/ 2147483647 w 242"/>
                <a:gd name="T25" fmla="*/ 2147483647 h 604"/>
                <a:gd name="T26" fmla="*/ 2147483647 w 242"/>
                <a:gd name="T27" fmla="*/ 2147483647 h 604"/>
                <a:gd name="T28" fmla="*/ 2147483647 w 242"/>
                <a:gd name="T29" fmla="*/ 2147483647 h 604"/>
                <a:gd name="T30" fmla="*/ 2147483647 w 242"/>
                <a:gd name="T31" fmla="*/ 2147483647 h 604"/>
                <a:gd name="T32" fmla="*/ 2147483647 w 242"/>
                <a:gd name="T33" fmla="*/ 2147483647 h 604"/>
                <a:gd name="T34" fmla="*/ 2147483647 w 242"/>
                <a:gd name="T35" fmla="*/ 2147483647 h 604"/>
                <a:gd name="T36" fmla="*/ 2147483647 w 242"/>
                <a:gd name="T37" fmla="*/ 2147483647 h 604"/>
                <a:gd name="T38" fmla="*/ 0 w 242"/>
                <a:gd name="T39" fmla="*/ 2147483647 h 6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2"/>
                <a:gd name="T61" fmla="*/ 0 h 604"/>
                <a:gd name="T62" fmla="*/ 242 w 242"/>
                <a:gd name="T63" fmla="*/ 604 h 6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2" h="604">
                  <a:moveTo>
                    <a:pt x="0" y="550"/>
                  </a:moveTo>
                  <a:lnTo>
                    <a:pt x="2" y="448"/>
                  </a:lnTo>
                  <a:lnTo>
                    <a:pt x="12" y="334"/>
                  </a:lnTo>
                  <a:lnTo>
                    <a:pt x="30" y="270"/>
                  </a:lnTo>
                  <a:lnTo>
                    <a:pt x="18" y="148"/>
                  </a:lnTo>
                  <a:lnTo>
                    <a:pt x="56" y="50"/>
                  </a:lnTo>
                  <a:lnTo>
                    <a:pt x="68" y="46"/>
                  </a:lnTo>
                  <a:lnTo>
                    <a:pt x="118" y="12"/>
                  </a:lnTo>
                  <a:lnTo>
                    <a:pt x="172" y="0"/>
                  </a:lnTo>
                  <a:lnTo>
                    <a:pt x="226" y="38"/>
                  </a:lnTo>
                  <a:lnTo>
                    <a:pt x="220" y="132"/>
                  </a:lnTo>
                  <a:lnTo>
                    <a:pt x="242" y="168"/>
                  </a:lnTo>
                  <a:lnTo>
                    <a:pt x="226" y="230"/>
                  </a:lnTo>
                  <a:lnTo>
                    <a:pt x="194" y="324"/>
                  </a:lnTo>
                  <a:lnTo>
                    <a:pt x="220" y="420"/>
                  </a:lnTo>
                  <a:lnTo>
                    <a:pt x="208" y="504"/>
                  </a:lnTo>
                  <a:lnTo>
                    <a:pt x="222" y="604"/>
                  </a:lnTo>
                  <a:lnTo>
                    <a:pt x="156" y="588"/>
                  </a:lnTo>
                  <a:lnTo>
                    <a:pt x="72" y="574"/>
                  </a:lnTo>
                  <a:lnTo>
                    <a:pt x="0" y="550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9" name="Freeform 43"/>
            <p:cNvSpPr>
              <a:spLocks/>
            </p:cNvSpPr>
            <p:nvPr/>
          </p:nvSpPr>
          <p:spPr bwMode="auto">
            <a:xfrm>
              <a:off x="3951289" y="4605338"/>
              <a:ext cx="1076325" cy="555625"/>
            </a:xfrm>
            <a:custGeom>
              <a:avLst/>
              <a:gdLst>
                <a:gd name="T0" fmla="*/ 0 w 678"/>
                <a:gd name="T1" fmla="*/ 2147483647 h 548"/>
                <a:gd name="T2" fmla="*/ 2147483647 w 678"/>
                <a:gd name="T3" fmla="*/ 2147483647 h 548"/>
                <a:gd name="T4" fmla="*/ 2147483647 w 678"/>
                <a:gd name="T5" fmla="*/ 2147483647 h 548"/>
                <a:gd name="T6" fmla="*/ 2147483647 w 678"/>
                <a:gd name="T7" fmla="*/ 2147483647 h 548"/>
                <a:gd name="T8" fmla="*/ 2147483647 w 678"/>
                <a:gd name="T9" fmla="*/ 2147483647 h 548"/>
                <a:gd name="T10" fmla="*/ 2147483647 w 678"/>
                <a:gd name="T11" fmla="*/ 2147483647 h 548"/>
                <a:gd name="T12" fmla="*/ 2147483647 w 678"/>
                <a:gd name="T13" fmla="*/ 2147483647 h 548"/>
                <a:gd name="T14" fmla="*/ 2147483647 w 678"/>
                <a:gd name="T15" fmla="*/ 0 h 548"/>
                <a:gd name="T16" fmla="*/ 2147483647 w 678"/>
                <a:gd name="T17" fmla="*/ 2147483647 h 548"/>
                <a:gd name="T18" fmla="*/ 2147483647 w 678"/>
                <a:gd name="T19" fmla="*/ 2147483647 h 548"/>
                <a:gd name="T20" fmla="*/ 2147483647 w 678"/>
                <a:gd name="T21" fmla="*/ 2147483647 h 548"/>
                <a:gd name="T22" fmla="*/ 2147483647 w 678"/>
                <a:gd name="T23" fmla="*/ 2147483647 h 548"/>
                <a:gd name="T24" fmla="*/ 2147483647 w 678"/>
                <a:gd name="T25" fmla="*/ 2147483647 h 548"/>
                <a:gd name="T26" fmla="*/ 2147483647 w 678"/>
                <a:gd name="T27" fmla="*/ 2147483647 h 548"/>
                <a:gd name="T28" fmla="*/ 2147483647 w 678"/>
                <a:gd name="T29" fmla="*/ 2147483647 h 548"/>
                <a:gd name="T30" fmla="*/ 2147483647 w 678"/>
                <a:gd name="T31" fmla="*/ 2147483647 h 548"/>
                <a:gd name="T32" fmla="*/ 2147483647 w 678"/>
                <a:gd name="T33" fmla="*/ 2147483647 h 548"/>
                <a:gd name="T34" fmla="*/ 2147483647 w 678"/>
                <a:gd name="T35" fmla="*/ 2147483647 h 548"/>
                <a:gd name="T36" fmla="*/ 2147483647 w 678"/>
                <a:gd name="T37" fmla="*/ 2147483647 h 548"/>
                <a:gd name="T38" fmla="*/ 2147483647 w 678"/>
                <a:gd name="T39" fmla="*/ 2147483647 h 548"/>
                <a:gd name="T40" fmla="*/ 2147483647 w 678"/>
                <a:gd name="T41" fmla="*/ 2147483647 h 548"/>
                <a:gd name="T42" fmla="*/ 2147483647 w 678"/>
                <a:gd name="T43" fmla="*/ 2147483647 h 548"/>
                <a:gd name="T44" fmla="*/ 2147483647 w 678"/>
                <a:gd name="T45" fmla="*/ 2147483647 h 548"/>
                <a:gd name="T46" fmla="*/ 2147483647 w 678"/>
                <a:gd name="T47" fmla="*/ 2147483647 h 548"/>
                <a:gd name="T48" fmla="*/ 2147483647 w 678"/>
                <a:gd name="T49" fmla="*/ 2147483647 h 548"/>
                <a:gd name="T50" fmla="*/ 0 w 678"/>
                <a:gd name="T51" fmla="*/ 2147483647 h 5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78"/>
                <a:gd name="T79" fmla="*/ 0 h 548"/>
                <a:gd name="T80" fmla="*/ 678 w 678"/>
                <a:gd name="T81" fmla="*/ 548 h 54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78" h="548">
                  <a:moveTo>
                    <a:pt x="0" y="548"/>
                  </a:moveTo>
                  <a:lnTo>
                    <a:pt x="16" y="426"/>
                  </a:lnTo>
                  <a:lnTo>
                    <a:pt x="60" y="350"/>
                  </a:lnTo>
                  <a:lnTo>
                    <a:pt x="92" y="220"/>
                  </a:lnTo>
                  <a:lnTo>
                    <a:pt x="96" y="136"/>
                  </a:lnTo>
                  <a:lnTo>
                    <a:pt x="136" y="10"/>
                  </a:lnTo>
                  <a:lnTo>
                    <a:pt x="196" y="18"/>
                  </a:lnTo>
                  <a:lnTo>
                    <a:pt x="218" y="0"/>
                  </a:lnTo>
                  <a:lnTo>
                    <a:pt x="244" y="74"/>
                  </a:lnTo>
                  <a:lnTo>
                    <a:pt x="230" y="152"/>
                  </a:lnTo>
                  <a:lnTo>
                    <a:pt x="238" y="248"/>
                  </a:lnTo>
                  <a:lnTo>
                    <a:pt x="230" y="348"/>
                  </a:lnTo>
                  <a:lnTo>
                    <a:pt x="304" y="316"/>
                  </a:lnTo>
                  <a:lnTo>
                    <a:pt x="334" y="256"/>
                  </a:lnTo>
                  <a:lnTo>
                    <a:pt x="348" y="212"/>
                  </a:lnTo>
                  <a:lnTo>
                    <a:pt x="392" y="186"/>
                  </a:lnTo>
                  <a:lnTo>
                    <a:pt x="436" y="210"/>
                  </a:lnTo>
                  <a:lnTo>
                    <a:pt x="482" y="182"/>
                  </a:lnTo>
                  <a:lnTo>
                    <a:pt x="512" y="240"/>
                  </a:lnTo>
                  <a:lnTo>
                    <a:pt x="578" y="296"/>
                  </a:lnTo>
                  <a:lnTo>
                    <a:pt x="648" y="380"/>
                  </a:lnTo>
                  <a:lnTo>
                    <a:pt x="678" y="418"/>
                  </a:lnTo>
                  <a:lnTo>
                    <a:pt x="548" y="456"/>
                  </a:lnTo>
                  <a:lnTo>
                    <a:pt x="356" y="500"/>
                  </a:lnTo>
                  <a:lnTo>
                    <a:pt x="128" y="544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0" name="Freeform 44"/>
            <p:cNvSpPr>
              <a:spLocks/>
            </p:cNvSpPr>
            <p:nvPr/>
          </p:nvSpPr>
          <p:spPr bwMode="auto">
            <a:xfrm>
              <a:off x="4881564" y="4605338"/>
              <a:ext cx="381000" cy="425450"/>
            </a:xfrm>
            <a:custGeom>
              <a:avLst/>
              <a:gdLst>
                <a:gd name="T0" fmla="*/ 2147483647 w 240"/>
                <a:gd name="T1" fmla="*/ 2147483647 h 428"/>
                <a:gd name="T2" fmla="*/ 0 w 240"/>
                <a:gd name="T3" fmla="*/ 2147483647 h 428"/>
                <a:gd name="T4" fmla="*/ 2147483647 w 240"/>
                <a:gd name="T5" fmla="*/ 2147483647 h 428"/>
                <a:gd name="T6" fmla="*/ 2147483647 w 240"/>
                <a:gd name="T7" fmla="*/ 2147483647 h 428"/>
                <a:gd name="T8" fmla="*/ 2147483647 w 240"/>
                <a:gd name="T9" fmla="*/ 2147483647 h 428"/>
                <a:gd name="T10" fmla="*/ 2147483647 w 240"/>
                <a:gd name="T11" fmla="*/ 2147483647 h 428"/>
                <a:gd name="T12" fmla="*/ 2147483647 w 240"/>
                <a:gd name="T13" fmla="*/ 2147483647 h 428"/>
                <a:gd name="T14" fmla="*/ 2147483647 w 240"/>
                <a:gd name="T15" fmla="*/ 0 h 428"/>
                <a:gd name="T16" fmla="*/ 2147483647 w 240"/>
                <a:gd name="T17" fmla="*/ 2147483647 h 428"/>
                <a:gd name="T18" fmla="*/ 2147483647 w 240"/>
                <a:gd name="T19" fmla="*/ 2147483647 h 428"/>
                <a:gd name="T20" fmla="*/ 2147483647 w 240"/>
                <a:gd name="T21" fmla="*/ 2147483647 h 428"/>
                <a:gd name="T22" fmla="*/ 2147483647 w 240"/>
                <a:gd name="T23" fmla="*/ 2147483647 h 428"/>
                <a:gd name="T24" fmla="*/ 2147483647 w 240"/>
                <a:gd name="T25" fmla="*/ 2147483647 h 428"/>
                <a:gd name="T26" fmla="*/ 2147483647 w 240"/>
                <a:gd name="T27" fmla="*/ 2147483647 h 428"/>
                <a:gd name="T28" fmla="*/ 2147483647 w 240"/>
                <a:gd name="T29" fmla="*/ 2147483647 h 4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0"/>
                <a:gd name="T46" fmla="*/ 0 h 428"/>
                <a:gd name="T47" fmla="*/ 240 w 240"/>
                <a:gd name="T48" fmla="*/ 428 h 4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0" h="428">
                  <a:moveTo>
                    <a:pt x="48" y="428"/>
                  </a:moveTo>
                  <a:lnTo>
                    <a:pt x="0" y="332"/>
                  </a:lnTo>
                  <a:lnTo>
                    <a:pt x="48" y="236"/>
                  </a:lnTo>
                  <a:lnTo>
                    <a:pt x="44" y="184"/>
                  </a:lnTo>
                  <a:lnTo>
                    <a:pt x="70" y="140"/>
                  </a:lnTo>
                  <a:lnTo>
                    <a:pt x="72" y="68"/>
                  </a:lnTo>
                  <a:lnTo>
                    <a:pt x="90" y="36"/>
                  </a:lnTo>
                  <a:lnTo>
                    <a:pt x="138" y="0"/>
                  </a:lnTo>
                  <a:lnTo>
                    <a:pt x="186" y="40"/>
                  </a:lnTo>
                  <a:lnTo>
                    <a:pt x="188" y="118"/>
                  </a:lnTo>
                  <a:lnTo>
                    <a:pt x="174" y="170"/>
                  </a:lnTo>
                  <a:lnTo>
                    <a:pt x="212" y="222"/>
                  </a:lnTo>
                  <a:lnTo>
                    <a:pt x="224" y="278"/>
                  </a:lnTo>
                  <a:lnTo>
                    <a:pt x="240" y="350"/>
                  </a:lnTo>
                  <a:lnTo>
                    <a:pt x="48" y="42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1" name="Freeform 45"/>
            <p:cNvSpPr>
              <a:spLocks/>
            </p:cNvSpPr>
            <p:nvPr/>
          </p:nvSpPr>
          <p:spPr bwMode="auto">
            <a:xfrm>
              <a:off x="5186364" y="4605338"/>
              <a:ext cx="381000" cy="339725"/>
            </a:xfrm>
            <a:custGeom>
              <a:avLst/>
              <a:gdLst>
                <a:gd name="T0" fmla="*/ 2147483647 w 286"/>
                <a:gd name="T1" fmla="*/ 2147483647 h 448"/>
                <a:gd name="T2" fmla="*/ 0 w 286"/>
                <a:gd name="T3" fmla="*/ 2147483647 h 448"/>
                <a:gd name="T4" fmla="*/ 2147483647 w 286"/>
                <a:gd name="T5" fmla="*/ 2147483647 h 448"/>
                <a:gd name="T6" fmla="*/ 2147483647 w 286"/>
                <a:gd name="T7" fmla="*/ 2147483647 h 448"/>
                <a:gd name="T8" fmla="*/ 2147483647 w 286"/>
                <a:gd name="T9" fmla="*/ 2147483647 h 448"/>
                <a:gd name="T10" fmla="*/ 2147483647 w 286"/>
                <a:gd name="T11" fmla="*/ 2147483647 h 448"/>
                <a:gd name="T12" fmla="*/ 2147483647 w 286"/>
                <a:gd name="T13" fmla="*/ 2147483647 h 448"/>
                <a:gd name="T14" fmla="*/ 2147483647 w 286"/>
                <a:gd name="T15" fmla="*/ 2147483647 h 448"/>
                <a:gd name="T16" fmla="*/ 2147483647 w 286"/>
                <a:gd name="T17" fmla="*/ 0 h 448"/>
                <a:gd name="T18" fmla="*/ 2147483647 w 286"/>
                <a:gd name="T19" fmla="*/ 2147483647 h 448"/>
                <a:gd name="T20" fmla="*/ 2147483647 w 286"/>
                <a:gd name="T21" fmla="*/ 2147483647 h 448"/>
                <a:gd name="T22" fmla="*/ 2147483647 w 286"/>
                <a:gd name="T23" fmla="*/ 2147483647 h 448"/>
                <a:gd name="T24" fmla="*/ 2147483647 w 286"/>
                <a:gd name="T25" fmla="*/ 2147483647 h 448"/>
                <a:gd name="T26" fmla="*/ 2147483647 w 286"/>
                <a:gd name="T27" fmla="*/ 2147483647 h 448"/>
                <a:gd name="T28" fmla="*/ 2147483647 w 286"/>
                <a:gd name="T29" fmla="*/ 2147483647 h 4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6"/>
                <a:gd name="T46" fmla="*/ 0 h 448"/>
                <a:gd name="T47" fmla="*/ 286 w 286"/>
                <a:gd name="T48" fmla="*/ 448 h 4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6" h="448">
                  <a:moveTo>
                    <a:pt x="50" y="448"/>
                  </a:moveTo>
                  <a:lnTo>
                    <a:pt x="0" y="374"/>
                  </a:lnTo>
                  <a:lnTo>
                    <a:pt x="20" y="292"/>
                  </a:lnTo>
                  <a:lnTo>
                    <a:pt x="42" y="222"/>
                  </a:lnTo>
                  <a:lnTo>
                    <a:pt x="80" y="180"/>
                  </a:lnTo>
                  <a:lnTo>
                    <a:pt x="86" y="114"/>
                  </a:lnTo>
                  <a:lnTo>
                    <a:pt x="110" y="24"/>
                  </a:lnTo>
                  <a:lnTo>
                    <a:pt x="158" y="28"/>
                  </a:lnTo>
                  <a:lnTo>
                    <a:pt x="196" y="0"/>
                  </a:lnTo>
                  <a:lnTo>
                    <a:pt x="220" y="36"/>
                  </a:lnTo>
                  <a:lnTo>
                    <a:pt x="244" y="78"/>
                  </a:lnTo>
                  <a:lnTo>
                    <a:pt x="252" y="230"/>
                  </a:lnTo>
                  <a:lnTo>
                    <a:pt x="286" y="306"/>
                  </a:lnTo>
                  <a:lnTo>
                    <a:pt x="172" y="390"/>
                  </a:lnTo>
                  <a:lnTo>
                    <a:pt x="50" y="44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>
              <a:off x="5567364" y="4605338"/>
              <a:ext cx="266700" cy="206375"/>
            </a:xfrm>
            <a:custGeom>
              <a:avLst/>
              <a:gdLst>
                <a:gd name="T0" fmla="*/ 0 w 168"/>
                <a:gd name="T1" fmla="*/ 2147483647 h 242"/>
                <a:gd name="T2" fmla="*/ 2147483647 w 168"/>
                <a:gd name="T3" fmla="*/ 2147483647 h 242"/>
                <a:gd name="T4" fmla="*/ 2147483647 w 168"/>
                <a:gd name="T5" fmla="*/ 2147483647 h 242"/>
                <a:gd name="T6" fmla="*/ 2147483647 w 168"/>
                <a:gd name="T7" fmla="*/ 2147483647 h 242"/>
                <a:gd name="T8" fmla="*/ 2147483647 w 168"/>
                <a:gd name="T9" fmla="*/ 0 h 242"/>
                <a:gd name="T10" fmla="*/ 2147483647 w 168"/>
                <a:gd name="T11" fmla="*/ 2147483647 h 242"/>
                <a:gd name="T12" fmla="*/ 2147483647 w 168"/>
                <a:gd name="T13" fmla="*/ 2147483647 h 242"/>
                <a:gd name="T14" fmla="*/ 2147483647 w 168"/>
                <a:gd name="T15" fmla="*/ 2147483647 h 242"/>
                <a:gd name="T16" fmla="*/ 2147483647 w 168"/>
                <a:gd name="T17" fmla="*/ 2147483647 h 242"/>
                <a:gd name="T18" fmla="*/ 0 w 168"/>
                <a:gd name="T19" fmla="*/ 2147483647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242"/>
                <a:gd name="T32" fmla="*/ 168 w 168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242">
                  <a:moveTo>
                    <a:pt x="0" y="242"/>
                  </a:moveTo>
                  <a:lnTo>
                    <a:pt x="30" y="130"/>
                  </a:lnTo>
                  <a:lnTo>
                    <a:pt x="34" y="78"/>
                  </a:lnTo>
                  <a:lnTo>
                    <a:pt x="58" y="16"/>
                  </a:lnTo>
                  <a:lnTo>
                    <a:pt x="90" y="0"/>
                  </a:lnTo>
                  <a:lnTo>
                    <a:pt x="126" y="8"/>
                  </a:lnTo>
                  <a:lnTo>
                    <a:pt x="142" y="46"/>
                  </a:lnTo>
                  <a:lnTo>
                    <a:pt x="168" y="84"/>
                  </a:lnTo>
                  <a:lnTo>
                    <a:pt x="82" y="168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3" name="Freeform 47"/>
            <p:cNvSpPr>
              <a:spLocks/>
            </p:cNvSpPr>
            <p:nvPr/>
          </p:nvSpPr>
          <p:spPr bwMode="auto">
            <a:xfrm>
              <a:off x="5948364" y="4381500"/>
              <a:ext cx="206375" cy="192088"/>
            </a:xfrm>
            <a:custGeom>
              <a:avLst/>
              <a:gdLst>
                <a:gd name="T0" fmla="*/ 0 w 130"/>
                <a:gd name="T1" fmla="*/ 2147483647 h 156"/>
                <a:gd name="T2" fmla="*/ 2147483647 w 130"/>
                <a:gd name="T3" fmla="*/ 2147483647 h 156"/>
                <a:gd name="T4" fmla="*/ 2147483647 w 130"/>
                <a:gd name="T5" fmla="*/ 2147483647 h 156"/>
                <a:gd name="T6" fmla="*/ 2147483647 w 130"/>
                <a:gd name="T7" fmla="*/ 0 h 156"/>
                <a:gd name="T8" fmla="*/ 2147483647 w 130"/>
                <a:gd name="T9" fmla="*/ 2147483647 h 156"/>
                <a:gd name="T10" fmla="*/ 2147483647 w 130"/>
                <a:gd name="T11" fmla="*/ 2147483647 h 156"/>
                <a:gd name="T12" fmla="*/ 2147483647 w 130"/>
                <a:gd name="T13" fmla="*/ 2147483647 h 156"/>
                <a:gd name="T14" fmla="*/ 0 w 130"/>
                <a:gd name="T15" fmla="*/ 2147483647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56"/>
                <a:gd name="T26" fmla="*/ 130 w 130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56">
                  <a:moveTo>
                    <a:pt x="0" y="156"/>
                  </a:moveTo>
                  <a:lnTo>
                    <a:pt x="16" y="56"/>
                  </a:lnTo>
                  <a:lnTo>
                    <a:pt x="36" y="28"/>
                  </a:lnTo>
                  <a:lnTo>
                    <a:pt x="76" y="0"/>
                  </a:lnTo>
                  <a:lnTo>
                    <a:pt x="102" y="4"/>
                  </a:lnTo>
                  <a:lnTo>
                    <a:pt x="130" y="18"/>
                  </a:lnTo>
                  <a:lnTo>
                    <a:pt x="64" y="84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158" name="Freeform 48"/>
            <p:cNvSpPr>
              <a:spLocks/>
            </p:cNvSpPr>
            <p:nvPr/>
          </p:nvSpPr>
          <p:spPr bwMode="auto">
            <a:xfrm>
              <a:off x="1674814" y="4171950"/>
              <a:ext cx="4730750" cy="1006475"/>
            </a:xfrm>
            <a:custGeom>
              <a:avLst/>
              <a:gdLst>
                <a:gd name="T0" fmla="*/ 0 w 2980"/>
                <a:gd name="T1" fmla="*/ 2147483647 h 819"/>
                <a:gd name="T2" fmla="*/ 2147483647 w 2980"/>
                <a:gd name="T3" fmla="*/ 2147483647 h 819"/>
                <a:gd name="T4" fmla="*/ 2147483647 w 2980"/>
                <a:gd name="T5" fmla="*/ 2147483647 h 819"/>
                <a:gd name="T6" fmla="*/ 2147483647 w 2980"/>
                <a:gd name="T7" fmla="*/ 2147483647 h 819"/>
                <a:gd name="T8" fmla="*/ 2147483647 w 2980"/>
                <a:gd name="T9" fmla="*/ 2147483647 h 819"/>
                <a:gd name="T10" fmla="*/ 2147483647 w 2980"/>
                <a:gd name="T11" fmla="*/ 2147483647 h 819"/>
                <a:gd name="T12" fmla="*/ 2147483647 w 2980"/>
                <a:gd name="T13" fmla="*/ 2147483647 h 819"/>
                <a:gd name="T14" fmla="*/ 2147483647 w 2980"/>
                <a:gd name="T15" fmla="*/ 2147483647 h 819"/>
                <a:gd name="T16" fmla="*/ 2147483647 w 2980"/>
                <a:gd name="T17" fmla="*/ 2147483647 h 819"/>
                <a:gd name="T18" fmla="*/ 2147483647 w 2980"/>
                <a:gd name="T19" fmla="*/ 2147483647 h 8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80"/>
                <a:gd name="T31" fmla="*/ 0 h 819"/>
                <a:gd name="T32" fmla="*/ 2980 w 2980"/>
                <a:gd name="T33" fmla="*/ 819 h 8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80" h="819">
                  <a:moveTo>
                    <a:pt x="0" y="7"/>
                  </a:moveTo>
                  <a:cubicBezTo>
                    <a:pt x="17" y="10"/>
                    <a:pt x="43" y="0"/>
                    <a:pt x="100" y="27"/>
                  </a:cubicBezTo>
                  <a:cubicBezTo>
                    <a:pt x="157" y="54"/>
                    <a:pt x="236" y="99"/>
                    <a:pt x="340" y="171"/>
                  </a:cubicBezTo>
                  <a:cubicBezTo>
                    <a:pt x="444" y="243"/>
                    <a:pt x="591" y="363"/>
                    <a:pt x="724" y="459"/>
                  </a:cubicBezTo>
                  <a:cubicBezTo>
                    <a:pt x="857" y="555"/>
                    <a:pt x="994" y="689"/>
                    <a:pt x="1138" y="745"/>
                  </a:cubicBezTo>
                  <a:cubicBezTo>
                    <a:pt x="1282" y="801"/>
                    <a:pt x="1393" y="819"/>
                    <a:pt x="1588" y="795"/>
                  </a:cubicBezTo>
                  <a:cubicBezTo>
                    <a:pt x="1783" y="771"/>
                    <a:pt x="2124" y="683"/>
                    <a:pt x="2308" y="603"/>
                  </a:cubicBezTo>
                  <a:cubicBezTo>
                    <a:pt x="2492" y="523"/>
                    <a:pt x="2596" y="395"/>
                    <a:pt x="2692" y="315"/>
                  </a:cubicBezTo>
                  <a:cubicBezTo>
                    <a:pt x="2788" y="235"/>
                    <a:pt x="2836" y="163"/>
                    <a:pt x="2884" y="123"/>
                  </a:cubicBezTo>
                  <a:cubicBezTo>
                    <a:pt x="2932" y="83"/>
                    <a:pt x="2956" y="79"/>
                    <a:pt x="2980" y="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21588525">
              <a:off x="3814764" y="4090988"/>
              <a:ext cx="1600200" cy="471487"/>
              <a:chOff x="1378" y="2631"/>
              <a:chExt cx="1008" cy="297"/>
            </a:xfrm>
            <a:solidFill>
              <a:srgbClr val="92D050"/>
            </a:solidFill>
          </p:grpSpPr>
          <p:sp>
            <p:nvSpPr>
              <p:cNvPr id="92188" name="Freeform 50"/>
              <p:cNvSpPr>
                <a:spLocks/>
              </p:cNvSpPr>
              <p:nvPr/>
            </p:nvSpPr>
            <p:spPr bwMode="auto">
              <a:xfrm>
                <a:off x="1378" y="2631"/>
                <a:ext cx="1008" cy="297"/>
              </a:xfrm>
              <a:custGeom>
                <a:avLst/>
                <a:gdLst>
                  <a:gd name="T0" fmla="*/ 96 w 1008"/>
                  <a:gd name="T1" fmla="*/ 30 h 384"/>
                  <a:gd name="T2" fmla="*/ 960 w 1008"/>
                  <a:gd name="T3" fmla="*/ 30 h 384"/>
                  <a:gd name="T4" fmla="*/ 1008 w 1008"/>
                  <a:gd name="T5" fmla="*/ 22 h 384"/>
                  <a:gd name="T6" fmla="*/ 864 w 1008"/>
                  <a:gd name="T7" fmla="*/ 22 h 384"/>
                  <a:gd name="T8" fmla="*/ 912 w 1008"/>
                  <a:gd name="T9" fmla="*/ 19 h 384"/>
                  <a:gd name="T10" fmla="*/ 528 w 1008"/>
                  <a:gd name="T11" fmla="*/ 19 h 384"/>
                  <a:gd name="T12" fmla="*/ 624 w 1008"/>
                  <a:gd name="T13" fmla="*/ 12 h 384"/>
                  <a:gd name="T14" fmla="*/ 480 w 1008"/>
                  <a:gd name="T15" fmla="*/ 12 h 384"/>
                  <a:gd name="T16" fmla="*/ 480 w 1008"/>
                  <a:gd name="T17" fmla="*/ 0 h 384"/>
                  <a:gd name="T18" fmla="*/ 432 w 1008"/>
                  <a:gd name="T19" fmla="*/ 0 h 384"/>
                  <a:gd name="T20" fmla="*/ 432 w 1008"/>
                  <a:gd name="T21" fmla="*/ 12 h 384"/>
                  <a:gd name="T22" fmla="*/ 192 w 1008"/>
                  <a:gd name="T23" fmla="*/ 12 h 384"/>
                  <a:gd name="T24" fmla="*/ 240 w 1008"/>
                  <a:gd name="T25" fmla="*/ 19 h 384"/>
                  <a:gd name="T26" fmla="*/ 0 w 1008"/>
                  <a:gd name="T27" fmla="*/ 19 h 384"/>
                  <a:gd name="T28" fmla="*/ 96 w 1008"/>
                  <a:gd name="T29" fmla="*/ 30 h 3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08"/>
                  <a:gd name="T46" fmla="*/ 0 h 384"/>
                  <a:gd name="T47" fmla="*/ 1008 w 1008"/>
                  <a:gd name="T48" fmla="*/ 384 h 3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08" h="384">
                    <a:moveTo>
                      <a:pt x="96" y="384"/>
                    </a:moveTo>
                    <a:lnTo>
                      <a:pt x="960" y="384"/>
                    </a:lnTo>
                    <a:lnTo>
                      <a:pt x="1008" y="288"/>
                    </a:lnTo>
                    <a:lnTo>
                      <a:pt x="864" y="288"/>
                    </a:lnTo>
                    <a:lnTo>
                      <a:pt x="912" y="240"/>
                    </a:lnTo>
                    <a:lnTo>
                      <a:pt x="528" y="240"/>
                    </a:lnTo>
                    <a:lnTo>
                      <a:pt x="624" y="144"/>
                    </a:lnTo>
                    <a:lnTo>
                      <a:pt x="480" y="144"/>
                    </a:lnTo>
                    <a:lnTo>
                      <a:pt x="480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192" y="144"/>
                    </a:lnTo>
                    <a:lnTo>
                      <a:pt x="240" y="240"/>
                    </a:lnTo>
                    <a:lnTo>
                      <a:pt x="0" y="240"/>
                    </a:lnTo>
                    <a:lnTo>
                      <a:pt x="96" y="38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189" name="Rectangle 51"/>
              <p:cNvSpPr>
                <a:spLocks noChangeArrowheads="1"/>
              </p:cNvSpPr>
              <p:nvPr/>
            </p:nvSpPr>
            <p:spPr bwMode="auto">
              <a:xfrm>
                <a:off x="1666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190" name="Rectangle 52"/>
              <p:cNvSpPr>
                <a:spLocks noChangeArrowheads="1"/>
              </p:cNvSpPr>
              <p:nvPr/>
            </p:nvSpPr>
            <p:spPr bwMode="auto">
              <a:xfrm>
                <a:off x="1762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6" name="Group 53"/>
              <p:cNvGrpSpPr>
                <a:grpSpLocks/>
              </p:cNvGrpSpPr>
              <p:nvPr/>
            </p:nvGrpSpPr>
            <p:grpSpPr bwMode="auto">
              <a:xfrm>
                <a:off x="1522" y="2826"/>
                <a:ext cx="624" cy="42"/>
                <a:chOff x="1728" y="1194"/>
                <a:chExt cx="802" cy="47"/>
              </a:xfrm>
              <a:grpFill/>
            </p:grpSpPr>
            <p:sp>
              <p:nvSpPr>
                <p:cNvPr id="92193" name="Rectangle 54"/>
                <p:cNvSpPr>
                  <a:spLocks noChangeArrowheads="1"/>
                </p:cNvSpPr>
                <p:nvPr/>
              </p:nvSpPr>
              <p:spPr bwMode="auto">
                <a:xfrm>
                  <a:off x="172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4" name="Rectangle 55"/>
                <p:cNvSpPr>
                  <a:spLocks noChangeArrowheads="1"/>
                </p:cNvSpPr>
                <p:nvPr/>
              </p:nvSpPr>
              <p:spPr bwMode="auto">
                <a:xfrm>
                  <a:off x="182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5" name="Rectangle 56"/>
                <p:cNvSpPr>
                  <a:spLocks noChangeArrowheads="1"/>
                </p:cNvSpPr>
                <p:nvPr/>
              </p:nvSpPr>
              <p:spPr bwMode="auto">
                <a:xfrm>
                  <a:off x="192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6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6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7" name="Rectangle 58"/>
                <p:cNvSpPr>
                  <a:spLocks noChangeArrowheads="1"/>
                </p:cNvSpPr>
                <p:nvPr/>
              </p:nvSpPr>
              <p:spPr bwMode="auto">
                <a:xfrm>
                  <a:off x="211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8" name="Rectangle 59"/>
                <p:cNvSpPr>
                  <a:spLocks noChangeArrowheads="1"/>
                </p:cNvSpPr>
                <p:nvPr/>
              </p:nvSpPr>
              <p:spPr bwMode="auto">
                <a:xfrm>
                  <a:off x="220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9" name="Rectangle 60"/>
                <p:cNvSpPr>
                  <a:spLocks noChangeArrowheads="1"/>
                </p:cNvSpPr>
                <p:nvPr/>
              </p:nvSpPr>
              <p:spPr bwMode="auto">
                <a:xfrm>
                  <a:off x="230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200" name="Rectangle 61"/>
                <p:cNvSpPr>
                  <a:spLocks noChangeArrowheads="1"/>
                </p:cNvSpPr>
                <p:nvPr/>
              </p:nvSpPr>
              <p:spPr bwMode="auto">
                <a:xfrm>
                  <a:off x="240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201" name="Rectangle 62"/>
                <p:cNvSpPr>
                  <a:spLocks noChangeArrowheads="1"/>
                </p:cNvSpPr>
                <p:nvPr/>
              </p:nvSpPr>
              <p:spPr bwMode="auto">
                <a:xfrm>
                  <a:off x="248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2192" name="Rectangle 63"/>
              <p:cNvSpPr>
                <a:spLocks noChangeArrowheads="1"/>
              </p:cNvSpPr>
              <p:nvPr/>
            </p:nvSpPr>
            <p:spPr bwMode="auto">
              <a:xfrm>
                <a:off x="1876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1160" name="Line 64"/>
            <p:cNvSpPr>
              <a:spLocks noChangeShapeType="1"/>
            </p:cNvSpPr>
            <p:nvPr/>
          </p:nvSpPr>
          <p:spPr bwMode="auto">
            <a:xfrm flipV="1">
              <a:off x="2200276" y="4594225"/>
              <a:ext cx="527050" cy="574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1" name="Text Box 65"/>
            <p:cNvSpPr txBox="1">
              <a:spLocks noChangeArrowheads="1"/>
            </p:cNvSpPr>
            <p:nvPr/>
          </p:nvSpPr>
          <p:spPr bwMode="auto">
            <a:xfrm>
              <a:off x="1479551" y="5168900"/>
              <a:ext cx="26019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  <a:sym typeface="Wingdings" panose="05000000000000000000" pitchFamily="2" charset="2"/>
                </a:rPr>
                <a:t>Rochas visíveis Problemas</a:t>
              </a:r>
              <a:endParaRPr lang="pt-PT" altLang="en-US" sz="1200" dirty="0">
                <a:latin typeface="+mn-lt"/>
              </a:endParaRPr>
            </a:p>
          </p:txBody>
        </p:sp>
        <p:sp>
          <p:nvSpPr>
            <p:cNvPr id="91162" name="Line 66"/>
            <p:cNvSpPr>
              <a:spLocks noChangeShapeType="1"/>
            </p:cNvSpPr>
            <p:nvPr/>
          </p:nvSpPr>
          <p:spPr bwMode="auto">
            <a:xfrm>
              <a:off x="5948364" y="3786188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3" name="Text Box 69"/>
            <p:cNvSpPr txBox="1">
              <a:spLocks noChangeArrowheads="1"/>
            </p:cNvSpPr>
            <p:nvPr/>
          </p:nvSpPr>
          <p:spPr bwMode="auto">
            <a:xfrm>
              <a:off x="3463926" y="3576638"/>
              <a:ext cx="17700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PT" altLang="en-US" sz="1200" dirty="0">
                  <a:latin typeface="+mn-lt"/>
                </a:rPr>
                <a:t>Lead Time</a:t>
              </a:r>
            </a:p>
          </p:txBody>
        </p:sp>
        <p:sp>
          <p:nvSpPr>
            <p:cNvPr id="91166" name="Line 73"/>
            <p:cNvSpPr>
              <a:spLocks noChangeShapeType="1"/>
            </p:cNvSpPr>
            <p:nvPr/>
          </p:nvSpPr>
          <p:spPr bwMode="auto">
            <a:xfrm>
              <a:off x="3711576" y="4953000"/>
              <a:ext cx="431800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7" name="Text Box 74"/>
            <p:cNvSpPr txBox="1">
              <a:spLocks noChangeArrowheads="1"/>
            </p:cNvSpPr>
            <p:nvPr/>
          </p:nvSpPr>
          <p:spPr bwMode="auto">
            <a:xfrm>
              <a:off x="3856039" y="5343507"/>
              <a:ext cx="25495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  <a:cs typeface="Arial"/>
                  <a:sym typeface="Wingdings" panose="05000000000000000000" pitchFamily="2" charset="2"/>
                </a:rPr>
                <a:t>Rochas visíveis   Fluxo para</a:t>
              </a:r>
            </a:p>
            <a:p>
              <a:r>
                <a:rPr lang="pt-PT" altLang="en-US" sz="1200" dirty="0">
                  <a:latin typeface="+mn-lt"/>
                  <a:sym typeface="Wingdings" panose="05000000000000000000" pitchFamily="2" charset="2"/>
                </a:rPr>
                <a:t>	       Excesso de stock</a:t>
              </a:r>
              <a:endParaRPr lang="pt-PT" altLang="en-US" sz="1200" dirty="0">
                <a:latin typeface="+mn-lt"/>
              </a:endParaRPr>
            </a:p>
          </p:txBody>
        </p:sp>
        <p:sp>
          <p:nvSpPr>
            <p:cNvPr id="91168" name="Line 36"/>
            <p:cNvSpPr>
              <a:spLocks noChangeShapeType="1"/>
            </p:cNvSpPr>
            <p:nvPr/>
          </p:nvSpPr>
          <p:spPr bwMode="auto">
            <a:xfrm>
              <a:off x="2520951" y="3929063"/>
              <a:ext cx="3419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9" name="Line 66"/>
            <p:cNvSpPr>
              <a:spLocks noChangeShapeType="1"/>
            </p:cNvSpPr>
            <p:nvPr/>
          </p:nvSpPr>
          <p:spPr bwMode="auto">
            <a:xfrm>
              <a:off x="2519364" y="3800475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506633" y="2136638"/>
            <a:ext cx="3102755" cy="343707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pt-PT" sz="2400" b="1" dirty="0"/>
              <a:t>Paradigma do Fluxo Contínuo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Redução do Lead Time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Surgem problemas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Parar a produção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Resolução de problemas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Eliminação de desperdícios</a:t>
            </a:r>
          </a:p>
        </p:txBody>
      </p:sp>
      <p:sp>
        <p:nvSpPr>
          <p:cNvPr id="72" name="Curved Left Arrow 71"/>
          <p:cNvSpPr/>
          <p:nvPr/>
        </p:nvSpPr>
        <p:spPr>
          <a:xfrm>
            <a:off x="11333969" y="3147464"/>
            <a:ext cx="214313" cy="500063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4" name="Curved Left Arrow 73"/>
          <p:cNvSpPr/>
          <p:nvPr/>
        </p:nvSpPr>
        <p:spPr>
          <a:xfrm>
            <a:off x="11114140" y="3572623"/>
            <a:ext cx="214313" cy="500062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5" name="Down Arrow 74"/>
          <p:cNvSpPr/>
          <p:nvPr/>
        </p:nvSpPr>
        <p:spPr>
          <a:xfrm>
            <a:off x="9993744" y="4368716"/>
            <a:ext cx="214312" cy="35718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6" name="Curved Left Arrow 75"/>
          <p:cNvSpPr/>
          <p:nvPr/>
        </p:nvSpPr>
        <p:spPr>
          <a:xfrm>
            <a:off x="11465764" y="4984647"/>
            <a:ext cx="214313" cy="500063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7" name="Otsikko 1">
            <a:extLst>
              <a:ext uri="{FF2B5EF4-FFF2-40B4-BE49-F238E27FC236}">
                <a16:creationId xmlns:a16="http://schemas.microsoft.com/office/drawing/2014/main" id="{162C1540-5849-44D0-B34C-D1AF9328FF90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9454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6"/>
          <p:cNvSpPr>
            <a:spLocks noChangeArrowheads="1"/>
          </p:cNvSpPr>
          <p:nvPr/>
        </p:nvSpPr>
        <p:spPr bwMode="auto">
          <a:xfrm>
            <a:off x="615989" y="2104601"/>
            <a:ext cx="10997941" cy="110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altLang="en-US" b="1" dirty="0">
                <a:latin typeface="+mn-lt"/>
              </a:rPr>
              <a:t>Estratégias para obter fluxo contínuo (exemplos):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altLang="en-US" sz="2400" b="1" dirty="0">
                <a:latin typeface="Calibri" pitchFamily="34" charset="0"/>
                <a:cs typeface="+mn-cs"/>
              </a:rPr>
              <a:t>Aprender a ver (</a:t>
            </a:r>
            <a:r>
              <a:rPr lang="pt-PT" altLang="en-US" sz="2400" b="1" dirty="0" err="1">
                <a:latin typeface="Calibri" pitchFamily="34" charset="0"/>
                <a:cs typeface="+mn-cs"/>
              </a:rPr>
              <a:t>genchi</a:t>
            </a:r>
            <a:r>
              <a:rPr lang="pt-PT" altLang="en-US" sz="2400" b="1" dirty="0">
                <a:latin typeface="Calibri" pitchFamily="34" charset="0"/>
                <a:cs typeface="+mn-cs"/>
              </a:rPr>
              <a:t> </a:t>
            </a:r>
            <a:r>
              <a:rPr lang="pt-PT" altLang="en-US" sz="2400" b="1" dirty="0" err="1">
                <a:latin typeface="Calibri" pitchFamily="34" charset="0"/>
                <a:cs typeface="+mn-cs"/>
              </a:rPr>
              <a:t>genbutsu</a:t>
            </a:r>
            <a:r>
              <a:rPr lang="pt-PT" altLang="en-US" sz="2400" b="1" dirty="0">
                <a:latin typeface="Calibri" pitchFamily="34" charset="0"/>
                <a:cs typeface="+mn-cs"/>
              </a:rPr>
              <a:t>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15571" y="4118596"/>
            <a:ext cx="3671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3200" b="1" dirty="0">
                <a:solidFill>
                  <a:schemeClr val="accent2"/>
                </a:solidFill>
                <a:latin typeface="+mn-lt"/>
              </a:rPr>
              <a:t>Identificar desperdícios</a:t>
            </a:r>
          </a:p>
        </p:txBody>
      </p:sp>
      <p:pic>
        <p:nvPicPr>
          <p:cNvPr id="11" name="Picture 8" descr="Um cavalo ?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33" y="3319867"/>
            <a:ext cx="1802999" cy="267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Um cavalo ?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12" y="3319867"/>
            <a:ext cx="1773280" cy="26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57FE79A7-709B-4B27-978C-38CDEA8C3CC4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6"/>
          <p:cNvSpPr>
            <a:spLocks noChangeArrowheads="1"/>
          </p:cNvSpPr>
          <p:nvPr/>
        </p:nvSpPr>
        <p:spPr bwMode="auto">
          <a:xfrm>
            <a:off x="615989" y="2669412"/>
            <a:ext cx="4311014" cy="31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Aprender a ver (genchi genbutsu)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Reorganização do layout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Intercâmbio de Matérias por Minuto Único (SMED)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Produção puxada</a:t>
            </a:r>
            <a:endParaRPr lang="en-GB" altLang="en-US" sz="2400" b="1" dirty="0">
              <a:latin typeface="Calibri"/>
              <a:cs typeface="Calibri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927003" y="2672767"/>
            <a:ext cx="3593053" cy="31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Supermercados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Kanban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FIFO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Equilíbrio do tempo de ciclo de acordo com o tempo takt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8691246" y="2672774"/>
            <a:ext cx="3228227" cy="274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Normalização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Controlo visual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Ferramentas de resolução de problemas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400" b="1" dirty="0">
                <a:latin typeface="Calibri"/>
                <a:cs typeface="Calibri"/>
              </a:rPr>
              <a:t>- 5S</a:t>
            </a:r>
            <a:endParaRPr lang="en-US" altLang="en-US" sz="2400" b="1" dirty="0">
              <a:latin typeface="Calibri"/>
              <a:cs typeface="Calibri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615989" y="2104599"/>
            <a:ext cx="5946176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altLang="en-US" b="1" dirty="0"/>
              <a:t>Estratégias para obter fluxo contínuo (exemplos):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7E53FC7E-864F-4E15-95B5-17414E388C39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latin typeface="+mn-lt"/>
              </a:rPr>
              <a:t>Fluxo</a:t>
            </a:r>
            <a:r>
              <a:rPr lang="en-US" sz="3300" b="1" dirty="0">
                <a:latin typeface="+mn-lt"/>
              </a:rPr>
              <a:t> </a:t>
            </a:r>
            <a:r>
              <a:rPr lang="en-US" sz="3300" b="1" dirty="0" err="1">
                <a:latin typeface="+mn-lt"/>
              </a:rPr>
              <a:t>Contínuo</a:t>
            </a:r>
            <a:endParaRPr lang="en-US" sz="33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958742" y="2791368"/>
            <a:ext cx="8293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>
                <a:ea typeface="Arial" charset="0"/>
                <a:cs typeface="Arial" charset="0"/>
              </a:rPr>
              <a:t>LEAN FOR WORK AND LEAN FOR LIFE</a:t>
            </a:r>
          </a:p>
          <a:p>
            <a:pPr algn="ctr"/>
            <a:r>
              <a:rPr lang="en-US" sz="3600" b="1"/>
              <a:t>Train the trainer to teach Lean skills in VET</a:t>
            </a:r>
          </a:p>
        </p:txBody>
      </p:sp>
    </p:spTree>
    <p:extLst>
      <p:ext uri="{BB962C8B-B14F-4D97-AF65-F5344CB8AC3E}">
        <p14:creationId xmlns:p14="http://schemas.microsoft.com/office/powerpoint/2010/main" val="221689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10" descr="Kaoru Ishika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b="3307"/>
          <a:stretch>
            <a:fillRect/>
          </a:stretch>
        </p:blipFill>
        <p:spPr bwMode="auto">
          <a:xfrm>
            <a:off x="8278586" y="2908731"/>
            <a:ext cx="17287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16" descr="Figura Kaiz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74" y="2923585"/>
            <a:ext cx="1223962" cy="216058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sällön paikkamerkki 2"/>
          <p:cNvSpPr txBox="1">
            <a:spLocks/>
          </p:cNvSpPr>
          <p:nvPr/>
        </p:nvSpPr>
        <p:spPr>
          <a:xfrm>
            <a:off x="612560" y="2004991"/>
            <a:ext cx="7259688" cy="39239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 err="1">
                <a:latin typeface="Calibri" pitchFamily="34" charset="0"/>
              </a:rPr>
              <a:t>Origem</a:t>
            </a:r>
            <a:r>
              <a:rPr lang="en-US" b="1" dirty="0">
                <a:latin typeface="Calibri" pitchFamily="34" charset="0"/>
              </a:rPr>
              <a:t> dos 5S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/>
              <a:t>Concebido na década de 1950, no Japão do pós-guerra;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/>
              <a:t>A necessidade de organizar o País e a Indústria era enorme, levando ao desenvolvimento do programa 5S por Kaoru Ishikawa;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/>
              <a:t>Atualmente é conhecido e adotado pela grande maioria das organizações, como um instrumento de melhoria contínua.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9609114-B51E-4EBA-B782-7320C55AE254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54545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6748"/>
            <a:ext cx="5176245" cy="3450830"/>
          </a:xfrm>
          <a:prstGeom prst="rect">
            <a:avLst/>
          </a:prstGeom>
        </p:spPr>
      </p:pic>
      <p:sp>
        <p:nvSpPr>
          <p:cNvPr id="7" name="Sisällön paikkamerkki 2"/>
          <p:cNvSpPr txBox="1">
            <a:spLocks/>
          </p:cNvSpPr>
          <p:nvPr/>
        </p:nvSpPr>
        <p:spPr>
          <a:xfrm>
            <a:off x="612560" y="2004991"/>
            <a:ext cx="5010474" cy="29651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 dirty="0">
                <a:latin typeface="Calibri" pitchFamily="34" charset="0"/>
              </a:rPr>
              <a:t>O que é?</a:t>
            </a:r>
          </a:p>
          <a:p>
            <a:pPr marL="0" indent="0">
              <a:lnSpc>
                <a:spcPts val="3000"/>
              </a:lnSpc>
              <a:spcBef>
                <a:spcPct val="50000"/>
              </a:spcBef>
              <a:buNone/>
            </a:pPr>
            <a:r>
              <a:rPr lang="pt-BR" altLang="en-US" dirty="0"/>
              <a:t>É um método para criar uma estação de trabalho limpa e ordenada, para que o lixo ou algo fora do comum seja </a:t>
            </a:r>
            <a:r>
              <a:rPr lang="pt-BR" altLang="en-US" b="1" dirty="0"/>
              <a:t>imediatamente visível</a:t>
            </a:r>
            <a:r>
              <a:rPr lang="pt-BR" altLang="en-US" dirty="0"/>
              <a:t>.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784DFCA-1304-4831-899D-30A1962217D6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57143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615990" y="2000679"/>
            <a:ext cx="8076065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sz="3600" b="1" dirty="0">
                <a:latin typeface="+mn-lt"/>
              </a:rPr>
              <a:t>O que é?</a:t>
            </a:r>
          </a:p>
          <a:p>
            <a:pPr marL="228600" lvl="1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Calibri" pitchFamily="34" charset="0"/>
                <a:cs typeface="+mn-cs"/>
              </a:rPr>
              <a:t>5 passos que visam simplificar e facilitar o nosso trabalho quotidiano.</a:t>
            </a:r>
          </a:p>
          <a:p>
            <a:pPr marL="228600" lvl="1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Calibri" pitchFamily="34" charset="0"/>
                <a:cs typeface="+mn-cs"/>
              </a:rPr>
              <a:t>Um exercício de gestão do ambiente de trabalho.</a:t>
            </a:r>
          </a:p>
          <a:p>
            <a:pPr marL="228600" lvl="1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Calibri" pitchFamily="34" charset="0"/>
                <a:cs typeface="+mn-cs"/>
              </a:rPr>
              <a:t>Promover o crescimento contínuo das pessoas e, portanto, o compromisso com a melhoria integral do ambiente e das condições de trabalho.</a:t>
            </a:r>
          </a:p>
          <a:p>
            <a:pPr marL="228600" lvl="1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Calibri" pitchFamily="34" charset="0"/>
                <a:cs typeface="+mn-cs"/>
              </a:rPr>
              <a:t>Formar a base para aumentar a produtividade e a qualidade.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9101"/>
          <a:stretch/>
        </p:blipFill>
        <p:spPr>
          <a:xfrm>
            <a:off x="8692055" y="2621802"/>
            <a:ext cx="2816773" cy="3123340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56BC3947-5504-43CF-A255-CF9AABBA4357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91421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5" y="2201180"/>
            <a:ext cx="4520098" cy="3390074"/>
          </a:xfrm>
          <a:prstGeom prst="rect">
            <a:avLst/>
          </a:prstGeom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15991" y="2000681"/>
            <a:ext cx="6021477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sz="2800" b="1" dirty="0">
                <a:latin typeface="+mn-lt"/>
              </a:rPr>
              <a:t>Porquê Organização e Arrumação?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Arial"/>
              </a:rPr>
              <a:t>Identifica as causas do erro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Arial"/>
              </a:rPr>
              <a:t>Melhora o ambiente de trabalho, a satisfação e o bem-estar no local de trabalho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Arial"/>
              </a:rPr>
              <a:t>A segurança aumenta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Arial"/>
              </a:rPr>
              <a:t>Aumenta a qualidade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/>
                <a:cs typeface="Arial"/>
              </a:rPr>
              <a:t>Aumenta o conhecimento dos empregados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DCF6537-AC25-4123-A081-462FB9558AC7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00872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88" y="3112852"/>
            <a:ext cx="2273471" cy="2273471"/>
          </a:xfrm>
          <a:prstGeom prst="rect">
            <a:avLst/>
          </a:prstGeom>
        </p:spPr>
      </p:pic>
      <p:pic>
        <p:nvPicPr>
          <p:cNvPr id="101378" name="Picture 5" descr="spring cleaning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08" y="3112852"/>
            <a:ext cx="2880107" cy="22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81210" y="1998680"/>
            <a:ext cx="9845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Não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é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uma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6000" b="1" dirty="0" err="1">
                <a:solidFill>
                  <a:schemeClr val="accent2"/>
                </a:solidFill>
                <a:latin typeface="+mn-lt"/>
              </a:rPr>
              <a:t>Campanha</a:t>
            </a:r>
            <a:r>
              <a:rPr lang="en-GB" altLang="en-US" sz="6000" b="1" dirty="0">
                <a:solidFill>
                  <a:schemeClr val="accent2"/>
                </a:solidFill>
                <a:latin typeface="+mn-lt"/>
              </a:rPr>
              <a:t> de </a:t>
            </a:r>
            <a:r>
              <a:rPr lang="en-GB" altLang="en-US" sz="6000" b="1" dirty="0" err="1">
                <a:solidFill>
                  <a:schemeClr val="accent2"/>
                </a:solidFill>
                <a:latin typeface="+mn-lt"/>
              </a:rPr>
              <a:t>limpeza</a:t>
            </a:r>
            <a:r>
              <a:rPr lang="en-GB" altLang="en-US" sz="6000" b="1" dirty="0">
                <a:solidFill>
                  <a:schemeClr val="accent2"/>
                </a:solidFill>
                <a:latin typeface="+mn-lt"/>
              </a:rPr>
              <a:t>!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355728B-107B-43CA-A836-26B2E045590A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latin typeface="+mn-lt"/>
              </a:rPr>
              <a:t>Princípio</a:t>
            </a:r>
            <a:r>
              <a:rPr lang="en-US" sz="4100" b="1" dirty="0"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63710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B7FE31D87FC944BC2242F5F365016A" ma:contentTypeVersion="12" ma:contentTypeDescription="Create a new document." ma:contentTypeScope="" ma:versionID="bbccc497e3a88a5dbe1db31682aa6a22">
  <xsd:schema xmlns:xsd="http://www.w3.org/2001/XMLSchema" xmlns:xs="http://www.w3.org/2001/XMLSchema" xmlns:p="http://schemas.microsoft.com/office/2006/metadata/properties" xmlns:ns2="231c4e8d-8d33-4f83-9b03-dff978f9daf7" xmlns:ns3="dbb4bb59-340b-40d7-b36a-e65cb49f14f9" targetNamespace="http://schemas.microsoft.com/office/2006/metadata/properties" ma:root="true" ma:fieldsID="df919609e48b40e27977e747958e26f9" ns2:_="" ns3:_="">
    <xsd:import namespace="231c4e8d-8d33-4f83-9b03-dff978f9daf7"/>
    <xsd:import namespace="dbb4bb59-340b-40d7-b36a-e65cb49f1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c4e8d-8d33-4f83-9b03-dff978f9d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4bb59-340b-40d7-b36a-e65cb49f1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4440A1-3272-4FF9-BB46-6E531CC13F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0D9BEC-AAE6-4EDE-8A85-B6264F7AF5EF}"/>
</file>

<file path=customXml/itemProps3.xml><?xml version="1.0" encoding="utf-8"?>
<ds:datastoreItem xmlns:ds="http://schemas.openxmlformats.org/officeDocument/2006/customXml" ds:itemID="{58C6E1E1-2391-4497-8B1D-43D891CD2B9D}">
  <ds:schemaRefs>
    <ds:schemaRef ds:uri="http://purl.org/dc/elements/1.1/"/>
    <ds:schemaRef ds:uri="http://schemas.microsoft.com/office/2006/metadata/properties"/>
    <ds:schemaRef ds:uri="http://www.w3.org/XML/1998/namespace"/>
    <ds:schemaRef ds:uri="231c4e8d-8d33-4f83-9b03-dff978f9daf7"/>
    <ds:schemaRef ds:uri="dbb4bb59-340b-40d7-b36a-e65cb49f14f9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3107</Words>
  <Application>Microsoft Office PowerPoint</Application>
  <PresentationFormat>Widescreen</PresentationFormat>
  <Paragraphs>716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ＭＳ Ｐゴシック</vt:lpstr>
      <vt:lpstr>Yu Gothic</vt:lpstr>
      <vt:lpstr>Albertus</vt:lpstr>
      <vt:lpstr>Algerian</vt:lpstr>
      <vt:lpstr>Arial</vt:lpstr>
      <vt:lpstr>Arial Narrow</vt:lpstr>
      <vt:lpstr>Bernard MT Condensed</vt:lpstr>
      <vt:lpstr>Bookshelf Symbol 1</vt:lpstr>
      <vt:lpstr>Calibri</vt:lpstr>
      <vt:lpstr>Calibri Light</vt:lpstr>
      <vt:lpstr>Franklin Gothic Demi</vt:lpstr>
      <vt:lpstr>Marigold</vt:lpstr>
      <vt:lpstr>OCR A Extended</vt:lpstr>
      <vt:lpstr>Old English</vt:lpstr>
      <vt:lpstr>Onyx</vt:lpstr>
      <vt:lpstr>Ozzie Black</vt:lpstr>
      <vt:lpstr>Paisley ICG 01 Alt</vt:lpstr>
      <vt:lpstr>Rockwell</vt:lpstr>
      <vt:lpstr>Stencil</vt:lpstr>
      <vt:lpstr>Strider</vt:lpstr>
      <vt:lpstr>Tahoma</vt:lpstr>
      <vt:lpstr>Times New Roman</vt:lpstr>
      <vt:lpstr>Wingdings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Nedergård Jan</dc:creator>
  <cp:lastModifiedBy>João Alves</cp:lastModifiedBy>
  <cp:revision>362</cp:revision>
  <dcterms:created xsi:type="dcterms:W3CDTF">2019-08-21T07:31:50Z</dcterms:created>
  <dcterms:modified xsi:type="dcterms:W3CDTF">2020-12-09T15:49:01Z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0x0101007FB7FE31D87FC944BC2242F5F365016A</vt:lpwstr>
  </property>
</Properties>
</file>