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sldIdLst>
    <p:sldId id="256" r:id="rId5"/>
    <p:sldId id="259" r:id="rId6"/>
    <p:sldId id="260" r:id="rId7"/>
    <p:sldId id="261"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CE650C-0652-4EEF-95D3-F51C4A2CDE82}" v="1" dt="2020-10-07T07:47:21.712"/>
    <p1510:client id="{102E56D3-C7A9-4024-9C67-F0F40093F7F1}" v="1" dt="2020-02-17T08:57:13.876"/>
    <p1510:client id="{1B104ADC-B6FF-483A-8287-64B55AF1D7DE}" v="58" dt="2020-02-06T09:56:31.342"/>
    <p1510:client id="{4A5B0045-6821-4380-B75E-5436FFD3E8CA}" v="22" dt="2020-11-09T09:59:09.0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84"/>
  </p:normalViewPr>
  <p:slideViewPr>
    <p:cSldViewPr snapToGrid="0" snapToObjects="1">
      <p:cViewPr varScale="1">
        <p:scale>
          <a:sx n="70" d="100"/>
          <a:sy n="70" d="100"/>
        </p:scale>
        <p:origin x="636" y="54"/>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land Algra" userId="S::ralgra_ogt013.nl#ext#@eduvaasa.onmicrosoft.com::cb0fca1c-f846-4514-8b74-da1e806e6ccd" providerId="AD" clId="Web-{1B104ADC-B6FF-483A-8287-64B55AF1D7DE}"/>
    <pc:docChg chg="modSld">
      <pc:chgData name="Roland Algra" userId="S::ralgra_ogt013.nl#ext#@eduvaasa.onmicrosoft.com::cb0fca1c-f846-4514-8b74-da1e806e6ccd" providerId="AD" clId="Web-{1B104ADC-B6FF-483A-8287-64B55AF1D7DE}" dt="2020-02-06T09:56:31.342" v="57" actId="20577"/>
      <pc:docMkLst>
        <pc:docMk/>
      </pc:docMkLst>
      <pc:sldChg chg="modSp">
        <pc:chgData name="Roland Algra" userId="S::ralgra_ogt013.nl#ext#@eduvaasa.onmicrosoft.com::cb0fca1c-f846-4514-8b74-da1e806e6ccd" providerId="AD" clId="Web-{1B104ADC-B6FF-483A-8287-64B55AF1D7DE}" dt="2020-02-06T09:51:29.594" v="24" actId="20577"/>
        <pc:sldMkLst>
          <pc:docMk/>
          <pc:sldMk cId="3574403668" sldId="259"/>
        </pc:sldMkLst>
        <pc:spChg chg="mod">
          <ac:chgData name="Roland Algra" userId="S::ralgra_ogt013.nl#ext#@eduvaasa.onmicrosoft.com::cb0fca1c-f846-4514-8b74-da1e806e6ccd" providerId="AD" clId="Web-{1B104ADC-B6FF-483A-8287-64B55AF1D7DE}" dt="2020-02-06T09:51:29.594" v="24" actId="20577"/>
          <ac:spMkLst>
            <pc:docMk/>
            <pc:sldMk cId="3574403668" sldId="259"/>
            <ac:spMk id="5" creationId="{00000000-0000-0000-0000-000000000000}"/>
          </ac:spMkLst>
        </pc:spChg>
      </pc:sldChg>
      <pc:sldChg chg="modSp">
        <pc:chgData name="Roland Algra" userId="S::ralgra_ogt013.nl#ext#@eduvaasa.onmicrosoft.com::cb0fca1c-f846-4514-8b74-da1e806e6ccd" providerId="AD" clId="Web-{1B104ADC-B6FF-483A-8287-64B55AF1D7DE}" dt="2020-02-06T09:56:31.342" v="57" actId="20577"/>
        <pc:sldMkLst>
          <pc:docMk/>
          <pc:sldMk cId="4171513937" sldId="260"/>
        </pc:sldMkLst>
        <pc:spChg chg="mod">
          <ac:chgData name="Roland Algra" userId="S::ralgra_ogt013.nl#ext#@eduvaasa.onmicrosoft.com::cb0fca1c-f846-4514-8b74-da1e806e6ccd" providerId="AD" clId="Web-{1B104ADC-B6FF-483A-8287-64B55AF1D7DE}" dt="2020-02-06T09:56:31.342" v="57" actId="20577"/>
          <ac:spMkLst>
            <pc:docMk/>
            <pc:sldMk cId="4171513937" sldId="260"/>
            <ac:spMk id="5" creationId="{00000000-0000-0000-0000-000000000000}"/>
          </ac:spMkLst>
        </pc:spChg>
      </pc:sldChg>
    </pc:docChg>
  </pc:docChgLst>
  <pc:docChgLst>
    <pc:chgData name="Sandbacka Katarina" userId="S::katarina.sandbacka@vamia.fi::1930a15f-4c37-469e-9f57-4ba92dfff4e7" providerId="AD" clId="Web-{4A5B0045-6821-4380-B75E-5436FFD3E8CA}"/>
    <pc:docChg chg="modSld">
      <pc:chgData name="Sandbacka Katarina" userId="S::katarina.sandbacka@vamia.fi::1930a15f-4c37-469e-9f57-4ba92dfff4e7" providerId="AD" clId="Web-{4A5B0045-6821-4380-B75E-5436FFD3E8CA}" dt="2020-11-09T09:59:08.396" v="18" actId="20577"/>
      <pc:docMkLst>
        <pc:docMk/>
      </pc:docMkLst>
      <pc:sldChg chg="modSp">
        <pc:chgData name="Sandbacka Katarina" userId="S::katarina.sandbacka@vamia.fi::1930a15f-4c37-469e-9f57-4ba92dfff4e7" providerId="AD" clId="Web-{4A5B0045-6821-4380-B75E-5436FFD3E8CA}" dt="2020-11-09T09:59:08.099" v="17" actId="20577"/>
        <pc:sldMkLst>
          <pc:docMk/>
          <pc:sldMk cId="1446261731" sldId="256"/>
        </pc:sldMkLst>
        <pc:spChg chg="mod">
          <ac:chgData name="Sandbacka Katarina" userId="S::katarina.sandbacka@vamia.fi::1930a15f-4c37-469e-9f57-4ba92dfff4e7" providerId="AD" clId="Web-{4A5B0045-6821-4380-B75E-5436FFD3E8CA}" dt="2020-11-09T09:58:56.333" v="11" actId="14100"/>
          <ac:spMkLst>
            <pc:docMk/>
            <pc:sldMk cId="1446261731" sldId="256"/>
            <ac:spMk id="2" creationId="{1715BE2C-FC2C-47C9-B5E5-9E9F1F810709}"/>
          </ac:spMkLst>
        </pc:spChg>
        <pc:spChg chg="mod">
          <ac:chgData name="Sandbacka Katarina" userId="S::katarina.sandbacka@vamia.fi::1930a15f-4c37-469e-9f57-4ba92dfff4e7" providerId="AD" clId="Web-{4A5B0045-6821-4380-B75E-5436FFD3E8CA}" dt="2020-11-09T09:59:08.099" v="17" actId="20577"/>
          <ac:spMkLst>
            <pc:docMk/>
            <pc:sldMk cId="1446261731" sldId="256"/>
            <ac:spMk id="4" creationId="{00000000-0000-0000-0000-000000000000}"/>
          </ac:spMkLst>
        </pc:spChg>
      </pc:sldChg>
    </pc:docChg>
  </pc:docChgLst>
  <pc:docChgLst>
    <pc:chgData name="Sandbacka Katarina" userId="S::katarina.sandbacka@vamia.fi::1930a15f-4c37-469e-9f57-4ba92dfff4e7" providerId="AD" clId="Web-{05CE650C-0652-4EEF-95D3-F51C4A2CDE82}"/>
    <pc:docChg chg="modSld">
      <pc:chgData name="Sandbacka Katarina" userId="S::katarina.sandbacka@vamia.fi::1930a15f-4c37-469e-9f57-4ba92dfff4e7" providerId="AD" clId="Web-{05CE650C-0652-4EEF-95D3-F51C4A2CDE82}" dt="2020-10-07T07:47:21.712" v="0"/>
      <pc:docMkLst>
        <pc:docMk/>
      </pc:docMkLst>
      <pc:sldChg chg="addSp">
        <pc:chgData name="Sandbacka Katarina" userId="S::katarina.sandbacka@vamia.fi::1930a15f-4c37-469e-9f57-4ba92dfff4e7" providerId="AD" clId="Web-{05CE650C-0652-4EEF-95D3-F51C4A2CDE82}" dt="2020-10-07T07:47:21.712" v="0"/>
        <pc:sldMkLst>
          <pc:docMk/>
          <pc:sldMk cId="1446261731" sldId="256"/>
        </pc:sldMkLst>
        <pc:spChg chg="add">
          <ac:chgData name="Sandbacka Katarina" userId="S::katarina.sandbacka@vamia.fi::1930a15f-4c37-469e-9f57-4ba92dfff4e7" providerId="AD" clId="Web-{05CE650C-0652-4EEF-95D3-F51C4A2CDE82}" dt="2020-10-07T07:47:21.712" v="0"/>
          <ac:spMkLst>
            <pc:docMk/>
            <pc:sldMk cId="1446261731" sldId="256"/>
            <ac:spMk id="2" creationId="{1715BE2C-FC2C-47C9-B5E5-9E9F1F810709}"/>
          </ac:spMkLst>
        </pc:spChg>
      </pc:sldChg>
    </pc:docChg>
  </pc:docChgLst>
  <pc:docChgLst>
    <pc:chgData name="Sandbacka Katarina" userId="S::katarina.sandbacka@vamia.fi::1930a15f-4c37-469e-9f57-4ba92dfff4e7" providerId="AD" clId="Web-{102E56D3-C7A9-4024-9C67-F0F40093F7F1}"/>
    <pc:docChg chg="modSld">
      <pc:chgData name="Sandbacka Katarina" userId="S::katarina.sandbacka@vamia.fi::1930a15f-4c37-469e-9f57-4ba92dfff4e7" providerId="AD" clId="Web-{102E56D3-C7A9-4024-9C67-F0F40093F7F1}" dt="2020-02-17T08:57:13.876" v="0" actId="20577"/>
      <pc:docMkLst>
        <pc:docMk/>
      </pc:docMkLst>
      <pc:sldChg chg="modSp">
        <pc:chgData name="Sandbacka Katarina" userId="S::katarina.sandbacka@vamia.fi::1930a15f-4c37-469e-9f57-4ba92dfff4e7" providerId="AD" clId="Web-{102E56D3-C7A9-4024-9C67-F0F40093F7F1}" dt="2020-02-17T08:57:13.876" v="0" actId="20577"/>
        <pc:sldMkLst>
          <pc:docMk/>
          <pc:sldMk cId="4171513937" sldId="260"/>
        </pc:sldMkLst>
        <pc:spChg chg="mod">
          <ac:chgData name="Sandbacka Katarina" userId="S::katarina.sandbacka@vamia.fi::1930a15f-4c37-469e-9f57-4ba92dfff4e7" providerId="AD" clId="Web-{102E56D3-C7A9-4024-9C67-F0F40093F7F1}" dt="2020-02-17T08:57:13.876" v="0" actId="20577"/>
          <ac:spMkLst>
            <pc:docMk/>
            <pc:sldMk cId="4171513937" sldId="260"/>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5B59DB-356C-4AB0-8B0B-C6B27CC6711A}" type="datetimeFigureOut">
              <a:rPr lang="en-GB" smtClean="0"/>
              <a:t>18/02/2021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DC6F48-C9B6-4F18-884F-A54260531484}" type="slidenum">
              <a:rPr lang="en-GB" smtClean="0"/>
              <a:t>‹#›</a:t>
            </a:fld>
            <a:endParaRPr lang="en-GB"/>
          </a:p>
        </p:txBody>
      </p:sp>
    </p:spTree>
    <p:extLst>
      <p:ext uri="{BB962C8B-B14F-4D97-AF65-F5344CB8AC3E}">
        <p14:creationId xmlns:p14="http://schemas.microsoft.com/office/powerpoint/2010/main" val="1229595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itchFamily="34" charset="0"/>
              </a:rPr>
              <a:t>Introduction to Lean: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a:latin typeface="Calibri" pitchFamily="34" charset="0"/>
              </a:rPr>
              <a:t>Lean history</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a:latin typeface="Calibri" pitchFamily="34" charset="0"/>
              </a:rPr>
              <a:t>Lean main</a:t>
            </a:r>
            <a:r>
              <a:rPr lang="en-US" sz="1200" baseline="0" dirty="0">
                <a:latin typeface="Calibri" pitchFamily="34" charset="0"/>
              </a:rPr>
              <a:t> concepts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aseline="0" dirty="0">
                <a:latin typeface="Calibri" pitchFamily="34" charset="0"/>
              </a:rPr>
              <a:t>Lean examples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aseline="0" dirty="0">
                <a:latin typeface="Calibri" pitchFamily="34" charset="0"/>
              </a:rPr>
              <a:t>Why Lean</a:t>
            </a:r>
            <a:endParaRPr lang="en-US" sz="1200" dirty="0">
              <a:latin typeface="Calibri" pitchFamily="34" charset="0"/>
            </a:endParaRPr>
          </a:p>
          <a:p>
            <a:endParaRPr lang="en-GB" dirty="0"/>
          </a:p>
        </p:txBody>
      </p:sp>
      <p:sp>
        <p:nvSpPr>
          <p:cNvPr id="4" name="Slide Number Placeholder 3"/>
          <p:cNvSpPr>
            <a:spLocks noGrp="1"/>
          </p:cNvSpPr>
          <p:nvPr>
            <p:ph type="sldNum" sz="quarter" idx="10"/>
          </p:nvPr>
        </p:nvSpPr>
        <p:spPr/>
        <p:txBody>
          <a:bodyPr/>
          <a:lstStyle/>
          <a:p>
            <a:fld id="{890D4ECF-FBD8-4E88-A031-FDA1AA673B51}" type="slidenum">
              <a:rPr lang="en-GB" smtClean="0"/>
              <a:t>3</a:t>
            </a:fld>
            <a:endParaRPr lang="en-GB"/>
          </a:p>
        </p:txBody>
      </p:sp>
    </p:spTree>
    <p:extLst>
      <p:ext uri="{BB962C8B-B14F-4D97-AF65-F5344CB8AC3E}">
        <p14:creationId xmlns:p14="http://schemas.microsoft.com/office/powerpoint/2010/main" val="33872731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Kuva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54118" y="6051858"/>
            <a:ext cx="838200" cy="295275"/>
          </a:xfrm>
          <a:prstGeom prst="rect">
            <a:avLst/>
          </a:prstGeom>
        </p:spPr>
      </p:pic>
    </p:spTree>
    <p:extLst>
      <p:ext uri="{BB962C8B-B14F-4D97-AF65-F5344CB8AC3E}">
        <p14:creationId xmlns:p14="http://schemas.microsoft.com/office/powerpoint/2010/main" val="1773307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pic>
        <p:nvPicPr>
          <p:cNvPr id="4" name="Bildobjekt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Kuva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54118" y="6051858"/>
            <a:ext cx="838200" cy="295275"/>
          </a:xfrm>
          <a:prstGeom prst="rect">
            <a:avLst/>
          </a:prstGeom>
        </p:spPr>
      </p:pic>
    </p:spTree>
    <p:extLst>
      <p:ext uri="{BB962C8B-B14F-4D97-AF65-F5344CB8AC3E}">
        <p14:creationId xmlns:p14="http://schemas.microsoft.com/office/powerpoint/2010/main" val="12134262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7580353"/>
      </p:ext>
    </p:extLst>
  </p:cSld>
  <p:clrMap bg1="lt1" tx1="dk1" bg2="lt2" tx2="dk2" accent1="accent1" accent2="accent2" accent3="accent3" accent4="accent4" accent5="accent5" accent6="accent6" hlink="hlink" folHlink="folHlink"/>
  <p:sldLayoutIdLst>
    <p:sldLayoutId id="2147483649" r:id="rId1"/>
    <p:sldLayoutId id="21474836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2834867" y="780304"/>
            <a:ext cx="6315062" cy="2554545"/>
          </a:xfrm>
          <a:prstGeom prst="rect">
            <a:avLst/>
          </a:prstGeom>
          <a:noFill/>
        </p:spPr>
        <p:txBody>
          <a:bodyPr wrap="none" lIns="91440" tIns="45720" rIns="91440" bIns="45720" rtlCol="0" anchor="t">
            <a:spAutoFit/>
          </a:bodyPr>
          <a:lstStyle/>
          <a:p>
            <a:pPr algn="ctr"/>
            <a:r>
              <a:rPr lang="sv-SE" sz="2000" dirty="0">
                <a:latin typeface="Arial" charset="0"/>
                <a:ea typeface="Arial" charset="0"/>
                <a:cs typeface="Arial" charset="0"/>
              </a:rPr>
              <a:t>T00- A</a:t>
            </a:r>
          </a:p>
          <a:p>
            <a:pPr algn="ctr"/>
            <a:r>
              <a:rPr lang="sv-SE" sz="4000" dirty="0">
                <a:latin typeface="Arial" charset="0"/>
                <a:ea typeface="Arial" charset="0"/>
                <a:cs typeface="Arial" charset="0"/>
              </a:rPr>
              <a:t>BASIC LEAN </a:t>
            </a:r>
            <a:r>
              <a:rPr lang="sv-SE" sz="4000" dirty="0" smtClean="0">
                <a:latin typeface="Arial" charset="0"/>
                <a:ea typeface="Arial" charset="0"/>
                <a:cs typeface="Arial" charset="0"/>
              </a:rPr>
              <a:t>TRAINING</a:t>
            </a:r>
            <a:br>
              <a:rPr lang="sv-SE" sz="4000" dirty="0" smtClean="0">
                <a:latin typeface="Arial" charset="0"/>
                <a:ea typeface="Arial" charset="0"/>
                <a:cs typeface="Arial" charset="0"/>
              </a:rPr>
            </a:br>
            <a:endParaRPr lang="sv-SE" sz="4000" dirty="0">
              <a:latin typeface="Arial" charset="0"/>
              <a:ea typeface="Arial" charset="0"/>
              <a:cs typeface="Arial" charset="0"/>
            </a:endParaRPr>
          </a:p>
          <a:p>
            <a:pPr algn="ctr"/>
            <a:r>
              <a:rPr lang="en-US" sz="6000" dirty="0" smtClean="0">
                <a:latin typeface="Calibri"/>
                <a:cs typeface="Calibri"/>
              </a:rPr>
              <a:t>Learning </a:t>
            </a:r>
            <a:r>
              <a:rPr lang="en-US" sz="6000" dirty="0">
                <a:latin typeface="Calibri"/>
                <a:cs typeface="Calibri"/>
              </a:rPr>
              <a:t>Objectives</a:t>
            </a:r>
            <a:endParaRPr lang="en-US" dirty="0">
              <a:cs typeface="Calibri"/>
            </a:endParaRPr>
          </a:p>
        </p:txBody>
      </p:sp>
      <p:sp>
        <p:nvSpPr>
          <p:cNvPr id="5" name="Suorakulmio 4"/>
          <p:cNvSpPr/>
          <p:nvPr/>
        </p:nvSpPr>
        <p:spPr>
          <a:xfrm>
            <a:off x="3976636" y="3959784"/>
            <a:ext cx="7785100" cy="685188"/>
          </a:xfrm>
          <a:prstGeom prst="rect">
            <a:avLst/>
          </a:prstGeom>
        </p:spPr>
        <p:txBody>
          <a:bodyPr wrap="square">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nl-NL" sz="1200" dirty="0" smtClean="0">
                <a:solidFill>
                  <a:srgbClr val="333333"/>
                </a:solidFill>
                <a:effectLst/>
                <a:latin typeface="Verdana" panose="020B0604030504040204" pitchFamily="34" charset="0"/>
                <a:ea typeface="Calibri" panose="020F0502020204030204" pitchFamily="34" charset="0"/>
                <a:cs typeface="Times New Roman" panose="02020603050405020304" pitchFamily="18" charset="0"/>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Kuva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236" y="3872306"/>
            <a:ext cx="3789414" cy="834673"/>
          </a:xfrm>
          <a:prstGeom prst="rect">
            <a:avLst/>
          </a:prstGeom>
        </p:spPr>
      </p:pic>
    </p:spTree>
    <p:extLst>
      <p:ext uri="{BB962C8B-B14F-4D97-AF65-F5344CB8AC3E}">
        <p14:creationId xmlns:p14="http://schemas.microsoft.com/office/powerpoint/2010/main" val="1446261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1"/>
          <p:cNvSpPr txBox="1">
            <a:spLocks/>
          </p:cNvSpPr>
          <p:nvPr/>
        </p:nvSpPr>
        <p:spPr>
          <a:xfrm>
            <a:off x="4694085" y="530118"/>
            <a:ext cx="2812327" cy="623793"/>
          </a:xfrm>
          <a:prstGeom prst="rect">
            <a:avLst/>
          </a:prstGeom>
        </p:spPr>
        <p:txBody>
          <a:bodyPr>
            <a:normAutofit fontScale="90000" lnSpcReduction="10000"/>
          </a:bodyPr>
          <a:lstStyle>
            <a:lvl1pPr algn="l" defTabSz="914400" rtl="0" eaLnBrk="1" latinLnBrk="0" hangingPunct="1">
              <a:lnSpc>
                <a:spcPct val="90000"/>
              </a:lnSpc>
              <a:spcBef>
                <a:spcPct val="0"/>
              </a:spcBef>
              <a:buNone/>
              <a:defRPr sz="4400" kern="1200" baseline="0">
                <a:solidFill>
                  <a:schemeClr val="tx1"/>
                </a:solidFill>
                <a:latin typeface="+mj-lt"/>
                <a:ea typeface="+mj-ea"/>
                <a:cs typeface="+mj-cs"/>
              </a:defRPr>
            </a:lvl1pPr>
          </a:lstStyle>
          <a:p>
            <a:r>
              <a:rPr lang="en-US" b="1" dirty="0">
                <a:latin typeface="+mn-lt"/>
              </a:rPr>
              <a:t>Objectives</a:t>
            </a:r>
          </a:p>
        </p:txBody>
      </p:sp>
      <p:sp>
        <p:nvSpPr>
          <p:cNvPr id="5" name="Sisällön paikkamerkki 2"/>
          <p:cNvSpPr txBox="1">
            <a:spLocks/>
          </p:cNvSpPr>
          <p:nvPr/>
        </p:nvSpPr>
        <p:spPr>
          <a:xfrm>
            <a:off x="612560" y="1793291"/>
            <a:ext cx="10981677" cy="4234649"/>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nSpc>
                <a:spcPct val="120000"/>
              </a:lnSpc>
              <a:spcBef>
                <a:spcPts val="600"/>
              </a:spcBef>
              <a:buNone/>
            </a:pPr>
            <a:r>
              <a:rPr lang="pt-PT" sz="2400" b="1" dirty="0" err="1">
                <a:latin typeface="Calibri"/>
                <a:cs typeface="Calibri"/>
              </a:rPr>
              <a:t>The</a:t>
            </a:r>
            <a:r>
              <a:rPr lang="pt-PT" sz="2400" b="1" dirty="0">
                <a:latin typeface="Calibri"/>
                <a:cs typeface="Calibri"/>
              </a:rPr>
              <a:t> </a:t>
            </a:r>
            <a:r>
              <a:rPr lang="pt-PT" sz="2400" b="1" dirty="0" err="1">
                <a:latin typeface="Calibri"/>
                <a:cs typeface="Calibri"/>
              </a:rPr>
              <a:t>Student</a:t>
            </a:r>
            <a:r>
              <a:rPr lang="pt-PT" sz="2400" b="1" dirty="0">
                <a:latin typeface="Calibri"/>
                <a:cs typeface="Calibri"/>
              </a:rPr>
              <a:t> </a:t>
            </a:r>
            <a:r>
              <a:rPr lang="pt-PT" sz="2400" b="1" dirty="0" err="1">
                <a:latin typeface="Calibri"/>
                <a:cs typeface="Calibri"/>
              </a:rPr>
              <a:t>will</a:t>
            </a:r>
            <a:r>
              <a:rPr lang="pt-PT" sz="2400" b="1" dirty="0">
                <a:latin typeface="Calibri"/>
                <a:cs typeface="Calibri"/>
              </a:rPr>
              <a:t> </a:t>
            </a:r>
            <a:r>
              <a:rPr lang="pt-PT" sz="2400" b="1" dirty="0" err="1">
                <a:latin typeface="Calibri"/>
                <a:cs typeface="Calibri"/>
              </a:rPr>
              <a:t>develop</a:t>
            </a:r>
            <a:r>
              <a:rPr lang="pt-PT" sz="2400" b="1" dirty="0">
                <a:latin typeface="Calibri"/>
                <a:cs typeface="Calibri"/>
              </a:rPr>
              <a:t> basic </a:t>
            </a:r>
            <a:r>
              <a:rPr lang="pt-PT" sz="2400" b="1" dirty="0" err="1">
                <a:latin typeface="Calibri"/>
                <a:cs typeface="Calibri"/>
              </a:rPr>
              <a:t>knowledge</a:t>
            </a:r>
            <a:r>
              <a:rPr lang="pt-PT" sz="2400" b="1" dirty="0">
                <a:latin typeface="Calibri"/>
                <a:cs typeface="Calibri"/>
              </a:rPr>
              <a:t>, </a:t>
            </a:r>
            <a:r>
              <a:rPr lang="pt-PT" sz="2400" b="1" dirty="0" err="1">
                <a:latin typeface="Calibri"/>
                <a:cs typeface="Calibri"/>
              </a:rPr>
              <a:t>skills</a:t>
            </a:r>
            <a:r>
              <a:rPr lang="pt-PT" sz="2400" b="1" dirty="0">
                <a:latin typeface="Calibri"/>
                <a:cs typeface="Calibri"/>
              </a:rPr>
              <a:t> </a:t>
            </a:r>
            <a:r>
              <a:rPr lang="pt-PT" sz="2400" b="1" dirty="0" err="1">
                <a:latin typeface="Calibri"/>
                <a:cs typeface="Calibri"/>
              </a:rPr>
              <a:t>and</a:t>
            </a:r>
            <a:r>
              <a:rPr lang="pt-PT" sz="2400" b="1" dirty="0">
                <a:latin typeface="Calibri"/>
                <a:cs typeface="Calibri"/>
              </a:rPr>
              <a:t> </a:t>
            </a:r>
            <a:r>
              <a:rPr lang="pt-PT" sz="2400" b="1" dirty="0" err="1">
                <a:latin typeface="Calibri"/>
                <a:cs typeface="Calibri"/>
              </a:rPr>
              <a:t>competences</a:t>
            </a:r>
            <a:r>
              <a:rPr lang="pt-PT" sz="2400" b="1" dirty="0">
                <a:latin typeface="Calibri"/>
                <a:cs typeface="Calibri"/>
              </a:rPr>
              <a:t> in </a:t>
            </a:r>
            <a:r>
              <a:rPr lang="pt-PT" sz="2400" b="1" dirty="0" err="1">
                <a:latin typeface="Calibri"/>
                <a:cs typeface="Calibri"/>
              </a:rPr>
              <a:t>the</a:t>
            </a:r>
            <a:r>
              <a:rPr lang="pt-PT" sz="2400" b="1" dirty="0">
                <a:latin typeface="Calibri"/>
                <a:cs typeface="Calibri"/>
              </a:rPr>
              <a:t> LEAN </a:t>
            </a:r>
            <a:r>
              <a:rPr lang="pt-PT" sz="2400" b="1" dirty="0" err="1">
                <a:latin typeface="Calibri"/>
                <a:cs typeface="Calibri"/>
              </a:rPr>
              <a:t>area</a:t>
            </a:r>
            <a:r>
              <a:rPr lang="pt-PT" sz="2400" b="1" dirty="0">
                <a:latin typeface="Calibri"/>
                <a:cs typeface="Calibri"/>
              </a:rPr>
              <a:t>.</a:t>
            </a:r>
          </a:p>
          <a:p>
            <a:pPr marL="0" indent="0">
              <a:lnSpc>
                <a:spcPct val="120000"/>
              </a:lnSpc>
              <a:spcBef>
                <a:spcPts val="600"/>
              </a:spcBef>
              <a:buNone/>
            </a:pPr>
            <a:r>
              <a:rPr lang="pt-PT" sz="2000" dirty="0" err="1">
                <a:latin typeface="Calibri" pitchFamily="34" charset="0"/>
              </a:rPr>
              <a:t>Specifically</a:t>
            </a:r>
            <a:r>
              <a:rPr lang="pt-PT" sz="2000" dirty="0">
                <a:latin typeface="Calibri" pitchFamily="34" charset="0"/>
              </a:rPr>
              <a:t>, </a:t>
            </a:r>
            <a:r>
              <a:rPr lang="pt-PT" sz="2000" dirty="0" err="1">
                <a:latin typeface="Calibri" pitchFamily="34" charset="0"/>
              </a:rPr>
              <a:t>at</a:t>
            </a:r>
            <a:r>
              <a:rPr lang="pt-PT" sz="2000" dirty="0">
                <a:latin typeface="Calibri" pitchFamily="34" charset="0"/>
              </a:rPr>
              <a:t> </a:t>
            </a:r>
            <a:r>
              <a:rPr lang="pt-PT" sz="2000" dirty="0" err="1">
                <a:latin typeface="Calibri" pitchFamily="34" charset="0"/>
              </a:rPr>
              <a:t>the</a:t>
            </a:r>
            <a:r>
              <a:rPr lang="pt-PT" sz="2000" dirty="0">
                <a:latin typeface="Calibri" pitchFamily="34" charset="0"/>
              </a:rPr>
              <a:t> </a:t>
            </a:r>
            <a:r>
              <a:rPr lang="pt-PT" sz="2000" dirty="0" err="1">
                <a:latin typeface="Calibri" pitchFamily="34" charset="0"/>
              </a:rPr>
              <a:t>end</a:t>
            </a:r>
            <a:r>
              <a:rPr lang="pt-PT" sz="2000" dirty="0">
                <a:latin typeface="Calibri" pitchFamily="34" charset="0"/>
              </a:rPr>
              <a:t> of </a:t>
            </a:r>
            <a:r>
              <a:rPr lang="pt-PT" sz="2000" dirty="0" err="1">
                <a:latin typeface="Calibri" pitchFamily="34" charset="0"/>
              </a:rPr>
              <a:t>the</a:t>
            </a:r>
            <a:r>
              <a:rPr lang="pt-PT" sz="2000" dirty="0">
                <a:latin typeface="Calibri" pitchFamily="34" charset="0"/>
              </a:rPr>
              <a:t> training </a:t>
            </a:r>
            <a:r>
              <a:rPr lang="pt-PT" sz="2000" dirty="0" err="1">
                <a:latin typeface="Calibri" pitchFamily="34" charset="0"/>
              </a:rPr>
              <a:t>the</a:t>
            </a:r>
            <a:r>
              <a:rPr lang="pt-PT" sz="2000" dirty="0">
                <a:latin typeface="Calibri" pitchFamily="34" charset="0"/>
              </a:rPr>
              <a:t> </a:t>
            </a:r>
            <a:r>
              <a:rPr lang="pt-PT" sz="2000" dirty="0" err="1">
                <a:latin typeface="Calibri" pitchFamily="34" charset="0"/>
              </a:rPr>
              <a:t>student</a:t>
            </a:r>
            <a:r>
              <a:rPr lang="pt-PT" sz="2000" dirty="0">
                <a:latin typeface="Calibri" pitchFamily="34" charset="0"/>
              </a:rPr>
              <a:t> </a:t>
            </a:r>
            <a:r>
              <a:rPr lang="pt-PT" sz="2000" dirty="0" err="1">
                <a:latin typeface="Calibri" pitchFamily="34" charset="0"/>
              </a:rPr>
              <a:t>will</a:t>
            </a:r>
            <a:r>
              <a:rPr lang="pt-PT" sz="2000" dirty="0">
                <a:latin typeface="Calibri" pitchFamily="34" charset="0"/>
              </a:rPr>
              <a:t>:</a:t>
            </a:r>
          </a:p>
          <a:p>
            <a:pPr marL="355600" indent="-177800">
              <a:lnSpc>
                <a:spcPct val="120000"/>
              </a:lnSpc>
              <a:spcBef>
                <a:spcPts val="600"/>
              </a:spcBef>
              <a:buFont typeface="Wingdings" panose="05000000000000000000" pitchFamily="2" charset="2"/>
              <a:buChar char="§"/>
            </a:pPr>
            <a:r>
              <a:rPr lang="pt-PT" sz="2000" dirty="0" err="1">
                <a:latin typeface="Calibri" pitchFamily="34" charset="0"/>
              </a:rPr>
              <a:t>Know</a:t>
            </a:r>
            <a:r>
              <a:rPr lang="pt-PT" sz="2000" dirty="0">
                <a:latin typeface="Calibri" pitchFamily="34" charset="0"/>
              </a:rPr>
              <a:t> </a:t>
            </a:r>
            <a:r>
              <a:rPr lang="pt-PT" sz="2000" dirty="0" err="1">
                <a:latin typeface="Calibri" pitchFamily="34" charset="0"/>
              </a:rPr>
              <a:t>about</a:t>
            </a:r>
            <a:r>
              <a:rPr lang="pt-PT" sz="2000" dirty="0">
                <a:latin typeface="Calibri" pitchFamily="34" charset="0"/>
              </a:rPr>
              <a:t> </a:t>
            </a:r>
            <a:r>
              <a:rPr lang="pt-PT" sz="2000" dirty="0" err="1">
                <a:latin typeface="Calibri" pitchFamily="34" charset="0"/>
              </a:rPr>
              <a:t>continuous</a:t>
            </a:r>
            <a:r>
              <a:rPr lang="pt-PT" sz="2000" dirty="0">
                <a:latin typeface="Calibri" pitchFamily="34" charset="0"/>
              </a:rPr>
              <a:t> </a:t>
            </a:r>
            <a:r>
              <a:rPr lang="pt-PT" sz="2000" dirty="0" err="1">
                <a:latin typeface="Calibri" pitchFamily="34" charset="0"/>
              </a:rPr>
              <a:t>improvement</a:t>
            </a:r>
            <a:r>
              <a:rPr lang="pt-PT" sz="2000" dirty="0">
                <a:latin typeface="Calibri" pitchFamily="34" charset="0"/>
              </a:rPr>
              <a:t> </a:t>
            </a:r>
            <a:r>
              <a:rPr lang="pt-PT" sz="2000" dirty="0" err="1">
                <a:latin typeface="Calibri" pitchFamily="34" charset="0"/>
              </a:rPr>
              <a:t>methodologies</a:t>
            </a:r>
            <a:r>
              <a:rPr lang="pt-PT" sz="2000" dirty="0">
                <a:latin typeface="Calibri" pitchFamily="34" charset="0"/>
              </a:rPr>
              <a:t>.</a:t>
            </a:r>
          </a:p>
          <a:p>
            <a:pPr marL="355600" indent="-177800" defTabSz="193675">
              <a:lnSpc>
                <a:spcPct val="120000"/>
              </a:lnSpc>
              <a:spcBef>
                <a:spcPts val="600"/>
              </a:spcBef>
              <a:buFont typeface="Wingdings" panose="05000000000000000000" pitchFamily="2" charset="2"/>
              <a:buChar char="§"/>
              <a:defRPr/>
            </a:pPr>
            <a:r>
              <a:rPr lang="en-GB" sz="2000" dirty="0">
                <a:latin typeface="Calibri"/>
                <a:cs typeface="Calibri"/>
              </a:rPr>
              <a:t>Know how to the use of Lean methodologies.</a:t>
            </a:r>
          </a:p>
          <a:p>
            <a:pPr marL="355600" indent="-177800" defTabSz="193675">
              <a:lnSpc>
                <a:spcPct val="120000"/>
              </a:lnSpc>
              <a:spcBef>
                <a:spcPts val="600"/>
              </a:spcBef>
              <a:buFont typeface="Wingdings" panose="05000000000000000000" pitchFamily="2" charset="2"/>
              <a:buChar char="§"/>
              <a:defRPr/>
            </a:pPr>
            <a:r>
              <a:rPr lang="en-GB" sz="2000" dirty="0">
                <a:latin typeface="Calibri" pitchFamily="34" charset="0"/>
              </a:rPr>
              <a:t>Identify the main concepts of the Lean production and tools of analysis for productive systems.</a:t>
            </a:r>
          </a:p>
          <a:p>
            <a:pPr marL="355600" indent="-177800" defTabSz="193675">
              <a:lnSpc>
                <a:spcPct val="120000"/>
              </a:lnSpc>
              <a:spcBef>
                <a:spcPts val="600"/>
              </a:spcBef>
              <a:buFont typeface="Wingdings" panose="05000000000000000000" pitchFamily="2" charset="2"/>
              <a:buChar char="§"/>
              <a:defRPr/>
            </a:pPr>
            <a:r>
              <a:rPr lang="en-GB" sz="2000" dirty="0">
                <a:latin typeface="Calibri"/>
                <a:cs typeface="Calibri"/>
              </a:rPr>
              <a:t>Identify the difference between value added and non-value added.</a:t>
            </a:r>
          </a:p>
          <a:p>
            <a:pPr marL="355600" indent="-177800" defTabSz="193675">
              <a:lnSpc>
                <a:spcPct val="120000"/>
              </a:lnSpc>
              <a:spcBef>
                <a:spcPts val="600"/>
              </a:spcBef>
              <a:buFont typeface="Wingdings" panose="05000000000000000000" pitchFamily="2" charset="2"/>
              <a:buChar char="§"/>
              <a:defRPr/>
            </a:pPr>
            <a:r>
              <a:rPr lang="en-GB" sz="2000" dirty="0">
                <a:latin typeface="Calibri"/>
                <a:cs typeface="Calibri"/>
              </a:rPr>
              <a:t>Develop “Value Stream Mappings” (VSM).</a:t>
            </a:r>
          </a:p>
          <a:p>
            <a:pPr marL="355600" indent="-177800" defTabSz="193675">
              <a:lnSpc>
                <a:spcPct val="120000"/>
              </a:lnSpc>
              <a:spcBef>
                <a:spcPts val="600"/>
              </a:spcBef>
              <a:buFont typeface="Wingdings" panose="05000000000000000000" pitchFamily="2" charset="2"/>
              <a:buChar char="§"/>
              <a:defRPr/>
            </a:pPr>
            <a:r>
              <a:rPr lang="en-GB" sz="2000" dirty="0">
                <a:latin typeface="Calibri" pitchFamily="34" charset="0"/>
              </a:rPr>
              <a:t>Apply Lean tools to practical cases.</a:t>
            </a:r>
          </a:p>
          <a:p>
            <a:pPr marL="355600" indent="-177800" defTabSz="193675">
              <a:lnSpc>
                <a:spcPct val="120000"/>
              </a:lnSpc>
              <a:spcBef>
                <a:spcPts val="600"/>
              </a:spcBef>
              <a:buFont typeface="Wingdings" panose="05000000000000000000" pitchFamily="2" charset="2"/>
              <a:buChar char="§"/>
              <a:defRPr/>
            </a:pPr>
            <a:r>
              <a:rPr lang="en-GB" sz="2000" dirty="0">
                <a:latin typeface="Calibri" pitchFamily="34" charset="0"/>
              </a:rPr>
              <a:t>Apply continuous improvement practices into daily activities.</a:t>
            </a:r>
          </a:p>
        </p:txBody>
      </p:sp>
    </p:spTree>
    <p:extLst>
      <p:ext uri="{BB962C8B-B14F-4D97-AF65-F5344CB8AC3E}">
        <p14:creationId xmlns:p14="http://schemas.microsoft.com/office/powerpoint/2010/main" val="3574403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1"/>
          <p:cNvSpPr txBox="1">
            <a:spLocks/>
          </p:cNvSpPr>
          <p:nvPr/>
        </p:nvSpPr>
        <p:spPr>
          <a:xfrm>
            <a:off x="3835153" y="530118"/>
            <a:ext cx="4500979" cy="623793"/>
          </a:xfrm>
          <a:prstGeom prst="rect">
            <a:avLst/>
          </a:prstGeom>
        </p:spPr>
        <p:txBody>
          <a:bodyPr>
            <a:normAutofit fontScale="90000" lnSpcReduction="10000"/>
          </a:bodyPr>
          <a:lstStyle>
            <a:lvl1pPr algn="l" defTabSz="914400" rtl="0" eaLnBrk="1" latinLnBrk="0" hangingPunct="1">
              <a:lnSpc>
                <a:spcPct val="90000"/>
              </a:lnSpc>
              <a:spcBef>
                <a:spcPct val="0"/>
              </a:spcBef>
              <a:buNone/>
              <a:defRPr sz="4400" kern="1200" baseline="0">
                <a:solidFill>
                  <a:schemeClr val="tx1"/>
                </a:solidFill>
                <a:latin typeface="+mj-lt"/>
                <a:ea typeface="+mj-ea"/>
                <a:cs typeface="+mj-cs"/>
              </a:defRPr>
            </a:lvl1pPr>
          </a:lstStyle>
          <a:p>
            <a:pPr algn="ctr"/>
            <a:r>
              <a:rPr lang="en-US" b="1" dirty="0">
                <a:latin typeface="+mn-lt"/>
              </a:rPr>
              <a:t>Training Program</a:t>
            </a:r>
          </a:p>
        </p:txBody>
      </p:sp>
      <p:sp>
        <p:nvSpPr>
          <p:cNvPr id="5" name="Sisällön paikkamerkki 2"/>
          <p:cNvSpPr txBox="1">
            <a:spLocks/>
          </p:cNvSpPr>
          <p:nvPr/>
        </p:nvSpPr>
        <p:spPr>
          <a:xfrm>
            <a:off x="612560" y="1177790"/>
            <a:ext cx="8507628" cy="4810372"/>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nSpc>
                <a:spcPct val="120000"/>
              </a:lnSpc>
              <a:spcBef>
                <a:spcPts val="600"/>
              </a:spcBef>
              <a:buNone/>
            </a:pPr>
            <a:r>
              <a:rPr lang="en-US" b="1" i="1" dirty="0">
                <a:latin typeface="Calibri"/>
                <a:cs typeface="Calibri"/>
              </a:rPr>
              <a:t>Introduction to Lean</a:t>
            </a:r>
          </a:p>
          <a:p>
            <a:pPr marL="0" indent="0">
              <a:lnSpc>
                <a:spcPct val="120000"/>
              </a:lnSpc>
              <a:spcBef>
                <a:spcPts val="600"/>
              </a:spcBef>
              <a:buNone/>
            </a:pPr>
            <a:r>
              <a:rPr lang="en-US" sz="2400" u="sng" dirty="0">
                <a:latin typeface="Calibri"/>
                <a:cs typeface="Calibri"/>
              </a:rPr>
              <a:t>5 Principles</a:t>
            </a:r>
          </a:p>
          <a:p>
            <a:pPr marL="355600" indent="-177800">
              <a:lnSpc>
                <a:spcPct val="120000"/>
              </a:lnSpc>
              <a:spcBef>
                <a:spcPts val="600"/>
              </a:spcBef>
              <a:buFont typeface="Wingdings" panose="05000000000000000000" pitchFamily="2" charset="2"/>
              <a:buChar char="§"/>
            </a:pPr>
            <a:r>
              <a:rPr lang="en-US" sz="2400" b="1" dirty="0">
                <a:solidFill>
                  <a:schemeClr val="accent2">
                    <a:lumMod val="75000"/>
                  </a:schemeClr>
                </a:solidFill>
                <a:latin typeface="Calibri"/>
                <a:cs typeface="Calibri"/>
              </a:rPr>
              <a:t>Principle 1</a:t>
            </a:r>
            <a:r>
              <a:rPr lang="en-US" sz="2400" dirty="0">
                <a:latin typeface="Calibri"/>
                <a:cs typeface="Calibri"/>
              </a:rPr>
              <a:t>: Specify what the value is for the customer</a:t>
            </a:r>
          </a:p>
          <a:p>
            <a:pPr marL="355600" indent="-177800">
              <a:lnSpc>
                <a:spcPct val="120000"/>
              </a:lnSpc>
              <a:spcBef>
                <a:spcPts val="600"/>
              </a:spcBef>
              <a:buFont typeface="Wingdings" panose="05000000000000000000" pitchFamily="2" charset="2"/>
              <a:buChar char="§"/>
            </a:pPr>
            <a:r>
              <a:rPr lang="en-US" sz="2400" b="1" dirty="0">
                <a:solidFill>
                  <a:srgbClr val="FF0000"/>
                </a:solidFill>
                <a:latin typeface="Calibri" pitchFamily="34" charset="0"/>
              </a:rPr>
              <a:t>Principle 2</a:t>
            </a:r>
            <a:r>
              <a:rPr lang="en-US" sz="2400" dirty="0">
                <a:latin typeface="Calibri" pitchFamily="34" charset="0"/>
              </a:rPr>
              <a:t>: Identify the value chain</a:t>
            </a:r>
          </a:p>
          <a:p>
            <a:pPr marL="355600" indent="-177800">
              <a:lnSpc>
                <a:spcPct val="120000"/>
              </a:lnSpc>
              <a:spcBef>
                <a:spcPts val="600"/>
              </a:spcBef>
              <a:buFont typeface="Wingdings" panose="05000000000000000000" pitchFamily="2" charset="2"/>
              <a:buChar char="§"/>
            </a:pPr>
            <a:r>
              <a:rPr lang="en-US" sz="2400" b="1" dirty="0">
                <a:solidFill>
                  <a:srgbClr val="00B050"/>
                </a:solidFill>
                <a:latin typeface="Calibri" pitchFamily="34" charset="0"/>
              </a:rPr>
              <a:t>Principle 3</a:t>
            </a:r>
            <a:r>
              <a:rPr lang="en-US" sz="2400" dirty="0">
                <a:latin typeface="Calibri" pitchFamily="34" charset="0"/>
              </a:rPr>
              <a:t>: Stabilization</a:t>
            </a:r>
          </a:p>
          <a:p>
            <a:pPr marL="355600" indent="-177800">
              <a:lnSpc>
                <a:spcPct val="120000"/>
              </a:lnSpc>
              <a:spcBef>
                <a:spcPts val="600"/>
              </a:spcBef>
              <a:buFont typeface="Wingdings" panose="05000000000000000000" pitchFamily="2" charset="2"/>
              <a:buChar char="§"/>
            </a:pPr>
            <a:r>
              <a:rPr lang="en-US" sz="2400" b="1" dirty="0">
                <a:solidFill>
                  <a:schemeClr val="accent1">
                    <a:lumMod val="60000"/>
                    <a:lumOff val="40000"/>
                  </a:schemeClr>
                </a:solidFill>
                <a:latin typeface="Calibri" pitchFamily="34" charset="0"/>
              </a:rPr>
              <a:t>Principle 4</a:t>
            </a:r>
            <a:r>
              <a:rPr lang="en-US" sz="2400" dirty="0">
                <a:latin typeface="Calibri" pitchFamily="34" charset="0"/>
              </a:rPr>
              <a:t>: Let the customer Pull</a:t>
            </a:r>
          </a:p>
          <a:p>
            <a:pPr marL="355600" indent="-177800">
              <a:lnSpc>
                <a:spcPct val="120000"/>
              </a:lnSpc>
              <a:spcBef>
                <a:spcPts val="600"/>
              </a:spcBef>
              <a:buFont typeface="Wingdings" panose="05000000000000000000" pitchFamily="2" charset="2"/>
              <a:buChar char="§"/>
            </a:pPr>
            <a:r>
              <a:rPr lang="en-US" sz="2400" b="1" dirty="0">
                <a:solidFill>
                  <a:schemeClr val="accent2">
                    <a:lumMod val="40000"/>
                    <a:lumOff val="60000"/>
                  </a:schemeClr>
                </a:solidFill>
                <a:latin typeface="Calibri" pitchFamily="34" charset="0"/>
              </a:rPr>
              <a:t>Principle 5</a:t>
            </a:r>
            <a:r>
              <a:rPr lang="en-US" sz="2400" dirty="0">
                <a:latin typeface="Calibri" pitchFamily="34" charset="0"/>
              </a:rPr>
              <a:t>: Pursuing perfection</a:t>
            </a:r>
          </a:p>
          <a:p>
            <a:pPr marL="0" indent="0">
              <a:lnSpc>
                <a:spcPct val="120000"/>
              </a:lnSpc>
              <a:spcBef>
                <a:spcPts val="600"/>
              </a:spcBef>
              <a:buNone/>
            </a:pPr>
            <a:r>
              <a:rPr lang="en-US" sz="2400" u="sng" dirty="0">
                <a:latin typeface="Calibri"/>
                <a:cs typeface="Calibri"/>
              </a:rPr>
              <a:t>Also included:</a:t>
            </a:r>
            <a:br>
              <a:rPr lang="en-US" sz="2400" u="sng" dirty="0">
                <a:latin typeface="Calibri"/>
                <a:cs typeface="Calibri"/>
              </a:rPr>
            </a:br>
            <a:r>
              <a:rPr lang="en-US" sz="2400" dirty="0">
                <a:latin typeface="Calibri"/>
                <a:cs typeface="Calibri"/>
              </a:rPr>
              <a:t>- People and the culture of the working environment</a:t>
            </a:r>
          </a:p>
          <a:p>
            <a:pPr marL="0" indent="0">
              <a:lnSpc>
                <a:spcPct val="120000"/>
              </a:lnSpc>
              <a:spcBef>
                <a:spcPts val="600"/>
              </a:spcBef>
              <a:buNone/>
            </a:pPr>
            <a:r>
              <a:rPr lang="en-US" sz="2400">
                <a:latin typeface="Calibri"/>
                <a:cs typeface="Calibri"/>
              </a:rPr>
              <a:t>- Summary</a:t>
            </a:r>
          </a:p>
        </p:txBody>
      </p:sp>
      <p:pic>
        <p:nvPicPr>
          <p:cNvPr id="7" name="Picture 6"/>
          <p:cNvPicPr>
            <a:picLocks noChangeAspect="1"/>
          </p:cNvPicPr>
          <p:nvPr/>
        </p:nvPicPr>
        <p:blipFill>
          <a:blip r:embed="rId3"/>
          <a:stretch>
            <a:fillRect/>
          </a:stretch>
        </p:blipFill>
        <p:spPr>
          <a:xfrm>
            <a:off x="7901238" y="2885243"/>
            <a:ext cx="3516399" cy="2479247"/>
          </a:xfrm>
          <a:prstGeom prst="rect">
            <a:avLst/>
          </a:prstGeom>
        </p:spPr>
      </p:pic>
      <p:sp>
        <p:nvSpPr>
          <p:cNvPr id="3" name="Rectangle 2"/>
          <p:cNvSpPr/>
          <p:nvPr/>
        </p:nvSpPr>
        <p:spPr>
          <a:xfrm>
            <a:off x="10231094" y="2575468"/>
            <a:ext cx="1186543" cy="369332"/>
          </a:xfrm>
          <a:prstGeom prst="rect">
            <a:avLst/>
          </a:prstGeom>
        </p:spPr>
        <p:txBody>
          <a:bodyPr wrap="none">
            <a:spAutoFit/>
          </a:bodyPr>
          <a:lstStyle/>
          <a:p>
            <a:r>
              <a:rPr lang="en-US" b="1" dirty="0">
                <a:solidFill>
                  <a:schemeClr val="accent2">
                    <a:lumMod val="75000"/>
                  </a:schemeClr>
                </a:solidFill>
                <a:latin typeface="Calibri" pitchFamily="34" charset="0"/>
              </a:rPr>
              <a:t>Principle 1</a:t>
            </a:r>
            <a:endParaRPr lang="en-GB" dirty="0"/>
          </a:p>
        </p:txBody>
      </p:sp>
      <p:sp>
        <p:nvSpPr>
          <p:cNvPr id="8" name="Rectangle 7"/>
          <p:cNvSpPr/>
          <p:nvPr/>
        </p:nvSpPr>
        <p:spPr>
          <a:xfrm>
            <a:off x="10726662" y="4438134"/>
            <a:ext cx="1186543" cy="369332"/>
          </a:xfrm>
          <a:prstGeom prst="rect">
            <a:avLst/>
          </a:prstGeom>
        </p:spPr>
        <p:txBody>
          <a:bodyPr wrap="none">
            <a:spAutoFit/>
          </a:bodyPr>
          <a:lstStyle/>
          <a:p>
            <a:r>
              <a:rPr lang="en-US" b="1" dirty="0">
                <a:solidFill>
                  <a:srgbClr val="FF0000"/>
                </a:solidFill>
                <a:latin typeface="Calibri" pitchFamily="34" charset="0"/>
              </a:rPr>
              <a:t>Principle 2</a:t>
            </a:r>
            <a:endParaRPr lang="en-GB" dirty="0"/>
          </a:p>
        </p:txBody>
      </p:sp>
      <p:sp>
        <p:nvSpPr>
          <p:cNvPr id="9" name="Rectangle 8"/>
          <p:cNvSpPr/>
          <p:nvPr/>
        </p:nvSpPr>
        <p:spPr>
          <a:xfrm>
            <a:off x="9120188" y="5337489"/>
            <a:ext cx="1186543" cy="369332"/>
          </a:xfrm>
          <a:prstGeom prst="rect">
            <a:avLst/>
          </a:prstGeom>
        </p:spPr>
        <p:txBody>
          <a:bodyPr wrap="none">
            <a:spAutoFit/>
          </a:bodyPr>
          <a:lstStyle/>
          <a:p>
            <a:r>
              <a:rPr lang="en-US" b="1" dirty="0">
                <a:solidFill>
                  <a:srgbClr val="00B050"/>
                </a:solidFill>
                <a:latin typeface="Calibri" pitchFamily="34" charset="0"/>
              </a:rPr>
              <a:t>Principle 3</a:t>
            </a:r>
            <a:endParaRPr lang="en-GB" dirty="0"/>
          </a:p>
        </p:txBody>
      </p:sp>
      <p:sp>
        <p:nvSpPr>
          <p:cNvPr id="10" name="Rectangle 9"/>
          <p:cNvSpPr/>
          <p:nvPr/>
        </p:nvSpPr>
        <p:spPr>
          <a:xfrm>
            <a:off x="7307966" y="4150267"/>
            <a:ext cx="1186543" cy="369332"/>
          </a:xfrm>
          <a:prstGeom prst="rect">
            <a:avLst/>
          </a:prstGeom>
        </p:spPr>
        <p:txBody>
          <a:bodyPr wrap="none">
            <a:spAutoFit/>
          </a:bodyPr>
          <a:lstStyle/>
          <a:p>
            <a:r>
              <a:rPr lang="en-US" b="1" dirty="0">
                <a:solidFill>
                  <a:schemeClr val="accent1">
                    <a:lumMod val="60000"/>
                    <a:lumOff val="40000"/>
                  </a:schemeClr>
                </a:solidFill>
                <a:latin typeface="Calibri" pitchFamily="34" charset="0"/>
              </a:rPr>
              <a:t>Principle 4</a:t>
            </a:r>
            <a:endParaRPr lang="en-GB" dirty="0"/>
          </a:p>
        </p:txBody>
      </p:sp>
      <p:sp>
        <p:nvSpPr>
          <p:cNvPr id="11" name="Rectangle 10"/>
          <p:cNvSpPr/>
          <p:nvPr/>
        </p:nvSpPr>
        <p:spPr>
          <a:xfrm>
            <a:off x="7901237" y="2575468"/>
            <a:ext cx="1186543" cy="369332"/>
          </a:xfrm>
          <a:prstGeom prst="rect">
            <a:avLst/>
          </a:prstGeom>
        </p:spPr>
        <p:txBody>
          <a:bodyPr wrap="none">
            <a:spAutoFit/>
          </a:bodyPr>
          <a:lstStyle/>
          <a:p>
            <a:r>
              <a:rPr lang="en-US" b="1" dirty="0">
                <a:solidFill>
                  <a:schemeClr val="accent2">
                    <a:lumMod val="40000"/>
                    <a:lumOff val="60000"/>
                  </a:schemeClr>
                </a:solidFill>
                <a:latin typeface="Calibri" pitchFamily="34" charset="0"/>
              </a:rPr>
              <a:t>Principle 5</a:t>
            </a:r>
            <a:endParaRPr lang="en-GB" dirty="0"/>
          </a:p>
        </p:txBody>
      </p:sp>
    </p:spTree>
    <p:extLst>
      <p:ext uri="{BB962C8B-B14F-4D97-AF65-F5344CB8AC3E}">
        <p14:creationId xmlns:p14="http://schemas.microsoft.com/office/powerpoint/2010/main" val="4171513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1958742" y="2791368"/>
            <a:ext cx="8293104" cy="1200329"/>
          </a:xfrm>
          <a:prstGeom prst="rect">
            <a:avLst/>
          </a:prstGeom>
          <a:noFill/>
        </p:spPr>
        <p:txBody>
          <a:bodyPr wrap="none" rtlCol="0">
            <a:spAutoFit/>
          </a:bodyPr>
          <a:lstStyle/>
          <a:p>
            <a:pPr algn="ctr"/>
            <a:r>
              <a:rPr lang="sv-SE" sz="3600" b="1">
                <a:ea typeface="Arial" charset="0"/>
                <a:cs typeface="Arial" charset="0"/>
              </a:rPr>
              <a:t>LEAN FOR WORK AND LEAN FOR LIFE</a:t>
            </a:r>
          </a:p>
          <a:p>
            <a:pPr algn="ctr"/>
            <a:r>
              <a:rPr lang="en-US" sz="3600" b="1"/>
              <a:t>Train the trainer to teach Lean skills in VET</a:t>
            </a:r>
          </a:p>
        </p:txBody>
      </p:sp>
    </p:spTree>
    <p:extLst>
      <p:ext uri="{BB962C8B-B14F-4D97-AF65-F5344CB8AC3E}">
        <p14:creationId xmlns:p14="http://schemas.microsoft.com/office/powerpoint/2010/main" val="135888535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7FB7FE31D87FC944BC2242F5F365016A" ma:contentTypeVersion="12" ma:contentTypeDescription="Luo uusi asiakirja." ma:contentTypeScope="" ma:versionID="e7cd290be0310d79ded4a47832a0808f">
  <xsd:schema xmlns:xsd="http://www.w3.org/2001/XMLSchema" xmlns:xs="http://www.w3.org/2001/XMLSchema" xmlns:p="http://schemas.microsoft.com/office/2006/metadata/properties" xmlns:ns2="231c4e8d-8d33-4f83-9b03-dff978f9daf7" xmlns:ns3="dbb4bb59-340b-40d7-b36a-e65cb49f14f9" targetNamespace="http://schemas.microsoft.com/office/2006/metadata/properties" ma:root="true" ma:fieldsID="180e86ecb833259490524a507f8d9f6c" ns2:_="" ns3:_="">
    <xsd:import namespace="231c4e8d-8d33-4f83-9b03-dff978f9daf7"/>
    <xsd:import namespace="dbb4bb59-340b-40d7-b36a-e65cb49f14f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1c4e8d-8d33-4f83-9b03-dff978f9da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b4bb59-340b-40d7-b36a-e65cb49f14f9" elementFormDefault="qualified">
    <xsd:import namespace="http://schemas.microsoft.com/office/2006/documentManagement/types"/>
    <xsd:import namespace="http://schemas.microsoft.com/office/infopath/2007/PartnerControls"/>
    <xsd:element name="SharedWithUsers" ma:index="13"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4440A1-3272-4FF9-BB46-6E531CC13FAE}">
  <ds:schemaRefs>
    <ds:schemaRef ds:uri="http://schemas.microsoft.com/sharepoint/v3/contenttype/forms"/>
  </ds:schemaRefs>
</ds:datastoreItem>
</file>

<file path=customXml/itemProps2.xml><?xml version="1.0" encoding="utf-8"?>
<ds:datastoreItem xmlns:ds="http://schemas.openxmlformats.org/officeDocument/2006/customXml" ds:itemID="{F88F243E-B8CA-49AB-82E1-39241C21B4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1c4e8d-8d33-4f83-9b03-dff978f9daf7"/>
    <ds:schemaRef ds:uri="dbb4bb59-340b-40d7-b36a-e65cb49f14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C6E1E1-2391-4497-8B1D-43D891CD2B9D}">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dbb4bb59-340b-40d7-b36a-e65cb49f14f9"/>
    <ds:schemaRef ds:uri="231c4e8d-8d33-4f83-9b03-dff978f9daf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TotalTime>
  <Words>248</Words>
  <Application>Microsoft Office PowerPoint</Application>
  <PresentationFormat>Laajakuva</PresentationFormat>
  <Paragraphs>37</Paragraphs>
  <Slides>4</Slides>
  <Notes>1</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4</vt:i4>
      </vt:variant>
    </vt:vector>
  </HeadingPairs>
  <TitlesOfParts>
    <vt:vector size="10" baseType="lpstr">
      <vt:lpstr>Arial</vt:lpstr>
      <vt:lpstr>Calibri</vt:lpstr>
      <vt:lpstr>Times New Roman</vt:lpstr>
      <vt:lpstr>Verdana</vt:lpstr>
      <vt:lpstr>Wingdings</vt:lpstr>
      <vt:lpstr>Office-tema</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Nedergård Jan</dc:creator>
  <cp:lastModifiedBy>Peltoharju Sami</cp:lastModifiedBy>
  <cp:revision>67</cp:revision>
  <dcterms:created xsi:type="dcterms:W3CDTF">2019-08-21T07:31:50Z</dcterms:created>
  <dcterms:modified xsi:type="dcterms:W3CDTF">2021-02-18T15:34:51Z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0x0101007FB7FE31D87FC944BC2242F5F365016A</vt:lpwstr>
  </property>
</Properties>
</file>