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9"/>
  </p:notesMasterIdLst>
  <p:sldIdLst>
    <p:sldId id="256" r:id="rId5"/>
    <p:sldId id="259" r:id="rId6"/>
    <p:sldId id="260" r:id="rId7"/>
    <p:sldId id="261" r:id="rId8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2E56D3-C7A9-4024-9C67-F0F40093F7F1}" v="1" dt="2020-02-17T08:57:13.876"/>
    <p1510:client id="{1B104ADC-B6FF-483A-8287-64B55AF1D7DE}" v="58" dt="2020-02-06T09:56:31.342"/>
    <p1510:client id="{72CC0CCC-5427-4C4D-9633-1B1EA4CD0B95}" v="8" dt="2020-08-24T07:41:25.74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84"/>
  </p:normalViewPr>
  <p:slideViewPr>
    <p:cSldViewPr snapToGrid="0" snapToObjects="1">
      <p:cViewPr varScale="1">
        <p:scale>
          <a:sx n="70" d="100"/>
          <a:sy n="70" d="100"/>
        </p:scale>
        <p:origin x="636" y="54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astigarraga" userId="S::gastigarraga_leartik.eus#ext#@eduvaasa.onmicrosoft.com::ee477768-22a3-41a7-b8dc-22458c543cbf" providerId="AD" clId="Web-{72CC0CCC-5427-4C4D-9633-1B1EA4CD0B95}"/>
    <pc:docChg chg="modSld">
      <pc:chgData name="gastigarraga" userId="S::gastigarraga_leartik.eus#ext#@eduvaasa.onmicrosoft.com::ee477768-22a3-41a7-b8dc-22458c543cbf" providerId="AD" clId="Web-{72CC0CCC-5427-4C4D-9633-1B1EA4CD0B95}" dt="2020-08-24T07:41:25.436" v="6" actId="20577"/>
      <pc:docMkLst>
        <pc:docMk/>
      </pc:docMkLst>
      <pc:sldChg chg="modSp">
        <pc:chgData name="gastigarraga" userId="S::gastigarraga_leartik.eus#ext#@eduvaasa.onmicrosoft.com::ee477768-22a3-41a7-b8dc-22458c543cbf" providerId="AD" clId="Web-{72CC0CCC-5427-4C4D-9633-1B1EA4CD0B95}" dt="2020-08-24T07:41:22.842" v="4" actId="20577"/>
        <pc:sldMkLst>
          <pc:docMk/>
          <pc:sldMk cId="3574403668" sldId="259"/>
        </pc:sldMkLst>
        <pc:spChg chg="mod">
          <ac:chgData name="gastigarraga" userId="S::gastigarraga_leartik.eus#ext#@eduvaasa.onmicrosoft.com::ee477768-22a3-41a7-b8dc-22458c543cbf" providerId="AD" clId="Web-{72CC0CCC-5427-4C4D-9633-1B1EA4CD0B95}" dt="2020-08-24T07:41:22.842" v="4" actId="20577"/>
          <ac:spMkLst>
            <pc:docMk/>
            <pc:sldMk cId="3574403668" sldId="259"/>
            <ac:spMk id="4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5B59DB-356C-4AB0-8B0B-C6B27CC6711A}" type="datetimeFigureOut">
              <a:rPr lang="en-GB" smtClean="0"/>
              <a:t>25/02/2021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DC6F48-C9B6-4F18-884F-A542605314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59590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>
                <a:latin typeface="Calibri" pitchFamily="34" charset="0"/>
              </a:rPr>
              <a:t>Introduction to Lean: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latin typeface="Calibri" pitchFamily="34" charset="0"/>
              </a:rPr>
              <a:t>Lean history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dirty="0">
                <a:latin typeface="Calibri" pitchFamily="34" charset="0"/>
              </a:rPr>
              <a:t>Lean main</a:t>
            </a:r>
            <a:r>
              <a:rPr lang="en-US" sz="1200" baseline="0" dirty="0">
                <a:latin typeface="Calibri" pitchFamily="34" charset="0"/>
              </a:rPr>
              <a:t> concepts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0" dirty="0">
                <a:latin typeface="Calibri" pitchFamily="34" charset="0"/>
              </a:rPr>
              <a:t>Lean examples</a:t>
            </a:r>
          </a:p>
          <a:p>
            <a:pPr marL="171450" marR="0" lvl="0" indent="-17145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Char char="-"/>
              <a:tabLst/>
              <a:defRPr/>
            </a:pPr>
            <a:r>
              <a:rPr lang="en-US" sz="1200" baseline="0" dirty="0">
                <a:latin typeface="Calibri" pitchFamily="34" charset="0"/>
              </a:rPr>
              <a:t>Why Lean</a:t>
            </a:r>
            <a:endParaRPr lang="en-US" sz="1200" dirty="0">
              <a:latin typeface="Calibri" pitchFamily="34" charset="0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D4ECF-FBD8-4E88-A031-FDA1AA673B51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7273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Bildobjekt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33070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Anpassad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dobjekt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34262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67580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367576" y="1643461"/>
            <a:ext cx="9249648" cy="218521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" sz="2000" dirty="0">
                <a:latin typeface="Arial" charset="0"/>
                <a:ea typeface="Arial" charset="0"/>
                <a:cs typeface="Arial" charset="0"/>
              </a:rPr>
              <a:t>T00- A
</a:t>
            </a:r>
            <a:r>
              <a:rPr lang="es-ES" sz="4800" dirty="0">
                <a:latin typeface="Arial" charset="0"/>
                <a:ea typeface="Arial" charset="0"/>
                <a:cs typeface="Arial" charset="0"/>
              </a:rPr>
              <a:t>FORMACIÓN BÁSICO EN LEAN
Objetivos de aprendizaje</a:t>
            </a:r>
            <a:r>
              <a:rPr lang="es-ES" sz="2000" dirty="0">
                <a:latin typeface="Arial" charset="0"/>
                <a:ea typeface="Arial" charset="0"/>
                <a:cs typeface="Arial" charset="0"/>
              </a:rPr>
              <a:t>
</a:t>
            </a:r>
            <a:endParaRPr lang="en-US" sz="6000" dirty="0">
              <a:latin typeface="Calibri" pitchFamily="34" charset="0"/>
            </a:endParaRPr>
          </a:p>
        </p:txBody>
      </p:sp>
      <p:sp>
        <p:nvSpPr>
          <p:cNvPr id="6" name="Suorakulmio 5"/>
          <p:cNvSpPr/>
          <p:nvPr/>
        </p:nvSpPr>
        <p:spPr>
          <a:xfrm>
            <a:off x="4013200" y="4166521"/>
            <a:ext cx="7785100" cy="6764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ES" sz="1200" dirty="0"/>
              <a:t>El apoyo de la Comisión Europea para la producción de esta publicación no constituye una aprobación del contenido, el cual refleja únicamente las opiniones de los autores, y la Comisión no se hace responsable del uso que pueda hacerse de la información contenida en la misma. </a:t>
            </a:r>
            <a:endParaRPr lang="fi-FI" sz="12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7" name="Kuva 6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800" y="4079833"/>
            <a:ext cx="3789414" cy="8330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462617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>
          <a:xfrm>
            <a:off x="4694085" y="530118"/>
            <a:ext cx="2812327" cy="623793"/>
          </a:xfrm>
          <a:prstGeom prst="rect">
            <a:avLst/>
          </a:prstGeom>
        </p:spPr>
        <p:txBody>
          <a:bodyPr lIns="91440" tIns="45720" rIns="91440" bIns="45720" anchor="t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 err="1">
                <a:latin typeface="+mn-lt"/>
              </a:rPr>
              <a:t>Objetivos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612560" y="1793291"/>
            <a:ext cx="11390754" cy="4234649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s-ES" sz="2000" b="1" dirty="0">
                <a:cs typeface="Calibri"/>
              </a:rPr>
              <a:t>El Estudiante desarrollará conocimientos básicos, habilidades y competencias en el área LEAN.
</a:t>
            </a:r>
            <a:r>
              <a:rPr lang="es-ES" sz="2000" dirty="0">
                <a:cs typeface="Calibri"/>
              </a:rPr>
              <a:t>Especialmente,  al final de la formación el estudiante pueda:
	 - Conocer metodologías de mejora continua.
	-  Saber cómo utilizar metodologías Lean.
	- Identificar los principales conceptos de la producción Lean y herramientas de análisis para 	sistemas productivos.
	- Identifique la diferencia entre el valor añadido y el no valor añadido.
	- Desarrollar "Asignaciones de flujo de valor" (VSM).
	- Aplique herramientas Lean a casos prácticos.
	- Aplicar prácticas de mejora continua en las actividades diarias.</a:t>
            </a:r>
            <a:r>
              <a:rPr lang="es-ES" sz="2000" b="1" dirty="0">
                <a:cs typeface="Calibri"/>
              </a:rPr>
              <a:t>
</a:t>
            </a:r>
            <a:endParaRPr lang="en-GB" sz="2000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44036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1"/>
          <p:cNvSpPr txBox="1">
            <a:spLocks/>
          </p:cNvSpPr>
          <p:nvPr/>
        </p:nvSpPr>
        <p:spPr>
          <a:xfrm>
            <a:off x="3835153" y="530118"/>
            <a:ext cx="4500979" cy="623793"/>
          </a:xfrm>
          <a:prstGeom prst="rect">
            <a:avLst/>
          </a:prstGeom>
        </p:spPr>
        <p:txBody>
          <a:bodyPr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b="1" dirty="0">
                <a:latin typeface="+mn-lt"/>
              </a:rPr>
              <a:t>Training Program</a:t>
            </a:r>
          </a:p>
        </p:txBody>
      </p:sp>
      <p:sp>
        <p:nvSpPr>
          <p:cNvPr id="5" name="Sisällön paikkamerkki 2"/>
          <p:cNvSpPr txBox="1">
            <a:spLocks/>
          </p:cNvSpPr>
          <p:nvPr/>
        </p:nvSpPr>
        <p:spPr>
          <a:xfrm>
            <a:off x="612560" y="1177790"/>
            <a:ext cx="8507628" cy="4810372"/>
          </a:xfrm>
          <a:prstGeom prst="rect">
            <a:avLst/>
          </a:prstGeom>
        </p:spPr>
        <p:txBody>
          <a:bodyPr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120000"/>
              </a:lnSpc>
              <a:spcBef>
                <a:spcPts val="600"/>
              </a:spcBef>
              <a:buNone/>
            </a:pPr>
            <a:r>
              <a:rPr lang="es-ES" b="1" i="1" dirty="0">
                <a:cs typeface="Calibri"/>
              </a:rPr>
              <a:t>Introducción a Lean
</a:t>
            </a:r>
            <a:r>
              <a:rPr lang="es-ES" sz="2400" b="1" i="1" dirty="0">
                <a:cs typeface="Calibri"/>
              </a:rPr>
              <a:t>5 Principios</a:t>
            </a:r>
            <a:r>
              <a:rPr lang="es-ES" sz="2400" i="1" dirty="0">
                <a:cs typeface="Calibri"/>
              </a:rPr>
              <a:t>
Principio 1: Especificar que es el valor para el cliente
Principio 2: Identificar la cadena de valor
Principio 3: Estabilización
Principio 4: Dejar que el cliente tire (PULL)
Principio 5: Perseguir la perfección – mejora </a:t>
            </a:r>
            <a:r>
              <a:rPr lang="es-ES" sz="2400" i="1" dirty="0" err="1">
                <a:cs typeface="Calibri"/>
              </a:rPr>
              <a:t>cotinua</a:t>
            </a:r>
            <a:r>
              <a:rPr lang="es-ES" sz="2400" i="1" dirty="0">
                <a:cs typeface="Calibri"/>
              </a:rPr>
              <a:t>
También incluye:</a:t>
            </a:r>
            <a:br>
              <a:rPr lang="es-ES" sz="2400" i="1" dirty="0">
                <a:cs typeface="Calibri"/>
              </a:rPr>
            </a:br>
            <a:r>
              <a:rPr lang="es-ES" sz="2400" i="1" dirty="0">
                <a:cs typeface="Calibri"/>
              </a:rPr>
              <a:t>- Las personas y la cultura del entorno de trabajo
- Resumen</a:t>
            </a:r>
            <a:endParaRPr lang="en-US" sz="2400" dirty="0">
              <a:latin typeface="Calibri"/>
              <a:cs typeface="Calibri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47215" y="2798056"/>
            <a:ext cx="3516399" cy="2479247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10231094" y="2575468"/>
            <a:ext cx="1194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Calibri" pitchFamily="34" charset="0"/>
              </a:rPr>
              <a:t>Principio 1</a:t>
            </a:r>
            <a:endParaRPr lang="en-GB" dirty="0"/>
          </a:p>
        </p:txBody>
      </p:sp>
      <p:sp>
        <p:nvSpPr>
          <p:cNvPr id="8" name="Rectangle 7"/>
          <p:cNvSpPr/>
          <p:nvPr/>
        </p:nvSpPr>
        <p:spPr>
          <a:xfrm>
            <a:off x="10726662" y="4438134"/>
            <a:ext cx="1194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  <a:latin typeface="Calibri" pitchFamily="34" charset="0"/>
              </a:rPr>
              <a:t>Principio 2</a:t>
            </a:r>
            <a:endParaRPr lang="en-GB" dirty="0"/>
          </a:p>
        </p:txBody>
      </p:sp>
      <p:sp>
        <p:nvSpPr>
          <p:cNvPr id="9" name="Rectangle 8"/>
          <p:cNvSpPr/>
          <p:nvPr/>
        </p:nvSpPr>
        <p:spPr>
          <a:xfrm>
            <a:off x="9120188" y="5337489"/>
            <a:ext cx="1194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rgbClr val="00B050"/>
                </a:solidFill>
                <a:latin typeface="Calibri" pitchFamily="34" charset="0"/>
              </a:rPr>
              <a:t>Principio 3</a:t>
            </a:r>
            <a:endParaRPr lang="en-GB" dirty="0"/>
          </a:p>
        </p:txBody>
      </p:sp>
      <p:sp>
        <p:nvSpPr>
          <p:cNvPr id="10" name="Rectangle 9"/>
          <p:cNvSpPr/>
          <p:nvPr/>
        </p:nvSpPr>
        <p:spPr>
          <a:xfrm>
            <a:off x="7307966" y="4150267"/>
            <a:ext cx="1194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Calibri" pitchFamily="34" charset="0"/>
              </a:rPr>
              <a:t>Principio 4</a:t>
            </a:r>
            <a:endParaRPr lang="en-GB" dirty="0"/>
          </a:p>
        </p:txBody>
      </p:sp>
      <p:sp>
        <p:nvSpPr>
          <p:cNvPr id="11" name="Rectangle 10"/>
          <p:cNvSpPr/>
          <p:nvPr/>
        </p:nvSpPr>
        <p:spPr>
          <a:xfrm>
            <a:off x="7901237" y="2575468"/>
            <a:ext cx="119455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b="1" dirty="0">
                <a:solidFill>
                  <a:schemeClr val="accent2">
                    <a:lumMod val="40000"/>
                    <a:lumOff val="60000"/>
                  </a:schemeClr>
                </a:solidFill>
                <a:latin typeface="Calibri" pitchFamily="34" charset="0"/>
              </a:rPr>
              <a:t>Principio 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7151393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ruta 3"/>
          <p:cNvSpPr txBox="1"/>
          <p:nvPr/>
        </p:nvSpPr>
        <p:spPr>
          <a:xfrm>
            <a:off x="1017303" y="2791368"/>
            <a:ext cx="10175991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sv-SE" sz="3600" b="1" dirty="0">
                <a:ea typeface="Arial" charset="0"/>
                <a:cs typeface="Arial" charset="0"/>
              </a:rPr>
              <a:t>LEAN FOR WORK AND LEAN FOR LIFE</a:t>
            </a:r>
          </a:p>
          <a:p>
            <a:pPr algn="ctr"/>
            <a:r>
              <a:rPr lang="es-ES" sz="3600" b="1" dirty="0"/>
              <a:t>Formación de formadores en habilidades Lean en FP
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58885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Asiakirja" ma:contentTypeID="0x0101007FB7FE31D87FC944BC2242F5F365016A" ma:contentTypeVersion="12" ma:contentTypeDescription="Luo uusi asiakirja." ma:contentTypeScope="" ma:versionID="e7cd290be0310d79ded4a47832a0808f">
  <xsd:schema xmlns:xsd="http://www.w3.org/2001/XMLSchema" xmlns:xs="http://www.w3.org/2001/XMLSchema" xmlns:p="http://schemas.microsoft.com/office/2006/metadata/properties" xmlns:ns2="231c4e8d-8d33-4f83-9b03-dff978f9daf7" xmlns:ns3="dbb4bb59-340b-40d7-b36a-e65cb49f14f9" targetNamespace="http://schemas.microsoft.com/office/2006/metadata/properties" ma:root="true" ma:fieldsID="180e86ecb833259490524a507f8d9f6c" ns2:_="" ns3:_="">
    <xsd:import namespace="231c4e8d-8d33-4f83-9b03-dff978f9daf7"/>
    <xsd:import namespace="dbb4bb59-340b-40d7-b36a-e65cb49f14f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1c4e8d-8d33-4f83-9b03-dff978f9daf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b4bb59-340b-40d7-b36a-e65cb49f14f9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Jaettu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Jakamisen tiedot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ältölaji"/>
        <xsd:element ref="dc:title" minOccurs="0" maxOccurs="1" ma:index="4" ma:displayName="Otsikk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F36BB0-53BF-43CE-AC70-F34C588E0E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1c4e8d-8d33-4f83-9b03-dff978f9daf7"/>
    <ds:schemaRef ds:uri="dbb4bb59-340b-40d7-b36a-e65cb49f14f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8C6E1E1-2391-4497-8B1D-43D891CD2B9D}">
  <ds:schemaRefs>
    <ds:schemaRef ds:uri="http://purl.org/dc/dcmitype/"/>
    <ds:schemaRef ds:uri="http://schemas.microsoft.com/office/2006/documentManagement/types"/>
    <ds:schemaRef ds:uri="http://purl.org/dc/elements/1.1/"/>
    <ds:schemaRef ds:uri="http://schemas.microsoft.com/office/2006/metadata/properties"/>
    <ds:schemaRef ds:uri="dbb4bb59-340b-40d7-b36a-e65cb49f14f9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231c4e8d-8d33-4f83-9b03-dff978f9daf7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E94440A1-3272-4FF9-BB46-6E531CC13FA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295</Words>
  <Application>Microsoft Office PowerPoint</Application>
  <PresentationFormat>Laajakuva</PresentationFormat>
  <Paragraphs>19</Paragraphs>
  <Slides>4</Slides>
  <Notes>1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8" baseType="lpstr">
      <vt:lpstr>Arial</vt:lpstr>
      <vt:lpstr>Calibri</vt:lpstr>
      <vt:lpstr>Times New Roman</vt:lpstr>
      <vt:lpstr>Office-tema</vt:lpstr>
      <vt:lpstr>PowerPoint-esitys</vt:lpstr>
      <vt:lpstr>PowerPoint-esitys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Nedergård Jan</dc:creator>
  <cp:lastModifiedBy>Peltoharju Sami</cp:lastModifiedBy>
  <cp:revision>65</cp:revision>
  <dcterms:created xsi:type="dcterms:W3CDTF">2019-08-21T07:31:50Z</dcterms:created>
  <dcterms:modified xsi:type="dcterms:W3CDTF">2021-02-25T10:52:24Z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0x0101007FB7FE31D87FC944BC2242F5F365016A</vt:lpwstr>
  </property>
</Properties>
</file>