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7313D1-9356-44DF-B227-D771022F89D7}" v="16" dt="2020-12-03T22:58:09.835"/>
    <p1510:client id="{9DBCD1ED-964D-4EF0-A405-BE5BD1E32AAD}" v="29" dt="2020-12-09T14:18:11.669"/>
    <p1510:client id="{A7858548-633A-48EB-8091-8808DFBA86E8}" v="36" dt="2020-10-27T14:54:23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4"/>
  </p:normalViewPr>
  <p:slideViewPr>
    <p:cSldViewPr snapToGrid="0" snapToObjects="1">
      <p:cViewPr varScale="1">
        <p:scale>
          <a:sx n="67" d="100"/>
          <a:sy n="67" d="100"/>
        </p:scale>
        <p:origin x="620" y="4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ies Centen" userId="S::mcenten_roctilburg.nl#ext#@eduvaasa.onmicrosoft.com::1fc7d674-f95b-46d9-94e7-2b796aaa310f" providerId="AD" clId="Web-{A7858548-633A-48EB-8091-8808DFBA86E8}"/>
    <pc:docChg chg="modSld">
      <pc:chgData name="Marlies Centen" userId="S::mcenten_roctilburg.nl#ext#@eduvaasa.onmicrosoft.com::1fc7d674-f95b-46d9-94e7-2b796aaa310f" providerId="AD" clId="Web-{A7858548-633A-48EB-8091-8808DFBA86E8}" dt="2020-10-27T14:54:23.113" v="35" actId="20577"/>
      <pc:docMkLst>
        <pc:docMk/>
      </pc:docMkLst>
      <pc:sldChg chg="modSp">
        <pc:chgData name="Marlies Centen" userId="S::mcenten_roctilburg.nl#ext#@eduvaasa.onmicrosoft.com::1fc7d674-f95b-46d9-94e7-2b796aaa310f" providerId="AD" clId="Web-{A7858548-633A-48EB-8091-8808DFBA86E8}" dt="2020-10-27T14:54:23.113" v="35" actId="20577"/>
        <pc:sldMkLst>
          <pc:docMk/>
          <pc:sldMk cId="4171513937" sldId="260"/>
        </pc:sldMkLst>
        <pc:spChg chg="mod">
          <ac:chgData name="Marlies Centen" userId="S::mcenten_roctilburg.nl#ext#@eduvaasa.onmicrosoft.com::1fc7d674-f95b-46d9-94e7-2b796aaa310f" providerId="AD" clId="Web-{A7858548-633A-48EB-8091-8808DFBA86E8}" dt="2020-10-27T14:54:23.113" v="35" actId="20577"/>
          <ac:spMkLst>
            <pc:docMk/>
            <pc:sldMk cId="4171513937" sldId="260"/>
            <ac:spMk id="5" creationId="{00000000-0000-0000-0000-000000000000}"/>
          </ac:spMkLst>
        </pc:spChg>
      </pc:sldChg>
    </pc:docChg>
  </pc:docChgLst>
  <pc:docChgLst>
    <pc:chgData name="Marlies Centen" userId="S::mcenten_roctilburg.nl#ext#@eduvaasa.onmicrosoft.com::1fc7d674-f95b-46d9-94e7-2b796aaa310f" providerId="AD" clId="Web-{287313D1-9356-44DF-B227-D771022F89D7}"/>
    <pc:docChg chg="modSld">
      <pc:chgData name="Marlies Centen" userId="S::mcenten_roctilburg.nl#ext#@eduvaasa.onmicrosoft.com::1fc7d674-f95b-46d9-94e7-2b796aaa310f" providerId="AD" clId="Web-{287313D1-9356-44DF-B227-D771022F89D7}" dt="2020-12-03T22:58:09.835" v="14" actId="20577"/>
      <pc:docMkLst>
        <pc:docMk/>
      </pc:docMkLst>
      <pc:sldChg chg="modSp">
        <pc:chgData name="Marlies Centen" userId="S::mcenten_roctilburg.nl#ext#@eduvaasa.onmicrosoft.com::1fc7d674-f95b-46d9-94e7-2b796aaa310f" providerId="AD" clId="Web-{287313D1-9356-44DF-B227-D771022F89D7}" dt="2020-12-03T22:58:09.835" v="14" actId="20577"/>
        <pc:sldMkLst>
          <pc:docMk/>
          <pc:sldMk cId="4171513937" sldId="260"/>
        </pc:sldMkLst>
        <pc:spChg chg="mod">
          <ac:chgData name="Marlies Centen" userId="S::mcenten_roctilburg.nl#ext#@eduvaasa.onmicrosoft.com::1fc7d674-f95b-46d9-94e7-2b796aaa310f" providerId="AD" clId="Web-{287313D1-9356-44DF-B227-D771022F89D7}" dt="2020-12-03T22:58:09.835" v="14" actId="20577"/>
          <ac:spMkLst>
            <pc:docMk/>
            <pc:sldMk cId="4171513937" sldId="260"/>
            <ac:spMk id="5" creationId="{00000000-0000-0000-0000-000000000000}"/>
          </ac:spMkLst>
        </pc:spChg>
      </pc:sldChg>
    </pc:docChg>
  </pc:docChgLst>
  <pc:docChgLst>
    <pc:chgData name="Marlies Centen" userId="S::mcenten_roctilburg.nl#ext#@eduvaasa.onmicrosoft.com::1fc7d674-f95b-46d9-94e7-2b796aaa310f" providerId="AD" clId="Web-{9DBCD1ED-964D-4EF0-A405-BE5BD1E32AAD}"/>
    <pc:docChg chg="modSld">
      <pc:chgData name="Marlies Centen" userId="S::mcenten_roctilburg.nl#ext#@eduvaasa.onmicrosoft.com::1fc7d674-f95b-46d9-94e7-2b796aaa310f" providerId="AD" clId="Web-{9DBCD1ED-964D-4EF0-A405-BE5BD1E32AAD}" dt="2020-12-09T14:18:10.169" v="27" actId="20577"/>
      <pc:docMkLst>
        <pc:docMk/>
      </pc:docMkLst>
      <pc:sldChg chg="modSp">
        <pc:chgData name="Marlies Centen" userId="S::mcenten_roctilburg.nl#ext#@eduvaasa.onmicrosoft.com::1fc7d674-f95b-46d9-94e7-2b796aaa310f" providerId="AD" clId="Web-{9DBCD1ED-964D-4EF0-A405-BE5BD1E32AAD}" dt="2020-12-09T14:18:10.169" v="27" actId="20577"/>
        <pc:sldMkLst>
          <pc:docMk/>
          <pc:sldMk cId="4171513937" sldId="260"/>
        </pc:sldMkLst>
        <pc:spChg chg="mod">
          <ac:chgData name="Marlies Centen" userId="S::mcenten_roctilburg.nl#ext#@eduvaasa.onmicrosoft.com::1fc7d674-f95b-46d9-94e7-2b796aaa310f" providerId="AD" clId="Web-{9DBCD1ED-964D-4EF0-A405-BE5BD1E32AAD}" dt="2020-12-09T14:18:10.169" v="27" actId="20577"/>
          <ac:spMkLst>
            <pc:docMk/>
            <pc:sldMk cId="4171513937" sldId="26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B59DB-356C-4AB0-8B0B-C6B27CC6711A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C6F48-C9B6-4F18-884F-A5426053148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59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" pitchFamily="34" charset="0"/>
              </a:rPr>
              <a:t>Introduction to Lean: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>
                <a:latin typeface="Calibri" pitchFamily="34" charset="0"/>
              </a:rPr>
              <a:t>Lean history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>
                <a:latin typeface="Calibri" pitchFamily="34" charset="0"/>
              </a:rPr>
              <a:t>Lean main</a:t>
            </a:r>
            <a:r>
              <a:rPr lang="en-US" sz="1200" baseline="0" dirty="0">
                <a:latin typeface="Calibri" pitchFamily="34" charset="0"/>
              </a:rPr>
              <a:t> concepts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aseline="0" dirty="0">
                <a:latin typeface="Calibri" pitchFamily="34" charset="0"/>
              </a:rPr>
              <a:t>Lean examples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aseline="0" dirty="0">
                <a:latin typeface="Calibri" pitchFamily="34" charset="0"/>
              </a:rPr>
              <a:t>Why Lean</a:t>
            </a:r>
            <a:endParaRPr lang="en-US" sz="1200" dirty="0">
              <a:latin typeface="Calibri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D4ECF-FBD8-4E88-A031-FDA1AA673B5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27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30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2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58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113885" y="1981307"/>
            <a:ext cx="57570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dirty="0">
                <a:latin typeface="Arial" charset="0"/>
                <a:ea typeface="Arial" charset="0"/>
                <a:cs typeface="Arial" charset="0"/>
              </a:rPr>
              <a:t>T00- A</a:t>
            </a:r>
          </a:p>
          <a:p>
            <a:pPr algn="ctr"/>
            <a:r>
              <a:rPr lang="sv-SE" sz="4000" dirty="0">
                <a:latin typeface="Arial" charset="0"/>
                <a:ea typeface="Arial" charset="0"/>
                <a:cs typeface="Arial" charset="0"/>
              </a:rPr>
              <a:t>LEAN BASIS TRAINING</a:t>
            </a:r>
          </a:p>
          <a:p>
            <a:pPr algn="ctr"/>
            <a:r>
              <a:rPr lang="en-US" sz="6000" dirty="0" err="1">
                <a:latin typeface="Calibri" pitchFamily="34" charset="0"/>
              </a:rPr>
              <a:t>Leerdoelen</a:t>
            </a:r>
            <a:endParaRPr lang="en-US" sz="6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6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 txBox="1">
            <a:spLocks/>
          </p:cNvSpPr>
          <p:nvPr/>
        </p:nvSpPr>
        <p:spPr>
          <a:xfrm>
            <a:off x="4694085" y="530118"/>
            <a:ext cx="2812327" cy="62379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latin typeface="+mn-lt"/>
              </a:rPr>
              <a:t>Leerdoelen</a:t>
            </a:r>
            <a:endParaRPr lang="en-US" b="1" dirty="0">
              <a:latin typeface="+mn-lt"/>
            </a:endParaRP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476250" y="1533525"/>
            <a:ext cx="11117987" cy="4794357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2400" dirty="0">
                <a:latin typeface="Calibri" pitchFamily="34" charset="0"/>
              </a:rPr>
              <a:t>De student ontwikkelt basiskennis, vaardigheden en competenties op het gebied van LEAN</a:t>
            </a:r>
            <a:r>
              <a:rPr lang="pt-PT" sz="2400" b="1" dirty="0">
                <a:latin typeface="Calibri"/>
                <a:cs typeface="Calibri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2000" dirty="0">
                <a:latin typeface="Calibri" pitchFamily="34" charset="0"/>
              </a:rPr>
              <a:t>Concreet zal de student aan het einde van de training:</a:t>
            </a:r>
          </a:p>
          <a:p>
            <a:pPr marL="355600" indent="-1778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nl-NL" sz="2000" dirty="0">
                <a:latin typeface="Calibri" pitchFamily="34" charset="0"/>
              </a:rPr>
              <a:t>Kennis hebben van duurzaam verbetermethodieken</a:t>
            </a:r>
            <a:r>
              <a:rPr lang="pt-PT" sz="2000" dirty="0">
                <a:latin typeface="Calibri" pitchFamily="34" charset="0"/>
              </a:rPr>
              <a:t>.</a:t>
            </a:r>
          </a:p>
          <a:p>
            <a:pPr marL="355600" indent="-177800" defTabSz="1936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nl-NL" sz="2000" dirty="0">
                <a:latin typeface="Calibri" pitchFamily="34" charset="0"/>
              </a:rPr>
              <a:t>Weten hoe de </a:t>
            </a:r>
            <a:r>
              <a:rPr lang="nl-NL" sz="2000" dirty="0" err="1">
                <a:latin typeface="Calibri" pitchFamily="34" charset="0"/>
              </a:rPr>
              <a:t>Lean</a:t>
            </a:r>
            <a:r>
              <a:rPr lang="nl-NL" sz="2000" dirty="0">
                <a:latin typeface="Calibri" pitchFamily="34" charset="0"/>
              </a:rPr>
              <a:t>-systematiek gebruikt moet worden </a:t>
            </a:r>
          </a:p>
          <a:p>
            <a:pPr marL="355600" indent="-177800" defTabSz="1936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nl-NL" sz="2000" dirty="0">
                <a:latin typeface="Calibri" pitchFamily="34" charset="0"/>
              </a:rPr>
              <a:t>De belangrijkste concepten van de </a:t>
            </a:r>
            <a:r>
              <a:rPr lang="nl-NL" sz="2000" dirty="0" err="1">
                <a:latin typeface="Calibri" pitchFamily="34" charset="0"/>
              </a:rPr>
              <a:t>Lean</a:t>
            </a:r>
            <a:r>
              <a:rPr lang="nl-NL" sz="2000" dirty="0">
                <a:latin typeface="Calibri" pitchFamily="34" charset="0"/>
              </a:rPr>
              <a:t> productie en LEAN analyse-instrumenten herkennen.</a:t>
            </a:r>
          </a:p>
          <a:p>
            <a:pPr marL="355600" indent="-177800" defTabSz="1936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nl-NL" sz="2000" dirty="0">
                <a:latin typeface="Calibri" pitchFamily="34" charset="0"/>
              </a:rPr>
              <a:t>Het verschil tussen toegevoegde waarde en niet toegevoegde waarde weten. </a:t>
            </a:r>
          </a:p>
          <a:p>
            <a:pPr marL="355600" indent="-177800" defTabSz="1936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nl-NL" sz="2000" dirty="0">
                <a:cs typeface="Calibri"/>
              </a:rPr>
              <a:t>"Value Stream </a:t>
            </a:r>
            <a:r>
              <a:rPr lang="nl-NL" sz="2000" dirty="0" err="1">
                <a:cs typeface="Calibri"/>
              </a:rPr>
              <a:t>Mappings</a:t>
            </a:r>
            <a:r>
              <a:rPr lang="nl-NL" sz="2000" dirty="0">
                <a:cs typeface="Calibri"/>
              </a:rPr>
              <a:t>" (VSM)/ </a:t>
            </a:r>
            <a:r>
              <a:rPr lang="nl-NL" sz="2000" dirty="0" err="1">
                <a:cs typeface="Calibri"/>
              </a:rPr>
              <a:t>waardestroomanalyses</a:t>
            </a:r>
            <a:r>
              <a:rPr lang="nl-NL" sz="2000" dirty="0">
                <a:cs typeface="Calibri"/>
              </a:rPr>
              <a:t> kunnen maken.</a:t>
            </a:r>
            <a:endParaRPr lang="en-GB" sz="2000" dirty="0">
              <a:latin typeface="Calibri"/>
              <a:cs typeface="Calibri"/>
            </a:endParaRPr>
          </a:p>
          <a:p>
            <a:pPr marL="355600" indent="-177800" defTabSz="1936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nl-NL" sz="2000" dirty="0" err="1">
                <a:latin typeface="Calibri" pitchFamily="34" charset="0"/>
              </a:rPr>
              <a:t>Lean</a:t>
            </a:r>
            <a:r>
              <a:rPr lang="nl-NL" sz="2000" dirty="0">
                <a:latin typeface="Calibri" pitchFamily="34" charset="0"/>
              </a:rPr>
              <a:t> tools kunnen toepassen op casussen in de praktijk.</a:t>
            </a:r>
          </a:p>
          <a:p>
            <a:pPr marL="355600" indent="-177800" defTabSz="1936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nl-NL" sz="2000" dirty="0">
                <a:latin typeface="Calibri" pitchFamily="34" charset="0"/>
              </a:rPr>
              <a:t>Continu of duurzaam verbeteren kunnen gebruiken in de dagelijkse activiteiten.</a:t>
            </a: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40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 txBox="1">
            <a:spLocks/>
          </p:cNvSpPr>
          <p:nvPr/>
        </p:nvSpPr>
        <p:spPr>
          <a:xfrm>
            <a:off x="3835153" y="530118"/>
            <a:ext cx="4500979" cy="623793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latin typeface="+mn-lt"/>
              </a:rPr>
              <a:t>Trainingsprogramma</a:t>
            </a:r>
            <a:endParaRPr lang="en-US" b="1" dirty="0">
              <a:latin typeface="+mn-lt"/>
            </a:endParaRP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612560" y="1177790"/>
            <a:ext cx="8507628" cy="4810372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i="1" dirty="0" err="1">
                <a:latin typeface="Calibri"/>
                <a:cs typeface="Calibri"/>
              </a:rPr>
              <a:t>Introductie</a:t>
            </a:r>
            <a:r>
              <a:rPr lang="en-US" b="1" i="1" dirty="0">
                <a:latin typeface="Calibri"/>
                <a:cs typeface="Calibri"/>
              </a:rPr>
              <a:t> in Lean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u="sng" dirty="0">
                <a:latin typeface="Calibri"/>
                <a:cs typeface="Calibri"/>
              </a:rPr>
              <a:t>5 </a:t>
            </a:r>
            <a:r>
              <a:rPr lang="en-US" sz="2400" u="sng" dirty="0" err="1">
                <a:latin typeface="Calibri"/>
                <a:cs typeface="Calibri"/>
              </a:rPr>
              <a:t>Principes</a:t>
            </a:r>
            <a:endParaRPr lang="en-US" sz="2400" u="sng" dirty="0">
              <a:latin typeface="Calibri"/>
              <a:cs typeface="Calibri"/>
            </a:endParaRPr>
          </a:p>
          <a:p>
            <a:pPr marL="355600" indent="-1778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Principe 1</a:t>
            </a:r>
            <a:r>
              <a:rPr lang="en-US" sz="2400" dirty="0">
                <a:latin typeface="Calibri"/>
                <a:cs typeface="Calibri"/>
              </a:rPr>
              <a:t>: </a:t>
            </a:r>
            <a:r>
              <a:rPr lang="en-US" sz="2400" dirty="0" err="1">
                <a:latin typeface="Calibri"/>
                <a:cs typeface="Calibri"/>
              </a:rPr>
              <a:t>Bepaal</a:t>
            </a:r>
            <a:r>
              <a:rPr lang="en-US" sz="2400" dirty="0">
                <a:latin typeface="Calibri"/>
                <a:cs typeface="Calibri"/>
              </a:rPr>
              <a:t> de </a:t>
            </a:r>
            <a:r>
              <a:rPr lang="en-US" sz="2400" dirty="0" err="1">
                <a:latin typeface="Calibri"/>
                <a:cs typeface="Calibri"/>
              </a:rPr>
              <a:t>waarde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voor</a:t>
            </a:r>
            <a:r>
              <a:rPr lang="en-US" sz="2400" dirty="0">
                <a:latin typeface="Calibri"/>
                <a:cs typeface="Calibri"/>
              </a:rPr>
              <a:t> de </a:t>
            </a:r>
            <a:r>
              <a:rPr lang="en-US" sz="2400" dirty="0" err="1">
                <a:latin typeface="Calibri"/>
                <a:cs typeface="Calibri"/>
              </a:rPr>
              <a:t>klant</a:t>
            </a:r>
            <a:endParaRPr lang="en-US" sz="2400" dirty="0">
              <a:latin typeface="Calibri"/>
              <a:cs typeface="Calibri"/>
            </a:endParaRPr>
          </a:p>
          <a:p>
            <a:pPr marL="355600" indent="-1778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FF0000"/>
                </a:solidFill>
                <a:latin typeface="Calibri"/>
                <a:cs typeface="Calibri"/>
              </a:rPr>
              <a:t>Principe 2</a:t>
            </a:r>
            <a:r>
              <a:rPr lang="en-US" sz="2400" dirty="0">
                <a:latin typeface="Calibri"/>
                <a:cs typeface="Calibri"/>
              </a:rPr>
              <a:t>: </a:t>
            </a:r>
            <a:r>
              <a:rPr lang="en-US" sz="2400" dirty="0" err="1">
                <a:latin typeface="Calibri"/>
                <a:cs typeface="Calibri"/>
              </a:rPr>
              <a:t>Zoek</a:t>
            </a:r>
            <a:r>
              <a:rPr lang="en-US" sz="2400" dirty="0">
                <a:latin typeface="Calibri"/>
                <a:cs typeface="Calibri"/>
              </a:rPr>
              <a:t> de </a:t>
            </a:r>
            <a:r>
              <a:rPr lang="en-US" sz="2400" dirty="0" err="1">
                <a:latin typeface="Calibri"/>
                <a:cs typeface="Calibri"/>
              </a:rPr>
              <a:t>waardestroom</a:t>
            </a:r>
            <a:endParaRPr lang="en-US" sz="2400" dirty="0">
              <a:latin typeface="Calibri"/>
              <a:cs typeface="Calibri"/>
            </a:endParaRPr>
          </a:p>
          <a:p>
            <a:pPr marL="355600" indent="-1778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B050"/>
                </a:solidFill>
                <a:latin typeface="Calibri"/>
                <a:cs typeface="Calibri"/>
              </a:rPr>
              <a:t>Principe 3</a:t>
            </a:r>
            <a:r>
              <a:rPr lang="en-US" sz="2400" dirty="0">
                <a:latin typeface="Calibri"/>
                <a:cs typeface="Calibri"/>
              </a:rPr>
              <a:t>: </a:t>
            </a:r>
            <a:r>
              <a:rPr lang="en-US" sz="2400" dirty="0" err="1">
                <a:latin typeface="Calibri"/>
                <a:cs typeface="Calibri"/>
              </a:rPr>
              <a:t>Creëer</a:t>
            </a:r>
            <a:r>
              <a:rPr lang="en-US" sz="2400" dirty="0">
                <a:ea typeface="+mn-lt"/>
                <a:cs typeface="+mn-lt"/>
              </a:rPr>
              <a:t> flow </a:t>
            </a:r>
            <a:r>
              <a:rPr lang="en-US" sz="2400" dirty="0">
                <a:latin typeface="Calibri"/>
                <a:cs typeface="Calibri"/>
              </a:rPr>
              <a:t> </a:t>
            </a:r>
            <a:endParaRPr lang="en-US" sz="2400" dirty="0">
              <a:latin typeface="Calibri" pitchFamily="34" charset="0"/>
              <a:cs typeface="Calibri"/>
            </a:endParaRPr>
          </a:p>
          <a:p>
            <a:pPr marL="355600" indent="-1778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Principe 4</a:t>
            </a:r>
            <a:r>
              <a:rPr lang="en-US" sz="2400" dirty="0">
                <a:latin typeface="Calibri"/>
                <a:cs typeface="Calibri"/>
              </a:rPr>
              <a:t>: Pull </a:t>
            </a:r>
            <a:r>
              <a:rPr lang="en-US" sz="2400" dirty="0" err="1">
                <a:latin typeface="Calibri"/>
                <a:cs typeface="Calibri"/>
              </a:rPr>
              <a:t>productie</a:t>
            </a:r>
            <a:endParaRPr lang="en-US" sz="2400">
              <a:latin typeface="Calibri" pitchFamily="34" charset="0"/>
              <a:cs typeface="Calibri"/>
            </a:endParaRPr>
          </a:p>
          <a:p>
            <a:pPr marL="355600" indent="-1778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Principe 5</a:t>
            </a:r>
            <a:r>
              <a:rPr lang="en-US" sz="2400" dirty="0">
                <a:latin typeface="Calibri"/>
                <a:cs typeface="Calibri"/>
              </a:rPr>
              <a:t>: </a:t>
            </a:r>
            <a:r>
              <a:rPr lang="en-US" sz="2400" dirty="0" err="1">
                <a:latin typeface="Calibri"/>
                <a:cs typeface="Calibri"/>
              </a:rPr>
              <a:t>Streven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naar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perfectie</a:t>
            </a:r>
            <a:endParaRPr lang="en-US" sz="2400">
              <a:latin typeface="Calibri" pitchFamily="34" charset="0"/>
              <a:cs typeface="Calibri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u="sng" dirty="0">
                <a:latin typeface="Calibri"/>
                <a:cs typeface="Calibri"/>
              </a:rPr>
              <a:t>Ook </a:t>
            </a:r>
            <a:r>
              <a:rPr lang="en-US" sz="2400" u="sng" dirty="0" err="1">
                <a:latin typeface="Calibri"/>
                <a:cs typeface="Calibri"/>
              </a:rPr>
              <a:t>toegevoegd</a:t>
            </a:r>
            <a:r>
              <a:rPr lang="en-US" sz="2400" u="sng" dirty="0">
                <a:latin typeface="Calibri"/>
                <a:cs typeface="Calibri"/>
              </a:rPr>
              <a:t>:</a:t>
            </a:r>
            <a:br>
              <a:rPr lang="en-US" sz="2400" u="sng" dirty="0">
                <a:latin typeface="Calibri"/>
                <a:cs typeface="Calibri"/>
              </a:rPr>
            </a:br>
            <a:r>
              <a:rPr lang="en-US" sz="2400" dirty="0">
                <a:latin typeface="Calibri"/>
                <a:cs typeface="Calibri"/>
              </a:rPr>
              <a:t>- Mens &amp; </a:t>
            </a:r>
            <a:r>
              <a:rPr lang="en-US" sz="2400" dirty="0" err="1">
                <a:latin typeface="Calibri"/>
                <a:cs typeface="Calibri"/>
              </a:rPr>
              <a:t>cultuur</a:t>
            </a:r>
            <a:r>
              <a:rPr lang="en-US" sz="2400" dirty="0">
                <a:latin typeface="Calibri"/>
                <a:cs typeface="Calibri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dirty="0">
                <a:latin typeface="Calibri"/>
                <a:cs typeface="Calibri"/>
              </a:rPr>
              <a:t>- </a:t>
            </a:r>
            <a:r>
              <a:rPr lang="en-US" sz="2400" dirty="0" err="1">
                <a:latin typeface="Calibri"/>
                <a:cs typeface="Calibri"/>
              </a:rPr>
              <a:t>Samenvatting</a:t>
            </a:r>
            <a:endParaRPr lang="en-US" sz="2400" dirty="0">
              <a:latin typeface="Calibri"/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3517" y="2910643"/>
            <a:ext cx="3516399" cy="24792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231094" y="2575468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Principe 1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0726662" y="4438134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Principe 2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120188" y="5337489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" pitchFamily="34" charset="0"/>
              </a:rPr>
              <a:t>Principe 3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307966" y="4150267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Principe 4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901237" y="2575468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</a:rPr>
              <a:t>Principe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51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958742" y="2791368"/>
            <a:ext cx="8293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600" b="1">
                <a:ea typeface="Arial" charset="0"/>
                <a:cs typeface="Arial" charset="0"/>
              </a:rPr>
              <a:t>LEAN FOR WORK AND LEAN FOR LIFE</a:t>
            </a:r>
          </a:p>
          <a:p>
            <a:pPr algn="ctr"/>
            <a:r>
              <a:rPr lang="en-US" sz="3600" b="1"/>
              <a:t>Train the trainer to teach Lean skills in VET</a:t>
            </a:r>
          </a:p>
        </p:txBody>
      </p:sp>
    </p:spTree>
    <p:extLst>
      <p:ext uri="{BB962C8B-B14F-4D97-AF65-F5344CB8AC3E}">
        <p14:creationId xmlns:p14="http://schemas.microsoft.com/office/powerpoint/2010/main" val="1358885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B7FE31D87FC944BC2242F5F365016A" ma:contentTypeVersion="12" ma:contentTypeDescription="Een nieuw document maken." ma:contentTypeScope="" ma:versionID="380028dbbac3d4dbbef1c3baaffbfc35">
  <xsd:schema xmlns:xsd="http://www.w3.org/2001/XMLSchema" xmlns:xs="http://www.w3.org/2001/XMLSchema" xmlns:p="http://schemas.microsoft.com/office/2006/metadata/properties" xmlns:ns2="231c4e8d-8d33-4f83-9b03-dff978f9daf7" xmlns:ns3="dbb4bb59-340b-40d7-b36a-e65cb49f14f9" targetNamespace="http://schemas.microsoft.com/office/2006/metadata/properties" ma:root="true" ma:fieldsID="24b67d8ec96fa85957c0c2e8b61d9ead" ns2:_="" ns3:_="">
    <xsd:import namespace="231c4e8d-8d33-4f83-9b03-dff978f9daf7"/>
    <xsd:import namespace="dbb4bb59-340b-40d7-b36a-e65cb49f14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c4e8d-8d33-4f83-9b03-dff978f9da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4bb59-340b-40d7-b36a-e65cb49f14f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5A4007-F132-4D8B-9461-C2A5C9372A24}"/>
</file>

<file path=customXml/itemProps2.xml><?xml version="1.0" encoding="utf-8"?>
<ds:datastoreItem xmlns:ds="http://schemas.openxmlformats.org/officeDocument/2006/customXml" ds:itemID="{58C6E1E1-2391-4497-8B1D-43D891CD2B9D}">
  <ds:schemaRefs>
    <ds:schemaRef ds:uri="dbb4bb59-340b-40d7-b36a-e65cb49f14f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231c4e8d-8d33-4f83-9b03-dff978f9daf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94440A1-3272-4FF9-BB46-6E531CC13F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188</Words>
  <Application>Microsoft Office PowerPoint</Application>
  <PresentationFormat>Breedbeeld</PresentationFormat>
  <Paragraphs>36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Office-tema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Nedergård Jan</dc:creator>
  <cp:lastModifiedBy>Marlies Centen</cp:lastModifiedBy>
  <cp:revision>93</cp:revision>
  <dcterms:created xsi:type="dcterms:W3CDTF">2019-08-21T07:31:50Z</dcterms:created>
  <dcterms:modified xsi:type="dcterms:W3CDTF">2020-12-11T11:20:05Z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0x0101007FB7FE31D87FC944BC2242F5F365016A</vt:lpwstr>
  </property>
</Properties>
</file>