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9" r:id="rId6"/>
    <p:sldId id="260" r:id="rId7"/>
    <p:sldId id="261" r:id="rId8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2E56D3-C7A9-4024-9C67-F0F40093F7F1}" v="1" dt="2020-02-17T08:57:13.876"/>
    <p1510:client id="{1B104ADC-B6FF-483A-8287-64B55AF1D7DE}" v="58" dt="2020-02-06T09:56:31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8843" autoAdjust="0"/>
  </p:normalViewPr>
  <p:slideViewPr>
    <p:cSldViewPr snapToGrid="0" snapToObjects="1">
      <p:cViewPr varScale="1">
        <p:scale>
          <a:sx n="67" d="100"/>
          <a:sy n="67" d="100"/>
        </p:scale>
        <p:origin x="834" y="6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and Algra" userId="S::ralgra_ogt013.nl#ext#@eduvaasa.onmicrosoft.com::cb0fca1c-f846-4514-8b74-da1e806e6ccd" providerId="AD" clId="Web-{1B104ADC-B6FF-483A-8287-64B55AF1D7DE}"/>
    <pc:docChg chg="modSld">
      <pc:chgData name="Roland Algra" userId="S::ralgra_ogt013.nl#ext#@eduvaasa.onmicrosoft.com::cb0fca1c-f846-4514-8b74-da1e806e6ccd" providerId="AD" clId="Web-{1B104ADC-B6FF-483A-8287-64B55AF1D7DE}" dt="2020-02-06T09:56:31.342" v="57" actId="20577"/>
      <pc:docMkLst>
        <pc:docMk/>
      </pc:docMkLst>
      <pc:sldChg chg="modSp">
        <pc:chgData name="Roland Algra" userId="S::ralgra_ogt013.nl#ext#@eduvaasa.onmicrosoft.com::cb0fca1c-f846-4514-8b74-da1e806e6ccd" providerId="AD" clId="Web-{1B104ADC-B6FF-483A-8287-64B55AF1D7DE}" dt="2020-02-06T09:51:29.594" v="24" actId="20577"/>
        <pc:sldMkLst>
          <pc:docMk/>
          <pc:sldMk cId="3574403668" sldId="259"/>
        </pc:sldMkLst>
        <pc:spChg chg="mod">
          <ac:chgData name="Roland Algra" userId="S::ralgra_ogt013.nl#ext#@eduvaasa.onmicrosoft.com::cb0fca1c-f846-4514-8b74-da1e806e6ccd" providerId="AD" clId="Web-{1B104ADC-B6FF-483A-8287-64B55AF1D7DE}" dt="2020-02-06T09:51:29.594" v="24" actId="20577"/>
          <ac:spMkLst>
            <pc:docMk/>
            <pc:sldMk cId="3574403668" sldId="259"/>
            <ac:spMk id="5" creationId="{00000000-0000-0000-0000-000000000000}"/>
          </ac:spMkLst>
        </pc:spChg>
      </pc:sldChg>
      <pc:sldChg chg="modSp">
        <pc:chgData name="Roland Algra" userId="S::ralgra_ogt013.nl#ext#@eduvaasa.onmicrosoft.com::cb0fca1c-f846-4514-8b74-da1e806e6ccd" providerId="AD" clId="Web-{1B104ADC-B6FF-483A-8287-64B55AF1D7DE}" dt="2020-02-06T09:56:31.342" v="57" actId="20577"/>
        <pc:sldMkLst>
          <pc:docMk/>
          <pc:sldMk cId="4171513937" sldId="260"/>
        </pc:sldMkLst>
        <pc:spChg chg="mod">
          <ac:chgData name="Roland Algra" userId="S::ralgra_ogt013.nl#ext#@eduvaasa.onmicrosoft.com::cb0fca1c-f846-4514-8b74-da1e806e6ccd" providerId="AD" clId="Web-{1B104ADC-B6FF-483A-8287-64B55AF1D7DE}" dt="2020-02-06T09:56:31.342" v="57" actId="20577"/>
          <ac:spMkLst>
            <pc:docMk/>
            <pc:sldMk cId="4171513937" sldId="260"/>
            <ac:spMk id="5" creationId="{00000000-0000-0000-0000-000000000000}"/>
          </ac:spMkLst>
        </pc:spChg>
      </pc:sldChg>
    </pc:docChg>
  </pc:docChgLst>
  <pc:docChgLst>
    <pc:chgData name="Sandbacka Katarina" userId="S::katarina.sandbacka@vamia.fi::1930a15f-4c37-469e-9f57-4ba92dfff4e7" providerId="AD" clId="Web-{102E56D3-C7A9-4024-9C67-F0F40093F7F1}"/>
    <pc:docChg chg="modSld">
      <pc:chgData name="Sandbacka Katarina" userId="S::katarina.sandbacka@vamia.fi::1930a15f-4c37-469e-9f57-4ba92dfff4e7" providerId="AD" clId="Web-{102E56D3-C7A9-4024-9C67-F0F40093F7F1}" dt="2020-02-17T08:57:13.876" v="0" actId="20577"/>
      <pc:docMkLst>
        <pc:docMk/>
      </pc:docMkLst>
      <pc:sldChg chg="modSp">
        <pc:chgData name="Sandbacka Katarina" userId="S::katarina.sandbacka@vamia.fi::1930a15f-4c37-469e-9f57-4ba92dfff4e7" providerId="AD" clId="Web-{102E56D3-C7A9-4024-9C67-F0F40093F7F1}" dt="2020-02-17T08:57:13.876" v="0" actId="20577"/>
        <pc:sldMkLst>
          <pc:docMk/>
          <pc:sldMk cId="4171513937" sldId="260"/>
        </pc:sldMkLst>
        <pc:spChg chg="mod">
          <ac:chgData name="Sandbacka Katarina" userId="S::katarina.sandbacka@vamia.fi::1930a15f-4c37-469e-9f57-4ba92dfff4e7" providerId="AD" clId="Web-{102E56D3-C7A9-4024-9C67-F0F40093F7F1}" dt="2020-02-17T08:57:13.876" v="0" actId="20577"/>
          <ac:spMkLst>
            <pc:docMk/>
            <pc:sldMk cId="4171513937" sldId="26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E5353-9DEA-4824-BF28-9994C00C30AD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3E6EC-ED98-4D08-AC10-449ACD268C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3699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B59DB-356C-4AB0-8B0B-C6B27CC6711A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C6F48-C9B6-4F18-884F-A54260531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9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latin typeface="Calibri" pitchFamily="34" charset="0"/>
              </a:rPr>
              <a:t>Johdatus</a:t>
            </a:r>
            <a:r>
              <a:rPr lang="en-US" sz="1200" dirty="0" smtClean="0">
                <a:latin typeface="Calibri" pitchFamily="34" charset="0"/>
              </a:rPr>
              <a:t> </a:t>
            </a:r>
            <a:r>
              <a:rPr lang="en-US" sz="1200" dirty="0" err="1" smtClean="0">
                <a:latin typeface="Calibri" pitchFamily="34" charset="0"/>
              </a:rPr>
              <a:t>Leaniin</a:t>
            </a:r>
            <a:r>
              <a:rPr lang="en-US" sz="1200" dirty="0" smtClean="0">
                <a:latin typeface="Calibri" pitchFamily="34" charset="0"/>
              </a:rPr>
              <a:t>:</a:t>
            </a:r>
            <a:endParaRPr lang="en-US" sz="1200" dirty="0">
              <a:latin typeface="Calibri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err="1" smtClean="0">
                <a:latin typeface="Calibri" pitchFamily="34" charset="0"/>
              </a:rPr>
              <a:t>Leanin</a:t>
            </a:r>
            <a:r>
              <a:rPr lang="en-US" sz="1200" baseline="0" dirty="0" smtClean="0">
                <a:latin typeface="Calibri" pitchFamily="34" charset="0"/>
              </a:rPr>
              <a:t> </a:t>
            </a:r>
            <a:r>
              <a:rPr lang="en-US" sz="1200" baseline="0" dirty="0" err="1" smtClean="0">
                <a:latin typeface="Calibri" pitchFamily="34" charset="0"/>
              </a:rPr>
              <a:t>historia</a:t>
            </a:r>
            <a:endParaRPr lang="en-US" sz="1200" dirty="0">
              <a:latin typeface="Calibri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err="1" smtClean="0">
                <a:latin typeface="Calibri" pitchFamily="34" charset="0"/>
              </a:rPr>
              <a:t>Leanin</a:t>
            </a:r>
            <a:r>
              <a:rPr lang="en-US" sz="1200" baseline="0" dirty="0" smtClean="0">
                <a:latin typeface="Calibri" pitchFamily="34" charset="0"/>
              </a:rPr>
              <a:t> </a:t>
            </a:r>
            <a:r>
              <a:rPr lang="en-US" sz="1200" baseline="0" dirty="0" err="1" smtClean="0">
                <a:latin typeface="Calibri" pitchFamily="34" charset="0"/>
              </a:rPr>
              <a:t>periaatteet</a:t>
            </a:r>
            <a:endParaRPr lang="en-US" sz="1200" baseline="0" dirty="0" smtClean="0">
              <a:latin typeface="Calibri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0" dirty="0" smtClean="0">
                <a:latin typeface="Calibri" pitchFamily="34" charset="0"/>
              </a:rPr>
              <a:t>Lean-</a:t>
            </a:r>
            <a:r>
              <a:rPr lang="en-US" sz="1200" baseline="0" dirty="0" err="1" smtClean="0">
                <a:latin typeface="Calibri" pitchFamily="34" charset="0"/>
              </a:rPr>
              <a:t>esimerkkejä</a:t>
            </a:r>
            <a:endParaRPr lang="en-US" sz="1200" baseline="0" dirty="0">
              <a:latin typeface="Calibri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0" dirty="0" err="1" smtClean="0">
                <a:latin typeface="Calibri" pitchFamily="34" charset="0"/>
              </a:rPr>
              <a:t>Miksi</a:t>
            </a:r>
            <a:r>
              <a:rPr lang="en-US" sz="1200" baseline="0" dirty="0" smtClean="0">
                <a:latin typeface="Calibri" pitchFamily="34" charset="0"/>
              </a:rPr>
              <a:t> Lean</a:t>
            </a:r>
            <a:endParaRPr lang="en-US" sz="1200" dirty="0">
              <a:latin typeface="Calibri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D4ECF-FBD8-4E88-A031-FDA1AA673B5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7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58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089331" y="1624119"/>
            <a:ext cx="58061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000" dirty="0" smtClean="0">
                <a:latin typeface="Arial" charset="0"/>
                <a:ea typeface="Arial" charset="0"/>
                <a:cs typeface="Arial" charset="0"/>
              </a:rPr>
              <a:t>T00- A</a:t>
            </a:r>
          </a:p>
          <a:p>
            <a:pPr algn="ctr"/>
            <a:r>
              <a:rPr lang="sv-SE" sz="4000" dirty="0" smtClean="0">
                <a:latin typeface="Arial" charset="0"/>
                <a:ea typeface="Arial" charset="0"/>
                <a:cs typeface="Arial" charset="0"/>
              </a:rPr>
              <a:t>LEAN, </a:t>
            </a:r>
            <a:r>
              <a:rPr lang="sv-SE" sz="4000" dirty="0" smtClean="0">
                <a:latin typeface="Arial" charset="0"/>
                <a:ea typeface="Arial" charset="0"/>
                <a:cs typeface="Arial" charset="0"/>
              </a:rPr>
              <a:t>PERUSTEET</a:t>
            </a:r>
          </a:p>
          <a:p>
            <a:pPr algn="ctr"/>
            <a:endParaRPr lang="sv-SE" sz="40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6000" dirty="0" err="1" smtClean="0">
                <a:latin typeface="Calibri" pitchFamily="34" charset="0"/>
              </a:rPr>
              <a:t>Oppimistavoitteet</a:t>
            </a:r>
            <a:endParaRPr lang="en-US" sz="6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6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>
          <a:xfrm>
            <a:off x="4694085" y="530118"/>
            <a:ext cx="2812327" cy="62379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+mn-lt"/>
              </a:rPr>
              <a:t>Tavoitteet</a:t>
            </a:r>
            <a:endParaRPr lang="en-US" b="1" dirty="0">
              <a:latin typeface="+mn-lt"/>
            </a:endParaRP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612560" y="1544935"/>
            <a:ext cx="10981677" cy="4234649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i-FI" sz="2400" b="1" dirty="0">
                <a:cs typeface="Calibri"/>
              </a:rPr>
              <a:t>Opiskelija kehittää </a:t>
            </a:r>
            <a:r>
              <a:rPr lang="fi-FI" sz="2400" b="1" dirty="0" smtClean="0">
                <a:cs typeface="Calibri"/>
              </a:rPr>
              <a:t>perustietojaan ja kyvykkyyttään Lean-osaamisessa.</a:t>
            </a:r>
            <a:endParaRPr lang="fi-FI" sz="2400" b="1" dirty="0"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fi-FI" sz="2400" dirty="0">
                <a:cs typeface="Calibri"/>
              </a:rPr>
              <a:t>K</a:t>
            </a:r>
            <a:r>
              <a:rPr lang="fi-FI" sz="2400" dirty="0" smtClean="0">
                <a:cs typeface="Calibri"/>
              </a:rPr>
              <a:t>oulutuksen loppuvaiheessa </a:t>
            </a:r>
            <a:r>
              <a:rPr lang="fi-FI" sz="2400" dirty="0">
                <a:cs typeface="Calibri"/>
              </a:rPr>
              <a:t>opiskelija: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sz="2400" dirty="0" smtClean="0">
                <a:cs typeface="Calibri"/>
              </a:rPr>
              <a:t>Tuntee </a:t>
            </a:r>
            <a:r>
              <a:rPr lang="fi-FI" sz="2400" dirty="0">
                <a:cs typeface="Calibri"/>
              </a:rPr>
              <a:t>jatkuvan parantamisen menetelmiä.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sz="2400" dirty="0" smtClean="0">
                <a:cs typeface="Calibri"/>
              </a:rPr>
              <a:t>Tietää miten Lean-menetelmiä käytetään.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sz="2400" dirty="0" smtClean="0">
                <a:cs typeface="Calibri"/>
              </a:rPr>
              <a:t>Tunnistaa </a:t>
            </a:r>
            <a:r>
              <a:rPr lang="fi-FI" sz="2400" dirty="0">
                <a:cs typeface="Calibri"/>
              </a:rPr>
              <a:t>Lean-tuotannon </a:t>
            </a:r>
            <a:r>
              <a:rPr lang="fi-FI" sz="2400" dirty="0" smtClean="0">
                <a:cs typeface="Calibri"/>
              </a:rPr>
              <a:t>pääkäsitteet </a:t>
            </a:r>
            <a:r>
              <a:rPr lang="fi-FI" sz="2400" dirty="0">
                <a:cs typeface="Calibri"/>
              </a:rPr>
              <a:t>ja </a:t>
            </a:r>
            <a:r>
              <a:rPr lang="fi-FI" sz="2400" dirty="0" smtClean="0">
                <a:cs typeface="Calibri"/>
              </a:rPr>
              <a:t>tuotantojärjestelmien </a:t>
            </a:r>
            <a:r>
              <a:rPr lang="fi-FI" sz="2400" dirty="0">
                <a:cs typeface="Calibri"/>
              </a:rPr>
              <a:t>analyysityökalut</a:t>
            </a:r>
            <a:r>
              <a:rPr lang="fi-FI" sz="2400" dirty="0" smtClean="0">
                <a:cs typeface="Calibri"/>
              </a:rPr>
              <a:t>.</a:t>
            </a:r>
            <a:endParaRPr lang="fi-FI" sz="2400" dirty="0">
              <a:cs typeface="Calibri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sz="2400" dirty="0" smtClean="0">
                <a:cs typeface="Calibri"/>
              </a:rPr>
              <a:t>Erottaa lisäarvoa tuottavan toiminnan arvoa tuottamattomasta toiminnasta.</a:t>
            </a:r>
            <a:endParaRPr lang="fi-FI" sz="2400" dirty="0">
              <a:cs typeface="Calibri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sz="2400" dirty="0" smtClean="0">
                <a:cs typeface="Calibri"/>
              </a:rPr>
              <a:t>Kehittää toimintaa arvovirtakartoituksella (=Value </a:t>
            </a:r>
            <a:r>
              <a:rPr lang="fi-FI" sz="2400" dirty="0" err="1">
                <a:cs typeface="Calibri"/>
              </a:rPr>
              <a:t>Stream</a:t>
            </a:r>
            <a:r>
              <a:rPr lang="fi-FI" sz="2400" dirty="0">
                <a:cs typeface="Calibri"/>
              </a:rPr>
              <a:t> </a:t>
            </a:r>
            <a:r>
              <a:rPr lang="fi-FI" sz="2400" dirty="0" err="1" smtClean="0">
                <a:cs typeface="Calibri"/>
              </a:rPr>
              <a:t>Mapping</a:t>
            </a:r>
            <a:r>
              <a:rPr lang="fi-FI" sz="2400" dirty="0" smtClean="0">
                <a:cs typeface="Calibri"/>
              </a:rPr>
              <a:t> VSM</a:t>
            </a:r>
            <a:r>
              <a:rPr lang="fi-FI" sz="2400" dirty="0">
                <a:cs typeface="Calibri"/>
              </a:rPr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sz="2400" dirty="0" smtClean="0">
                <a:cs typeface="Calibri"/>
              </a:rPr>
              <a:t>Soveltaa Lean-työkaluja </a:t>
            </a:r>
            <a:r>
              <a:rPr lang="fi-FI" sz="2400" dirty="0">
                <a:cs typeface="Calibri"/>
              </a:rPr>
              <a:t>käytännön </a:t>
            </a:r>
            <a:r>
              <a:rPr lang="fi-FI" sz="2400" dirty="0" smtClean="0">
                <a:cs typeface="Calibri"/>
              </a:rPr>
              <a:t>haasteisiin työssä.</a:t>
            </a:r>
            <a:endParaRPr lang="fi-FI" sz="2400" dirty="0">
              <a:cs typeface="Calibri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i-FI" sz="2400" dirty="0" smtClean="0">
                <a:cs typeface="Calibri"/>
              </a:rPr>
              <a:t>Soveltaa jatkuvaa parantamista ja Lean-ajattelua </a:t>
            </a:r>
            <a:r>
              <a:rPr lang="fi-FI" sz="2400" dirty="0">
                <a:cs typeface="Calibri"/>
              </a:rPr>
              <a:t>päivittäisessä toiminnassa.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4675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0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>
          <a:xfrm>
            <a:off x="3835153" y="530118"/>
            <a:ext cx="4500979" cy="62379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 smtClean="0">
                <a:latin typeface="+mn-lt"/>
              </a:rPr>
              <a:t>Koulutussisältö</a:t>
            </a:r>
            <a:endParaRPr lang="en-US" b="1" dirty="0">
              <a:latin typeface="+mn-lt"/>
            </a:endParaRP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612560" y="1177790"/>
            <a:ext cx="8507628" cy="4810372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i="1" dirty="0" err="1" smtClean="0">
                <a:latin typeface="Calibri"/>
                <a:cs typeface="Calibri"/>
              </a:rPr>
              <a:t>Johdatus</a:t>
            </a:r>
            <a:r>
              <a:rPr lang="en-US" b="1" i="1" dirty="0" smtClean="0">
                <a:latin typeface="Calibri"/>
                <a:cs typeface="Calibri"/>
              </a:rPr>
              <a:t> </a:t>
            </a:r>
            <a:r>
              <a:rPr lang="en-US" b="1" i="1" dirty="0" err="1" smtClean="0">
                <a:latin typeface="Calibri"/>
                <a:cs typeface="Calibri"/>
              </a:rPr>
              <a:t>Leaniin</a:t>
            </a:r>
            <a:endParaRPr lang="en-US" b="1" i="1" dirty="0">
              <a:latin typeface="Calibri"/>
              <a:cs typeface="Calibri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u="sng" dirty="0" err="1" smtClean="0">
                <a:latin typeface="Calibri"/>
                <a:cs typeface="Calibri"/>
              </a:rPr>
              <a:t>Viisi</a:t>
            </a:r>
            <a:r>
              <a:rPr lang="en-US" sz="2400" u="sng" dirty="0" smtClean="0">
                <a:latin typeface="Calibri"/>
                <a:cs typeface="Calibri"/>
              </a:rPr>
              <a:t> </a:t>
            </a:r>
            <a:r>
              <a:rPr lang="en-US" sz="2400" u="sng" dirty="0" err="1" smtClean="0">
                <a:latin typeface="Calibri"/>
                <a:cs typeface="Calibri"/>
              </a:rPr>
              <a:t>periaatetta</a:t>
            </a:r>
            <a:r>
              <a:rPr lang="en-US" sz="2400" u="sng" smtClean="0">
                <a:latin typeface="Calibri"/>
                <a:cs typeface="Calibri"/>
              </a:rPr>
              <a:t>:</a:t>
            </a:r>
            <a:endParaRPr lang="en-US" sz="2400" u="sng" dirty="0">
              <a:latin typeface="Calibri"/>
              <a:cs typeface="Calibri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Periaate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n-US" sz="2400" dirty="0" err="1" smtClean="0">
                <a:latin typeface="Calibri"/>
                <a:cs typeface="Calibri"/>
              </a:rPr>
              <a:t>Määrittele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mikä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tuo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arvoa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asiakkaalle</a:t>
            </a:r>
            <a:endParaRPr lang="en-US" sz="2400" dirty="0" smtClean="0">
              <a:latin typeface="Calibri"/>
              <a:cs typeface="Calibri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</a:rPr>
              <a:t>Periaate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: </a:t>
            </a:r>
            <a:r>
              <a:rPr lang="en-US" sz="2400" dirty="0" err="1" smtClean="0">
                <a:latin typeface="Calibri" pitchFamily="34" charset="0"/>
              </a:rPr>
              <a:t>Kuvaa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arvoketju</a:t>
            </a:r>
            <a:endParaRPr lang="en-US" sz="2400" dirty="0">
              <a:latin typeface="Calibri" pitchFamily="34" charset="0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solidFill>
                  <a:srgbClr val="00B050"/>
                </a:solidFill>
                <a:latin typeface="Calibri" pitchFamily="34" charset="0"/>
              </a:rPr>
              <a:t>Periaate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2400" dirty="0">
                <a:latin typeface="Calibri" pitchFamily="34" charset="0"/>
              </a:rPr>
              <a:t>: </a:t>
            </a:r>
            <a:r>
              <a:rPr lang="en-US" sz="2400" dirty="0" err="1" smtClean="0">
                <a:latin typeface="Calibri" pitchFamily="34" charset="0"/>
              </a:rPr>
              <a:t>Jatkuva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virtaus</a:t>
            </a:r>
            <a:endParaRPr lang="en-US" sz="2400" dirty="0">
              <a:latin typeface="Calibri" pitchFamily="34" charset="0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Periaate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</a:t>
            </a:r>
            <a:r>
              <a:rPr lang="en-US" sz="2400" dirty="0">
                <a:latin typeface="Calibri" pitchFamily="34" charset="0"/>
              </a:rPr>
              <a:t>: </a:t>
            </a:r>
            <a:r>
              <a:rPr lang="en-US" sz="2400" dirty="0" err="1" smtClean="0">
                <a:latin typeface="Calibri" pitchFamily="34" charset="0"/>
              </a:rPr>
              <a:t>Imuohjaus</a:t>
            </a:r>
            <a:endParaRPr lang="en-US" sz="2400" dirty="0">
              <a:latin typeface="Calibri" pitchFamily="34" charset="0"/>
            </a:endParaRPr>
          </a:p>
          <a:p>
            <a:pPr marL="355600" indent="-177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Periaate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5</a:t>
            </a:r>
            <a:r>
              <a:rPr lang="en-US" sz="2400" dirty="0">
                <a:latin typeface="Calibri" pitchFamily="34" charset="0"/>
              </a:rPr>
              <a:t>: </a:t>
            </a:r>
            <a:r>
              <a:rPr lang="en-US" sz="2400" dirty="0" err="1" smtClean="0">
                <a:latin typeface="Calibri" pitchFamily="34" charset="0"/>
              </a:rPr>
              <a:t>Tavoittele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täydellisyyttä</a:t>
            </a:r>
            <a:endParaRPr lang="en-US" sz="2400" dirty="0">
              <a:latin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u="sng" dirty="0" err="1" smtClean="0">
                <a:latin typeface="Calibri"/>
                <a:cs typeface="Calibri"/>
              </a:rPr>
              <a:t>Sisältää</a:t>
            </a:r>
            <a:r>
              <a:rPr lang="en-US" sz="2400" u="sng" dirty="0" smtClean="0">
                <a:latin typeface="Calibri"/>
                <a:cs typeface="Calibri"/>
              </a:rPr>
              <a:t> </a:t>
            </a:r>
            <a:r>
              <a:rPr lang="en-US" sz="2400" u="sng" dirty="0" err="1" smtClean="0">
                <a:latin typeface="Calibri"/>
                <a:cs typeface="Calibri"/>
              </a:rPr>
              <a:t>myös</a:t>
            </a:r>
            <a:r>
              <a:rPr lang="en-US" sz="2400" u="sng" dirty="0" smtClean="0">
                <a:latin typeface="Calibri"/>
                <a:cs typeface="Calibri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dirty="0" smtClean="0">
                <a:latin typeface="Calibri"/>
                <a:cs typeface="Calibri"/>
              </a:rPr>
              <a:t>- </a:t>
            </a:r>
            <a:r>
              <a:rPr lang="en-US" sz="2400" dirty="0" err="1" smtClean="0">
                <a:latin typeface="Calibri"/>
                <a:cs typeface="Calibri"/>
              </a:rPr>
              <a:t>Ihmiset</a:t>
            </a:r>
            <a:r>
              <a:rPr lang="en-US" sz="2400" dirty="0" smtClean="0">
                <a:latin typeface="Calibri"/>
                <a:cs typeface="Calibri"/>
              </a:rPr>
              <a:t> ja </a:t>
            </a:r>
            <a:r>
              <a:rPr lang="en-US" sz="2400" dirty="0" err="1" smtClean="0">
                <a:latin typeface="Calibri"/>
                <a:cs typeface="Calibri"/>
              </a:rPr>
              <a:t>työympäristön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err="1" smtClean="0">
                <a:latin typeface="Calibri"/>
                <a:cs typeface="Calibri"/>
              </a:rPr>
              <a:t>kulttuurin</a:t>
            </a:r>
            <a:r>
              <a:rPr lang="en-US" sz="2400" dirty="0">
                <a:latin typeface="Calibri"/>
                <a:cs typeface="Calibri"/>
              </a:rPr>
              <a:t/>
            </a:r>
            <a:br>
              <a:rPr lang="en-US" sz="2400" dirty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- </a:t>
            </a:r>
            <a:r>
              <a:rPr lang="en-US" sz="2400" dirty="0" err="1" smtClean="0">
                <a:latin typeface="Calibri"/>
                <a:cs typeface="Calibri"/>
              </a:rPr>
              <a:t>Yhteenveto</a:t>
            </a:r>
            <a:endParaRPr lang="en-US" sz="2400" dirty="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1238" y="2885243"/>
            <a:ext cx="3516399" cy="24792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231094" y="2575468"/>
            <a:ext cx="11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Periaate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1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0726662" y="4438134"/>
            <a:ext cx="11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</a:rPr>
              <a:t>Periaate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120188" y="5337489"/>
            <a:ext cx="11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</a:rPr>
              <a:t>Periaate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3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307966" y="4150267"/>
            <a:ext cx="11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Periaate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01237" y="2575468"/>
            <a:ext cx="11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Periaate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5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958742" y="2791368"/>
            <a:ext cx="8293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>
                <a:ea typeface="Arial" charset="0"/>
                <a:cs typeface="Arial" charset="0"/>
              </a:rPr>
              <a:t>LEAN FOR WORK AND LEAN FOR LIFE</a:t>
            </a:r>
          </a:p>
          <a:p>
            <a:pPr algn="ctr"/>
            <a:r>
              <a:rPr lang="en-US" sz="3600" b="1"/>
              <a:t>Train the trainer to teach Lean skills in VET</a:t>
            </a:r>
          </a:p>
        </p:txBody>
      </p:sp>
    </p:spTree>
    <p:extLst>
      <p:ext uri="{BB962C8B-B14F-4D97-AF65-F5344CB8AC3E}">
        <p14:creationId xmlns:p14="http://schemas.microsoft.com/office/powerpoint/2010/main" val="2528791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FB7FE31D87FC944BC2242F5F365016A" ma:contentTypeVersion="12" ma:contentTypeDescription="Luo uusi asiakirja." ma:contentTypeScope="" ma:versionID="e7cd290be0310d79ded4a47832a0808f">
  <xsd:schema xmlns:xsd="http://www.w3.org/2001/XMLSchema" xmlns:xs="http://www.w3.org/2001/XMLSchema" xmlns:p="http://schemas.microsoft.com/office/2006/metadata/properties" xmlns:ns2="231c4e8d-8d33-4f83-9b03-dff978f9daf7" xmlns:ns3="dbb4bb59-340b-40d7-b36a-e65cb49f14f9" targetNamespace="http://schemas.microsoft.com/office/2006/metadata/properties" ma:root="true" ma:fieldsID="180e86ecb833259490524a507f8d9f6c" ns2:_="" ns3:_="">
    <xsd:import namespace="231c4e8d-8d33-4f83-9b03-dff978f9daf7"/>
    <xsd:import namespace="dbb4bb59-340b-40d7-b36a-e65cb49f14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c4e8d-8d33-4f83-9b03-dff978f9d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4bb59-340b-40d7-b36a-e65cb49f14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4440A1-3272-4FF9-BB46-6E531CC13F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A1E69F-0B5A-4909-A664-BD67CE86E6B8}"/>
</file>

<file path=customXml/itemProps3.xml><?xml version="1.0" encoding="utf-8"?>
<ds:datastoreItem xmlns:ds="http://schemas.openxmlformats.org/officeDocument/2006/customXml" ds:itemID="{58C6E1E1-2391-4497-8B1D-43D891CD2B9D}">
  <ds:schemaRefs>
    <ds:schemaRef ds:uri="http://schemas.microsoft.com/office/2006/metadata/properties"/>
    <ds:schemaRef ds:uri="http://purl.org/dc/elements/1.1/"/>
    <ds:schemaRef ds:uri="4aecbc3d-c934-45e2-8307-f857d70e0767"/>
    <ds:schemaRef ds:uri="http://schemas.openxmlformats.org/package/2006/metadata/core-properties"/>
    <ds:schemaRef ds:uri="http://purl.org/dc/terms/"/>
    <ds:schemaRef ds:uri="a06e6fc1-d450-4824-8231-f09fada9f99a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147</Words>
  <Application>Microsoft Office PowerPoint</Application>
  <PresentationFormat>Widescreen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Office-tema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Nedergård Jan</dc:creator>
  <cp:lastModifiedBy>Kiviharju Minna</cp:lastModifiedBy>
  <cp:revision>74</cp:revision>
  <cp:lastPrinted>2020-03-06T06:45:31Z</cp:lastPrinted>
  <dcterms:created xsi:type="dcterms:W3CDTF">2019-08-21T07:31:50Z</dcterms:created>
  <dcterms:modified xsi:type="dcterms:W3CDTF">2020-11-26T06:12:27Z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0x0101007FB7FE31D87FC944BC2242F5F365016A</vt:lpwstr>
  </property>
</Properties>
</file>